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9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0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1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2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3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5" r:id="rId2"/>
    <p:sldMasterId id="2147483759" r:id="rId3"/>
    <p:sldMasterId id="2147483771" r:id="rId4"/>
    <p:sldMasterId id="2147483783" r:id="rId5"/>
    <p:sldMasterId id="2147483809" r:id="rId6"/>
    <p:sldMasterId id="2147483821" r:id="rId7"/>
    <p:sldMasterId id="2147483836" r:id="rId8"/>
    <p:sldMasterId id="2147483863" r:id="rId9"/>
    <p:sldMasterId id="2147483903" r:id="rId10"/>
    <p:sldMasterId id="2147483915" r:id="rId11"/>
    <p:sldMasterId id="2147483939" r:id="rId12"/>
    <p:sldMasterId id="2147483951" r:id="rId13"/>
    <p:sldMasterId id="2147483965" r:id="rId14"/>
  </p:sldMasterIdLst>
  <p:notesMasterIdLst>
    <p:notesMasterId r:id="rId91"/>
  </p:notesMasterIdLst>
  <p:sldIdLst>
    <p:sldId id="518" r:id="rId15"/>
    <p:sldId id="445" r:id="rId16"/>
    <p:sldId id="451" r:id="rId17"/>
    <p:sldId id="539" r:id="rId18"/>
    <p:sldId id="537" r:id="rId19"/>
    <p:sldId id="538" r:id="rId20"/>
    <p:sldId id="447" r:id="rId21"/>
    <p:sldId id="549" r:id="rId22"/>
    <p:sldId id="545" r:id="rId23"/>
    <p:sldId id="535" r:id="rId24"/>
    <p:sldId id="547" r:id="rId25"/>
    <p:sldId id="536" r:id="rId26"/>
    <p:sldId id="465" r:id="rId27"/>
    <p:sldId id="552" r:id="rId28"/>
    <p:sldId id="446" r:id="rId29"/>
    <p:sldId id="449" r:id="rId30"/>
    <p:sldId id="450" r:id="rId31"/>
    <p:sldId id="453" r:id="rId32"/>
    <p:sldId id="454" r:id="rId33"/>
    <p:sldId id="519" r:id="rId34"/>
    <p:sldId id="569" r:id="rId35"/>
    <p:sldId id="570" r:id="rId36"/>
    <p:sldId id="571" r:id="rId37"/>
    <p:sldId id="530" r:id="rId38"/>
    <p:sldId id="574" r:id="rId39"/>
    <p:sldId id="520" r:id="rId40"/>
    <p:sldId id="532" r:id="rId41"/>
    <p:sldId id="526" r:id="rId42"/>
    <p:sldId id="459" r:id="rId43"/>
    <p:sldId id="524" r:id="rId44"/>
    <p:sldId id="533" r:id="rId45"/>
    <p:sldId id="462" r:id="rId46"/>
    <p:sldId id="525" r:id="rId47"/>
    <p:sldId id="582" r:id="rId48"/>
    <p:sldId id="467" r:id="rId49"/>
    <p:sldId id="466" r:id="rId50"/>
    <p:sldId id="531" r:id="rId51"/>
    <p:sldId id="469" r:id="rId52"/>
    <p:sldId id="472" r:id="rId53"/>
    <p:sldId id="471" r:id="rId54"/>
    <p:sldId id="473" r:id="rId55"/>
    <p:sldId id="474" r:id="rId56"/>
    <p:sldId id="477" r:id="rId57"/>
    <p:sldId id="479" r:id="rId58"/>
    <p:sldId id="480" r:id="rId59"/>
    <p:sldId id="482" r:id="rId60"/>
    <p:sldId id="483" r:id="rId61"/>
    <p:sldId id="485" r:id="rId62"/>
    <p:sldId id="470" r:id="rId63"/>
    <p:sldId id="489" r:id="rId64"/>
    <p:sldId id="490" r:id="rId65"/>
    <p:sldId id="553" r:id="rId66"/>
    <p:sldId id="583" r:id="rId67"/>
    <p:sldId id="554" r:id="rId68"/>
    <p:sldId id="586" r:id="rId69"/>
    <p:sldId id="585" r:id="rId70"/>
    <p:sldId id="503" r:id="rId71"/>
    <p:sldId id="291" r:id="rId72"/>
    <p:sldId id="587" r:id="rId73"/>
    <p:sldId id="557" r:id="rId74"/>
    <p:sldId id="575" r:id="rId75"/>
    <p:sldId id="577" r:id="rId76"/>
    <p:sldId id="507" r:id="rId77"/>
    <p:sldId id="581" r:id="rId78"/>
    <p:sldId id="588" r:id="rId79"/>
    <p:sldId id="560" r:id="rId80"/>
    <p:sldId id="591" r:id="rId81"/>
    <p:sldId id="592" r:id="rId82"/>
    <p:sldId id="510" r:id="rId83"/>
    <p:sldId id="562" r:id="rId84"/>
    <p:sldId id="590" r:id="rId85"/>
    <p:sldId id="565" r:id="rId86"/>
    <p:sldId id="515" r:id="rId87"/>
    <p:sldId id="589" r:id="rId88"/>
    <p:sldId id="558" r:id="rId89"/>
    <p:sldId id="497" r:id="rId9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FFFF00"/>
    <a:srgbClr val="404040"/>
    <a:srgbClr val="FD03EB"/>
    <a:srgbClr val="FF0000"/>
    <a:srgbClr val="4F4FFF"/>
    <a:srgbClr val="A0A9FE"/>
    <a:srgbClr val="0064C8"/>
    <a:srgbClr val="00206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68" autoAdjust="0"/>
    <p:restoredTop sz="98276" autoAdjust="0"/>
  </p:normalViewPr>
  <p:slideViewPr>
    <p:cSldViewPr>
      <p:cViewPr>
        <p:scale>
          <a:sx n="70" d="100"/>
          <a:sy n="70" d="100"/>
        </p:scale>
        <p:origin x="-1596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17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slide" Target="slides/slide70.xml"/><Relationship Id="rId89" Type="http://schemas.openxmlformats.org/officeDocument/2006/relationships/slide" Target="slides/slide75.xml"/><Relationship Id="rId16" Type="http://schemas.openxmlformats.org/officeDocument/2006/relationships/slide" Target="slides/slide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6.xml"/><Relationship Id="rId95" Type="http://schemas.openxmlformats.org/officeDocument/2006/relationships/tableStyles" Target="tableStyles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slide" Target="slides/slide73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56" Type="http://schemas.openxmlformats.org/officeDocument/2006/relationships/slide" Target="slides/slide42.xml"/><Relationship Id="rId77" Type="http://schemas.openxmlformats.org/officeDocument/2006/relationships/slide" Target="slides/slide6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biscari\Documents\Documenti%20di%20lavoro\CAS%20Norway%202013\accelerators_world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cbiscari\Documents\Documenti%20di%20lavoro\CAS%20Norway%202013\accelerators_world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../embeddings/oleObject13.bin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_trad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C00000"/>
              </a:solidFill>
            </c:spPr>
          </c:dPt>
          <c:dPt>
            <c:idx val="2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</c:spPr>
          </c:dPt>
          <c:dPt>
            <c:idx val="3"/>
            <c:bubble3D val="0"/>
            <c:spPr>
              <a:solidFill>
                <a:srgbClr val="92D050"/>
              </a:solidFill>
            </c:spPr>
          </c:dPt>
          <c:dPt>
            <c:idx val="4"/>
            <c:bubble3D val="0"/>
            <c:spPr>
              <a:solidFill>
                <a:srgbClr val="7030A0"/>
              </a:solidFill>
            </c:spPr>
          </c:dPt>
          <c:dPt>
            <c:idx val="5"/>
            <c:bubble3D val="0"/>
            <c:spPr>
              <a:solidFill>
                <a:srgbClr val="00B0F0"/>
              </a:solidFill>
            </c:spPr>
          </c:dPt>
          <c:dPt>
            <c:idx val="6"/>
            <c:bubble3D val="0"/>
            <c:explosion val="24"/>
            <c:spPr>
              <a:solidFill>
                <a:srgbClr val="F4EE00"/>
              </a:solidFill>
            </c:spPr>
          </c:dPt>
          <c:cat>
            <c:strRef>
              <c:f>Sheet1!$G$7:$G$13</c:f>
              <c:strCache>
                <c:ptCount val="7"/>
                <c:pt idx="0">
                  <c:v>Radiotherapy</c:v>
                </c:pt>
                <c:pt idx="1">
                  <c:v>Hadrontherapy</c:v>
                </c:pt>
                <c:pt idx="2">
                  <c:v>Ion implantation</c:v>
                </c:pt>
                <c:pt idx="3">
                  <c:v>Industrial processing</c:v>
                </c:pt>
                <c:pt idx="4">
                  <c:v>Biomedicine</c:v>
                </c:pt>
                <c:pt idx="5">
                  <c:v>Isotope production</c:v>
                </c:pt>
                <c:pt idx="6">
                  <c:v>Fundamental research</c:v>
                </c:pt>
              </c:strCache>
            </c:strRef>
          </c:cat>
          <c:val>
            <c:numRef>
              <c:f>Sheet1!$H$7:$H$13</c:f>
              <c:numCache>
                <c:formatCode>General</c:formatCode>
                <c:ptCount val="7"/>
                <c:pt idx="0">
                  <c:v>11440</c:v>
                </c:pt>
                <c:pt idx="1">
                  <c:v>40</c:v>
                </c:pt>
                <c:pt idx="2">
                  <c:v>10660</c:v>
                </c:pt>
                <c:pt idx="3">
                  <c:v>2340</c:v>
                </c:pt>
                <c:pt idx="4">
                  <c:v>1040</c:v>
                </c:pt>
                <c:pt idx="5">
                  <c:v>300</c:v>
                </c:pt>
                <c:pt idx="6">
                  <c:v>260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7043510906608361"/>
          <c:y val="4.7583642954144086E-2"/>
          <c:w val="0.31664224263633711"/>
          <c:h val="0.89848192676590399"/>
        </c:manualLayout>
      </c:layout>
      <c:overlay val="0"/>
      <c:txPr>
        <a:bodyPr/>
        <a:lstStyle/>
        <a:p>
          <a:pPr>
            <a:defRPr sz="1800">
              <a:latin typeface="Arial" pitchFamily="34" charset="0"/>
              <a:cs typeface="Arial" pitchFamily="34" charset="0"/>
            </a:defRPr>
          </a:pPr>
          <a:endParaRPr lang="es-ES_tradnl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_trad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C00000"/>
              </a:solidFill>
            </c:spPr>
          </c:dPt>
          <c:dPt>
            <c:idx val="2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</c:spPr>
          </c:dPt>
          <c:dPt>
            <c:idx val="3"/>
            <c:bubble3D val="0"/>
            <c:spPr>
              <a:solidFill>
                <a:srgbClr val="92D050"/>
              </a:solidFill>
            </c:spPr>
          </c:dPt>
          <c:dPt>
            <c:idx val="4"/>
            <c:bubble3D val="0"/>
            <c:spPr>
              <a:solidFill>
                <a:srgbClr val="7030A0"/>
              </a:solidFill>
            </c:spPr>
          </c:dPt>
          <c:dPt>
            <c:idx val="5"/>
            <c:bubble3D val="0"/>
            <c:spPr>
              <a:solidFill>
                <a:srgbClr val="00B0F0"/>
              </a:solidFill>
            </c:spPr>
          </c:dPt>
          <c:dPt>
            <c:idx val="6"/>
            <c:bubble3D val="0"/>
            <c:explosion val="24"/>
            <c:spPr>
              <a:solidFill>
                <a:srgbClr val="F4EE00"/>
              </a:solidFill>
            </c:spPr>
          </c:dPt>
          <c:cat>
            <c:strRef>
              <c:f>Sheet1!$G$7:$G$13</c:f>
              <c:strCache>
                <c:ptCount val="7"/>
                <c:pt idx="0">
                  <c:v>Radiotherapy</c:v>
                </c:pt>
                <c:pt idx="1">
                  <c:v>Hadrontherapy</c:v>
                </c:pt>
                <c:pt idx="2">
                  <c:v>Ion implantation</c:v>
                </c:pt>
                <c:pt idx="3">
                  <c:v>Industrial processing</c:v>
                </c:pt>
                <c:pt idx="4">
                  <c:v>Biomedicine</c:v>
                </c:pt>
                <c:pt idx="5">
                  <c:v>Isotope production</c:v>
                </c:pt>
                <c:pt idx="6">
                  <c:v>High Energy Machines</c:v>
                </c:pt>
              </c:strCache>
            </c:strRef>
          </c:cat>
          <c:val>
            <c:numRef>
              <c:f>Sheet1!$H$7:$H$13</c:f>
              <c:numCache>
                <c:formatCode>General</c:formatCode>
                <c:ptCount val="7"/>
                <c:pt idx="0">
                  <c:v>11440</c:v>
                </c:pt>
                <c:pt idx="1">
                  <c:v>40</c:v>
                </c:pt>
                <c:pt idx="2">
                  <c:v>10660</c:v>
                </c:pt>
                <c:pt idx="3">
                  <c:v>2340</c:v>
                </c:pt>
                <c:pt idx="4">
                  <c:v>1040</c:v>
                </c:pt>
                <c:pt idx="5">
                  <c:v>300</c:v>
                </c:pt>
                <c:pt idx="6">
                  <c:v>260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_trad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Sheet1!$F$1</c:f>
              <c:strCache>
                <c:ptCount val="1"/>
                <c:pt idx="0">
                  <c:v>START OF TREATMENT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Sheet1!$A$2:$A$48</c:f>
              <c:strCache>
                <c:ptCount val="47"/>
                <c:pt idx="0">
                  <c:v>ITEP, Moscow</c:v>
                </c:pt>
                <c:pt idx="1">
                  <c:v>St.Petersburg</c:v>
                </c:pt>
                <c:pt idx="2">
                  <c:v>PSI, Villigen</c:v>
                </c:pt>
                <c:pt idx="3">
                  <c:v>Uppsala</c:v>
                </c:pt>
                <c:pt idx="4">
                  <c:v>Clatterbridge</c:v>
                </c:pt>
                <c:pt idx="5">
                  <c:v>Loma Linda</c:v>
                </c:pt>
                <c:pt idx="6">
                  <c:v>Nice</c:v>
                </c:pt>
                <c:pt idx="7">
                  <c:v>Orsay</c:v>
                </c:pt>
                <c:pt idx="8">
                  <c:v>NRF - iThemba Labs</c:v>
                </c:pt>
                <c:pt idx="9">
                  <c:v>UCSF</c:v>
                </c:pt>
                <c:pt idx="10">
                  <c:v>HIMAC, Chiba</c:v>
                </c:pt>
                <c:pt idx="11">
                  <c:v>TRIUMF, Vancouver</c:v>
                </c:pt>
                <c:pt idx="12">
                  <c:v>HZB (HMI), Berlin</c:v>
                </c:pt>
                <c:pt idx="13">
                  <c:v>NCC, Kashiwa</c:v>
                </c:pt>
                <c:pt idx="14">
                  <c:v>Dubna</c:v>
                </c:pt>
                <c:pt idx="15">
                  <c:v>HIBMC,Hyogo</c:v>
                </c:pt>
                <c:pt idx="16">
                  <c:v>PMRC(2), Tsukuba</c:v>
                </c:pt>
                <c:pt idx="17">
                  <c:v>NPTC, MGH Boston</c:v>
                </c:pt>
                <c:pt idx="18">
                  <c:v>HIBMC,Hyogo</c:v>
                </c:pt>
                <c:pt idx="19">
                  <c:v>INFN-LNS, Catania</c:v>
                </c:pt>
                <c:pt idx="20">
                  <c:v>SCC, Shizuoka Cancer Center</c:v>
                </c:pt>
                <c:pt idx="21">
                  <c:v>IU Health PTC, Bloomington</c:v>
                </c:pt>
                <c:pt idx="22">
                  <c:v>WPTC, Zibo</c:v>
                </c:pt>
                <c:pt idx="23">
                  <c:v>MD Anderson Cancer Center, Houston</c:v>
                </c:pt>
                <c:pt idx="24">
                  <c:v>UFPTI, Jacksonville</c:v>
                </c:pt>
                <c:pt idx="25">
                  <c:v>IMP-CAS, Lanzhou</c:v>
                </c:pt>
                <c:pt idx="26">
                  <c:v>NCC, IIsan</c:v>
                </c:pt>
                <c:pt idx="27">
                  <c:v>STPTC, Koriyama-City</c:v>
                </c:pt>
                <c:pt idx="28">
                  <c:v>RPTC, Munich</c:v>
                </c:pt>
                <c:pt idx="29">
                  <c:v>ProCure PTC, Oklahoma City</c:v>
                </c:pt>
                <c:pt idx="30">
                  <c:v>HIT, Heidelberg</c:v>
                </c:pt>
                <c:pt idx="31">
                  <c:v>HIT, Heidelberg</c:v>
                </c:pt>
                <c:pt idx="32">
                  <c:v>UPenn, Philadelphia</c:v>
                </c:pt>
                <c:pt idx="33">
                  <c:v>GHMC, Gunma</c:v>
                </c:pt>
                <c:pt idx="34">
                  <c:v>CDH Proton Center, Warrenville</c:v>
                </c:pt>
                <c:pt idx="35">
                  <c:v>HUPTI, Hampton</c:v>
                </c:pt>
                <c:pt idx="36">
                  <c:v>IFJ PAN, Krakow</c:v>
                </c:pt>
                <c:pt idx="37">
                  <c:v>Medipolis PTRC, Ibusuki</c:v>
                </c:pt>
                <c:pt idx="38">
                  <c:v>CNAO, Pavia</c:v>
                </c:pt>
                <c:pt idx="39">
                  <c:v>Fukui Prefectural Hospital PTC, Fukui City</c:v>
                </c:pt>
                <c:pt idx="40">
                  <c:v>CNAO, Pavia</c:v>
                </c:pt>
                <c:pt idx="41">
                  <c:v>ProCure Proton Therapy Center, Somerset</c:v>
                </c:pt>
                <c:pt idx="42">
                  <c:v>PTC Czech r.s.o., Prague</c:v>
                </c:pt>
                <c:pt idx="43">
                  <c:v>SCCA, Proton Therapy, a ProCure Center, Seattle</c:v>
                </c:pt>
                <c:pt idx="44">
                  <c:v>WPE, Essen</c:v>
                </c:pt>
                <c:pt idx="45">
                  <c:v>SAGA-HIMAT, Tosu</c:v>
                </c:pt>
                <c:pt idx="46">
                  <c:v>Barnes Jewish, St.Louis</c:v>
                </c:pt>
              </c:strCache>
            </c:strRef>
          </c:cat>
          <c:val>
            <c:numRef>
              <c:f>Sheet1!$F$2:$F$48</c:f>
              <c:numCache>
                <c:formatCode>General</c:formatCode>
                <c:ptCount val="47"/>
                <c:pt idx="0">
                  <c:v>1969</c:v>
                </c:pt>
                <c:pt idx="1">
                  <c:v>1975</c:v>
                </c:pt>
                <c:pt idx="2">
                  <c:v>1984</c:v>
                </c:pt>
                <c:pt idx="3">
                  <c:v>1989</c:v>
                </c:pt>
                <c:pt idx="4">
                  <c:v>1989</c:v>
                </c:pt>
                <c:pt idx="5">
                  <c:v>1990</c:v>
                </c:pt>
                <c:pt idx="6">
                  <c:v>1991</c:v>
                </c:pt>
                <c:pt idx="7">
                  <c:v>1991</c:v>
                </c:pt>
                <c:pt idx="8">
                  <c:v>1993</c:v>
                </c:pt>
                <c:pt idx="9">
                  <c:v>1994</c:v>
                </c:pt>
                <c:pt idx="10">
                  <c:v>1994</c:v>
                </c:pt>
                <c:pt idx="11">
                  <c:v>1995</c:v>
                </c:pt>
                <c:pt idx="12">
                  <c:v>1998</c:v>
                </c:pt>
                <c:pt idx="13">
                  <c:v>1998</c:v>
                </c:pt>
                <c:pt idx="14">
                  <c:v>1999</c:v>
                </c:pt>
                <c:pt idx="15">
                  <c:v>2001</c:v>
                </c:pt>
                <c:pt idx="16">
                  <c:v>2001</c:v>
                </c:pt>
                <c:pt idx="17">
                  <c:v>2001</c:v>
                </c:pt>
                <c:pt idx="18">
                  <c:v>2002</c:v>
                </c:pt>
                <c:pt idx="19">
                  <c:v>2002</c:v>
                </c:pt>
                <c:pt idx="20">
                  <c:v>2003</c:v>
                </c:pt>
                <c:pt idx="21">
                  <c:v>2004</c:v>
                </c:pt>
                <c:pt idx="22">
                  <c:v>2004</c:v>
                </c:pt>
                <c:pt idx="23">
                  <c:v>2006</c:v>
                </c:pt>
                <c:pt idx="24">
                  <c:v>2006</c:v>
                </c:pt>
                <c:pt idx="25">
                  <c:v>2006</c:v>
                </c:pt>
                <c:pt idx="26">
                  <c:v>2007</c:v>
                </c:pt>
                <c:pt idx="27">
                  <c:v>2008</c:v>
                </c:pt>
                <c:pt idx="28">
                  <c:v>2009</c:v>
                </c:pt>
                <c:pt idx="29">
                  <c:v>2009</c:v>
                </c:pt>
                <c:pt idx="30">
                  <c:v>2009</c:v>
                </c:pt>
                <c:pt idx="31">
                  <c:v>2009</c:v>
                </c:pt>
                <c:pt idx="32">
                  <c:v>2010</c:v>
                </c:pt>
                <c:pt idx="33">
                  <c:v>2010</c:v>
                </c:pt>
                <c:pt idx="34">
                  <c:v>2010</c:v>
                </c:pt>
                <c:pt idx="35">
                  <c:v>2010</c:v>
                </c:pt>
                <c:pt idx="36">
                  <c:v>2011</c:v>
                </c:pt>
                <c:pt idx="37">
                  <c:v>2011</c:v>
                </c:pt>
                <c:pt idx="38">
                  <c:v>2011</c:v>
                </c:pt>
                <c:pt idx="39">
                  <c:v>2011</c:v>
                </c:pt>
                <c:pt idx="40">
                  <c:v>2012</c:v>
                </c:pt>
                <c:pt idx="41">
                  <c:v>2012</c:v>
                </c:pt>
                <c:pt idx="42">
                  <c:v>2012</c:v>
                </c:pt>
                <c:pt idx="43">
                  <c:v>2013</c:v>
                </c:pt>
                <c:pt idx="44">
                  <c:v>2013</c:v>
                </c:pt>
                <c:pt idx="45">
                  <c:v>2013</c:v>
                </c:pt>
                <c:pt idx="46">
                  <c:v>2013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1551744"/>
        <c:axId val="137765440"/>
      </c:barChart>
      <c:catAx>
        <c:axId val="91551744"/>
        <c:scaling>
          <c:orientation val="minMax"/>
        </c:scaling>
        <c:delete val="0"/>
        <c:axPos val="b"/>
        <c:majorTickMark val="out"/>
        <c:minorTickMark val="none"/>
        <c:tickLblPos val="nextTo"/>
        <c:crossAx val="137765440"/>
        <c:crosses val="autoZero"/>
        <c:auto val="1"/>
        <c:lblAlgn val="ctr"/>
        <c:lblOffset val="100"/>
        <c:noMultiLvlLbl val="0"/>
      </c:catAx>
      <c:valAx>
        <c:axId val="137765440"/>
        <c:scaling>
          <c:orientation val="minMax"/>
          <c:max val="2020"/>
          <c:min val="196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s-ES_tradnl"/>
          </a:p>
        </c:txPr>
        <c:crossAx val="9155174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_trad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9878407230114528E-2"/>
          <c:y val="3.0516180020401774E-2"/>
          <c:w val="0.83263264804086723"/>
          <c:h val="0.89334704135938381"/>
        </c:manualLayout>
      </c:layout>
      <c:scatterChart>
        <c:scatterStyle val="lineMarker"/>
        <c:varyColors val="0"/>
        <c:ser>
          <c:idx val="0"/>
          <c:order val="0"/>
          <c:tx>
            <c:strRef>
              <c:f>'[Chart in Microsoft PowerPoint]Sheet2'!$C$3</c:f>
              <c:strCache>
                <c:ptCount val="1"/>
                <c:pt idx="0">
                  <c:v>Centers</c:v>
                </c:pt>
              </c:strCache>
            </c:strRef>
          </c:tx>
          <c:marker>
            <c:symbol val="circle"/>
            <c:size val="12"/>
            <c:spPr>
              <a:ln>
                <a:solidFill>
                  <a:srgbClr val="0070C0"/>
                </a:solidFill>
              </a:ln>
            </c:spPr>
          </c:marker>
          <c:xVal>
            <c:numRef>
              <c:f>'[Chart in Microsoft PowerPoint]Sheet2'!$B$4:$B$12</c:f>
              <c:numCache>
                <c:formatCode>General</c:formatCode>
                <c:ptCount val="9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2005</c:v>
                </c:pt>
                <c:pt idx="7">
                  <c:v>2012</c:v>
                </c:pt>
                <c:pt idx="8">
                  <c:v>2013</c:v>
                </c:pt>
              </c:numCache>
            </c:numRef>
          </c:xVal>
          <c:yVal>
            <c:numRef>
              <c:f>'[Chart in Microsoft PowerPoint]Sheet2'!$C$4:$C$12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10</c:v>
                </c:pt>
                <c:pt idx="5">
                  <c:v>16</c:v>
                </c:pt>
                <c:pt idx="6">
                  <c:v>24</c:v>
                </c:pt>
                <c:pt idx="7">
                  <c:v>36</c:v>
                </c:pt>
                <c:pt idx="8">
                  <c:v>48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7767744"/>
        <c:axId val="137768320"/>
      </c:scatterChart>
      <c:scatterChart>
        <c:scatterStyle val="lineMarker"/>
        <c:varyColors val="0"/>
        <c:ser>
          <c:idx val="1"/>
          <c:order val="1"/>
          <c:tx>
            <c:strRef>
              <c:f>'[Chart in Microsoft PowerPoint]Sheet2'!$D$3</c:f>
              <c:strCache>
                <c:ptCount val="1"/>
                <c:pt idx="0">
                  <c:v>Patients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ln>
                <a:solidFill>
                  <a:srgbClr val="FF0000"/>
                </a:solidFill>
              </a:ln>
            </c:spPr>
          </c:marker>
          <c:xVal>
            <c:numRef>
              <c:f>'[Chart in Microsoft PowerPoint]Sheet2'!$B$4:$B$12</c:f>
              <c:numCache>
                <c:formatCode>General</c:formatCode>
                <c:ptCount val="9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2005</c:v>
                </c:pt>
                <c:pt idx="7">
                  <c:v>2012</c:v>
                </c:pt>
                <c:pt idx="8">
                  <c:v>2013</c:v>
                </c:pt>
              </c:numCache>
            </c:numRef>
          </c:xVal>
          <c:yVal>
            <c:numRef>
              <c:f>'[Chart in Microsoft PowerPoint]Sheet2'!$D$4:$D$12</c:f>
              <c:numCache>
                <c:formatCode>General</c:formatCode>
                <c:ptCount val="9"/>
                <c:pt idx="1">
                  <c:v>100</c:v>
                </c:pt>
                <c:pt idx="2">
                  <c:v>500</c:v>
                </c:pt>
                <c:pt idx="3">
                  <c:v>1500</c:v>
                </c:pt>
                <c:pt idx="4">
                  <c:v>7000</c:v>
                </c:pt>
                <c:pt idx="5">
                  <c:v>30000</c:v>
                </c:pt>
                <c:pt idx="6">
                  <c:v>48000</c:v>
                </c:pt>
                <c:pt idx="7">
                  <c:v>77000</c:v>
                </c:pt>
                <c:pt idx="8">
                  <c:v>98000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7769472"/>
        <c:axId val="137768896"/>
      </c:scatterChart>
      <c:valAx>
        <c:axId val="1377677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5400">
            <a:solidFill>
              <a:srgbClr val="000000">
                <a:lumMod val="75000"/>
                <a:lumOff val="25000"/>
              </a:srgbClr>
            </a:solidFill>
          </a:ln>
        </c:spPr>
        <c:txPr>
          <a:bodyPr/>
          <a:lstStyle/>
          <a:p>
            <a:pPr>
              <a:defRPr sz="1200"/>
            </a:pPr>
            <a:endParaRPr lang="es-ES_tradnl"/>
          </a:p>
        </c:txPr>
        <c:crossAx val="137768320"/>
        <c:crosses val="autoZero"/>
        <c:crossBetween val="midCat"/>
      </c:valAx>
      <c:valAx>
        <c:axId val="137768320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spPr>
          <a:ln w="38100">
            <a:solidFill>
              <a:srgbClr val="0070C0"/>
            </a:solidFill>
          </a:ln>
        </c:spPr>
        <c:txPr>
          <a:bodyPr/>
          <a:lstStyle/>
          <a:p>
            <a:pPr>
              <a:defRPr sz="1800"/>
            </a:pPr>
            <a:endParaRPr lang="es-ES_tradnl"/>
          </a:p>
        </c:txPr>
        <c:crossAx val="137767744"/>
        <c:crosses val="autoZero"/>
        <c:crossBetween val="midCat"/>
      </c:valAx>
      <c:valAx>
        <c:axId val="13776889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ln w="31750">
            <a:solidFill>
              <a:srgbClr val="FF0000"/>
            </a:solidFill>
          </a:ln>
        </c:spPr>
        <c:txPr>
          <a:bodyPr/>
          <a:lstStyle/>
          <a:p>
            <a:pPr>
              <a:defRPr sz="1600"/>
            </a:pPr>
            <a:endParaRPr lang="es-ES_tradnl"/>
          </a:p>
        </c:txPr>
        <c:crossAx val="137769472"/>
        <c:crosses val="max"/>
        <c:crossBetween val="midCat"/>
      </c:valAx>
      <c:valAx>
        <c:axId val="1377694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7768896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_trad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Sheet1!$G$4</c:f>
              <c:strCache>
                <c:ptCount val="1"/>
                <c:pt idx="0">
                  <c:v>Spain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numRef>
              <c:f>Sheet1!$F$5:$F$7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Sheet1!$G$5:$G$7</c:f>
              <c:numCache>
                <c:formatCode>General</c:formatCode>
                <c:ptCount val="3"/>
                <c:pt idx="0">
                  <c:v>167</c:v>
                </c:pt>
                <c:pt idx="1">
                  <c:v>144</c:v>
                </c:pt>
                <c:pt idx="2">
                  <c:v>187</c:v>
                </c:pt>
              </c:numCache>
            </c:numRef>
          </c:val>
        </c:ser>
        <c:ser>
          <c:idx val="1"/>
          <c:order val="1"/>
          <c:tx>
            <c:strRef>
              <c:f>Sheet1!$H$4</c:f>
              <c:strCache>
                <c:ptCount val="1"/>
                <c:pt idx="0">
                  <c:v>Intern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numRef>
              <c:f>Sheet1!$F$5:$F$7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Sheet1!$H$5:$H$7</c:f>
              <c:numCache>
                <c:formatCode>General</c:formatCode>
                <c:ptCount val="3"/>
                <c:pt idx="0">
                  <c:v>36</c:v>
                </c:pt>
                <c:pt idx="1">
                  <c:v>43</c:v>
                </c:pt>
                <c:pt idx="2">
                  <c:v>63</c:v>
                </c:pt>
              </c:numCache>
            </c:numRef>
          </c:val>
        </c:ser>
        <c:ser>
          <c:idx val="2"/>
          <c:order val="2"/>
          <c:tx>
            <c:strRef>
              <c:f>Sheet1!$I$4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numRef>
              <c:f>Sheet1!$F$5:$F$7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Sheet1!$I$5:$I$7</c:f>
              <c:numCache>
                <c:formatCode>General</c:formatCode>
                <c:ptCount val="3"/>
                <c:pt idx="0">
                  <c:v>203</c:v>
                </c:pt>
                <c:pt idx="1">
                  <c:v>187</c:v>
                </c:pt>
                <c:pt idx="2">
                  <c:v>250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3518848"/>
        <c:axId val="91636864"/>
        <c:axId val="0"/>
      </c:bar3DChart>
      <c:catAx>
        <c:axId val="93518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s-ES_tradnl"/>
          </a:p>
        </c:txPr>
        <c:crossAx val="91636864"/>
        <c:crosses val="autoZero"/>
        <c:auto val="1"/>
        <c:lblAlgn val="ctr"/>
        <c:lblOffset val="100"/>
        <c:noMultiLvlLbl val="0"/>
      </c:catAx>
      <c:valAx>
        <c:axId val="916368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s-ES_tradnl"/>
          </a:p>
        </c:txPr>
        <c:crossAx val="9351884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es-ES_tradnl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_trad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607174103237096E-2"/>
          <c:y val="4.3514300880149119E-2"/>
          <c:w val="0.74772047244094486"/>
          <c:h val="0.858300312310977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Sheet1!$F$16</c:f>
              <c:strCache>
                <c:ptCount val="1"/>
                <c:pt idx="0">
                  <c:v>Start to March13</c:v>
                </c:pt>
              </c:strCache>
            </c:strRef>
          </c:tx>
          <c:spPr>
            <a:solidFill>
              <a:srgbClr val="00FA00"/>
            </a:solidFill>
            <a:ln>
              <a:noFill/>
            </a:ln>
          </c:spPr>
          <c:invertIfNegative val="0"/>
          <c:val>
            <c:numRef>
              <c:f>Sheet1!$F$18:$F$21</c:f>
              <c:numCache>
                <c:formatCode>General</c:formatCode>
                <c:ptCount val="4"/>
                <c:pt idx="0">
                  <c:v>65</c:v>
                </c:pt>
                <c:pt idx="1">
                  <c:v>25</c:v>
                </c:pt>
                <c:pt idx="2">
                  <c:v>11</c:v>
                </c:pt>
                <c:pt idx="3">
                  <c:v>2</c:v>
                </c:pt>
              </c:numCache>
            </c:numRef>
          </c:val>
        </c:ser>
        <c:ser>
          <c:idx val="1"/>
          <c:order val="1"/>
          <c:tx>
            <c:strRef>
              <c:f>Sheet1!$I$16</c:f>
              <c:strCache>
                <c:ptCount val="1"/>
                <c:pt idx="0">
                  <c:v>April13 to March14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val>
            <c:numRef>
              <c:f>Sheet1!$I$18:$I$21</c:f>
              <c:numCache>
                <c:formatCode>General</c:formatCode>
                <c:ptCount val="4"/>
                <c:pt idx="0">
                  <c:v>156</c:v>
                </c:pt>
                <c:pt idx="1">
                  <c:v>15</c:v>
                </c:pt>
                <c:pt idx="2">
                  <c:v>33</c:v>
                </c:pt>
                <c:pt idx="3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3723136"/>
        <c:axId val="91639168"/>
      </c:barChart>
      <c:catAx>
        <c:axId val="93723136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>
            <a:solidFill>
              <a:srgbClr val="000000"/>
            </a:solidFill>
          </a:ln>
        </c:spPr>
        <c:crossAx val="91639168"/>
        <c:crosses val="autoZero"/>
        <c:auto val="1"/>
        <c:lblAlgn val="ctr"/>
        <c:lblOffset val="100"/>
        <c:noMultiLvlLbl val="0"/>
      </c:catAx>
      <c:valAx>
        <c:axId val="916391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 sz="1200"/>
            </a:pPr>
            <a:endParaRPr lang="es-ES_tradnl"/>
          </a:p>
        </c:txPr>
        <c:crossAx val="93723136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400"/>
            </a:pPr>
            <a:endParaRPr lang="es-ES_tradnl"/>
          </a:p>
        </c:txPr>
      </c:legendEntry>
      <c:legendEntry>
        <c:idx val="1"/>
        <c:txPr>
          <a:bodyPr/>
          <a:lstStyle/>
          <a:p>
            <a:pPr>
              <a:defRPr sz="1400"/>
            </a:pPr>
            <a:endParaRPr lang="es-ES_tradnl"/>
          </a:p>
        </c:txPr>
      </c:legendEntry>
      <c:layout>
        <c:manualLayout>
          <c:xMode val="edge"/>
          <c:yMode val="edge"/>
          <c:x val="0.41712554680664926"/>
          <c:y val="0.1127572245059191"/>
          <c:w val="0.49028302410843233"/>
          <c:h val="0.25455094568464826"/>
        </c:manualLayout>
      </c:layout>
      <c:overlay val="0"/>
      <c:spPr>
        <a:solidFill>
          <a:srgbClr val="FFFFFF"/>
        </a:solidFill>
        <a:ln>
          <a:solidFill>
            <a:srgbClr val="000000"/>
          </a:solidFill>
        </a:ln>
      </c:spPr>
      <c:txPr>
        <a:bodyPr/>
        <a:lstStyle/>
        <a:p>
          <a:pPr>
            <a:defRPr sz="1100"/>
          </a:pPr>
          <a:endParaRPr lang="es-ES_tradnl"/>
        </a:p>
      </c:txPr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4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4" Type="http://schemas.openxmlformats.org/officeDocument/2006/relationships/image" Target="../media/image5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1</cdr:x>
      <cdr:y>0.07407</cdr:y>
    </cdr:from>
    <cdr:to>
      <cdr:x>1</cdr:x>
      <cdr:y>1</cdr:y>
    </cdr:to>
    <cdr:cxnSp macro="">
      <cdr:nvCxnSpPr>
        <cdr:cNvPr id="3" name="Straight Arrow Connector 2"/>
        <cdr:cNvCxnSpPr/>
      </cdr:nvCxnSpPr>
      <cdr:spPr bwMode="auto">
        <a:xfrm xmlns:a="http://schemas.openxmlformats.org/drawingml/2006/main">
          <a:off x="2555776" y="144016"/>
          <a:ext cx="0" cy="1800200"/>
        </a:xfrm>
        <a:prstGeom xmlns:a="http://schemas.openxmlformats.org/drawingml/2006/main" prst="straightConnector1">
          <a:avLst/>
        </a:prstGeom>
        <a:solidFill xmlns:a="http://schemas.openxmlformats.org/drawingml/2006/main">
          <a:schemeClr val="accent1"/>
        </a:solidFill>
        <a:ln xmlns:a="http://schemas.openxmlformats.org/drawingml/2006/main" w="9525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0.07609</cdr:x>
      <cdr:y>0.0303</cdr:y>
    </cdr:from>
    <cdr:to>
      <cdr:x>0.21412</cdr:x>
      <cdr:y>0.22271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04056" y="14401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dirty="0" err="1" smtClean="0">
              <a:solidFill>
                <a:srgbClr val="0070C0"/>
              </a:solidFill>
            </a:rPr>
            <a:t>Centros</a:t>
          </a:r>
          <a:endParaRPr lang="en-US" sz="1100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0.65217</cdr:x>
      <cdr:y>0.04545</cdr:y>
    </cdr:from>
    <cdr:to>
      <cdr:x>0.7902</cdr:x>
      <cdr:y>0.23785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4320480" y="216024"/>
          <a:ext cx="914412" cy="9143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dirty="0" err="1" smtClean="0">
              <a:solidFill>
                <a:srgbClr val="FF0000"/>
              </a:solidFill>
            </a:rPr>
            <a:t>Pacientes</a:t>
          </a:r>
          <a:endParaRPr lang="en-US" sz="1100" dirty="0">
            <a:solidFill>
              <a:srgbClr val="FF0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13C8B-E9EB-46B8-B3B8-E74164B098E1}" type="datetimeFigureOut">
              <a:rPr lang="en-US" smtClean="0"/>
              <a:t>4/8/2014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896ACC-4FD7-432E-AEB7-A3DF9962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805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11BA01-C22B-490D-B7B8-9AB3A44AD8BC}" type="slidenum">
              <a:rPr lang="it-IT" altLang="en-US">
                <a:solidFill>
                  <a:prstClr val="black"/>
                </a:solidFill>
              </a:rPr>
              <a:pPr/>
              <a:t>4</a:t>
            </a:fld>
            <a:endParaRPr lang="it-IT" altLang="en-US">
              <a:solidFill>
                <a:prstClr val="black"/>
              </a:solidFill>
            </a:endParaRPr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877" indent="-28572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888" indent="-22857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043" indent="-22857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199" indent="-22857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6639A86-A178-4917-8D85-6CBC2A7877B1}" type="slidenum">
              <a:rPr lang="it-IT">
                <a:solidFill>
                  <a:prstClr val="black"/>
                </a:solidFill>
              </a:rPr>
              <a:pPr eaLnBrk="1" hangingPunct="1"/>
              <a:t>24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0638" y="795338"/>
            <a:ext cx="4278312" cy="3208337"/>
          </a:xfrm>
          <a:ln w="12700" cap="flat">
            <a:solidFill>
              <a:schemeClr val="tx1"/>
            </a:solidFill>
          </a:ln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389" y="4327526"/>
            <a:ext cx="5019675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83" tIns="46242" rIns="92483" bIns="46242"/>
          <a:lstStyle/>
          <a:p>
            <a:pPr eaLnBrk="1" hangingPunct="1">
              <a:spcBef>
                <a:spcPct val="0"/>
              </a:spcBef>
            </a:pPr>
            <a:endParaRPr lang="de-DE" sz="24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444C83C-CA3C-455B-A01A-03259A5CEB6F}" type="slidenum">
              <a:rPr lang="it-IT">
                <a:solidFill>
                  <a:prstClr val="black"/>
                </a:solidFill>
              </a:rPr>
              <a:pPr eaLnBrk="1" hangingPunct="1"/>
              <a:t>27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877" indent="-28572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888" indent="-22857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043" indent="-22857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199" indent="-22857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7363074-3311-47E6-B9B5-1B02F4BC5BB3}" type="slidenum">
              <a:rPr lang="it-IT">
                <a:solidFill>
                  <a:prstClr val="black"/>
                </a:solidFill>
              </a:rPr>
              <a:pPr eaLnBrk="1" hangingPunct="1"/>
              <a:t>29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185D9-EB8D-40F4-8C71-06642C0D8B40}" type="slidenum">
              <a:rPr lang="it-IT">
                <a:solidFill>
                  <a:prstClr val="black"/>
                </a:solidFill>
              </a:rPr>
              <a:pPr/>
              <a:t>35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48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ACCB43-717C-4896-BA54-9A220254EB5D}" type="slidenum">
              <a:rPr lang="en-GB" smtClean="0">
                <a:solidFill>
                  <a:prstClr val="black"/>
                </a:solidFill>
              </a:rPr>
              <a:pPr/>
              <a:t>43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ACCB43-717C-4896-BA54-9A220254EB5D}" type="slidenum">
              <a:rPr lang="en-GB" smtClean="0"/>
              <a:pPr/>
              <a:t>46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485"/>
            <a:fld id="{130E0176-8EA4-41CE-8CC6-2E1C8582AE33}" type="slidenum">
              <a:rPr lang="en-GB" smtClean="0"/>
              <a:pPr defTabSz="917485"/>
              <a:t>47</a:t>
            </a:fld>
            <a:endParaRPr lang="en-GB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CB70F-AD0F-4BC6-AB46-5D41AF92E556}" type="slidenum">
              <a:rPr lang="en-GB" smtClean="0">
                <a:solidFill>
                  <a:prstClr val="black"/>
                </a:solidFill>
              </a:rPr>
              <a:pPr/>
              <a:t>49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33EF4E-7B16-43C6-BBF0-3D308D55C51F}" type="slidenum">
              <a:rPr lang="it-IT">
                <a:solidFill>
                  <a:prstClr val="black"/>
                </a:solidFill>
              </a:rPr>
              <a:pPr/>
              <a:t>54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134" y="4316214"/>
            <a:ext cx="5856540" cy="405896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5DCFB3-5602-434B-885F-85D081369366}" type="slidenum">
              <a:rPr lang="it-IT" altLang="en-US">
                <a:solidFill>
                  <a:prstClr val="black"/>
                </a:solidFill>
              </a:rPr>
              <a:pPr/>
              <a:t>5</a:t>
            </a:fld>
            <a:endParaRPr lang="it-IT" altLang="en-US">
              <a:solidFill>
                <a:prstClr val="black"/>
              </a:solidFill>
            </a:endParaRPr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8F315A-8402-47D6-BCE6-C483C5E691FA}" type="slidenum">
              <a:rPr lang="it-IT" altLang="en-US">
                <a:solidFill>
                  <a:prstClr val="black"/>
                </a:solidFill>
              </a:rPr>
              <a:pPr/>
              <a:t>6</a:t>
            </a:fld>
            <a:endParaRPr lang="it-IT" altLang="en-US">
              <a:solidFill>
                <a:prstClr val="black"/>
              </a:solidFill>
            </a:endParaRPr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A53C12-DC78-49A0-ADF9-68D45D185940}" type="slidenum">
              <a:rPr lang="it-IT">
                <a:solidFill>
                  <a:prstClr val="black"/>
                </a:solidFill>
              </a:rPr>
              <a:pPr/>
              <a:t>7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E546B6-6265-4231-82AC-2E657DE1A57D}" type="slidenum">
              <a:rPr lang="it-IT" altLang="en-US">
                <a:solidFill>
                  <a:prstClr val="black"/>
                </a:solidFill>
              </a:rPr>
              <a:pPr/>
              <a:t>9</a:t>
            </a:fld>
            <a:endParaRPr lang="it-IT" altLang="en-US">
              <a:solidFill>
                <a:prstClr val="black"/>
              </a:solidFill>
            </a:endParaRPr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3587" cy="3430587"/>
          </a:xfrm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1813"/>
            <a:ext cx="5032375" cy="4116387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71824F-D661-4DC7-B507-429218060982}" type="slidenum">
              <a:rPr lang="it-IT">
                <a:solidFill>
                  <a:prstClr val="black"/>
                </a:solidFill>
              </a:rPr>
              <a:pPr/>
              <a:t>18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18C262-BF77-4C06-B603-9D1C94C29DE4}" type="slidenum">
              <a:rPr lang="it-IT" altLang="es-ES_tradnl">
                <a:solidFill>
                  <a:prstClr val="black"/>
                </a:solidFill>
              </a:rPr>
              <a:pPr/>
              <a:t>21</a:t>
            </a:fld>
            <a:endParaRPr lang="it-IT" altLang="es-ES_tradnl">
              <a:solidFill>
                <a:prstClr val="black"/>
              </a:solidFill>
            </a:endParaRPr>
          </a:p>
        </p:txBody>
      </p:sp>
      <p:sp>
        <p:nvSpPr>
          <p:cNvPr id="334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 altLang="es-ES_trad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AB6A7D-6DCD-45FA-A3E4-4B744A89FD71}" type="slidenum">
              <a:rPr lang="it-IT" altLang="es-ES_tradnl">
                <a:solidFill>
                  <a:prstClr val="black"/>
                </a:solidFill>
              </a:rPr>
              <a:pPr/>
              <a:t>22</a:t>
            </a:fld>
            <a:endParaRPr lang="it-IT" altLang="es-ES_tradnl">
              <a:solidFill>
                <a:prstClr val="black"/>
              </a:solidFill>
            </a:endParaRPr>
          </a:p>
        </p:txBody>
      </p:sp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 altLang="es-ES_trad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2B2C6F-453C-4D3B-8A36-18D373DA30EB}" type="slidenum">
              <a:rPr lang="it-IT" altLang="es-ES_tradnl">
                <a:solidFill>
                  <a:prstClr val="black"/>
                </a:solidFill>
              </a:rPr>
              <a:pPr/>
              <a:t>23</a:t>
            </a:fld>
            <a:endParaRPr lang="it-IT" altLang="es-ES_tradnl">
              <a:solidFill>
                <a:prstClr val="black"/>
              </a:solidFill>
            </a:endParaRPr>
          </a:p>
        </p:txBody>
      </p:sp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 altLang="es-ES_trad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64344" y="-60208"/>
            <a:ext cx="82296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969" y="6659563"/>
            <a:ext cx="28956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8 Abril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542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64344" y="-60208"/>
            <a:ext cx="82296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969" y="6659563"/>
            <a:ext cx="28956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8 Abril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56036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Taller de Altas Energias – Benasque - 17/09/2013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Accelerator Physics – C. Biscari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85217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64344" y="-60208"/>
            <a:ext cx="82296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969" y="6659563"/>
            <a:ext cx="28956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tint val="75000"/>
                  </a:srgbClr>
                </a:solidFill>
              </a:rPr>
              <a:t>ALBA - C. Biscari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tint val="75000"/>
                  </a:srgbClr>
                </a:solidFill>
              </a:rPr>
              <a:t>25 July 2013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31816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64344" y="-60208"/>
            <a:ext cx="82296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969" y="6659563"/>
            <a:ext cx="28956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tint val="75000"/>
                  </a:srgbClr>
                </a:solidFill>
              </a:rPr>
              <a:t>ALBA - C. Biscari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tint val="75000"/>
                  </a:srgbClr>
                </a:solidFill>
              </a:rPr>
              <a:t>25 July 2013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32713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969" y="6659563"/>
            <a:ext cx="28956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tint val="75000"/>
                  </a:srgbClr>
                </a:solidFill>
              </a:rPr>
              <a:t>ALBA - C. Biscari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tint val="75000"/>
                  </a:srgbClr>
                </a:solidFill>
              </a:rPr>
              <a:t>25 July 2013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1040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64344" y="-60208"/>
            <a:ext cx="82296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969" y="6659563"/>
            <a:ext cx="28956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tint val="75000"/>
                  </a:srgbClr>
                </a:solidFill>
              </a:rPr>
              <a:t>ALBA - C. Biscari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tint val="75000"/>
                  </a:srgbClr>
                </a:solidFill>
              </a:rPr>
              <a:t>25 July 2013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6463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64344" y="-60208"/>
            <a:ext cx="82296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5210969" y="6659563"/>
            <a:ext cx="28956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tint val="75000"/>
                  </a:srgbClr>
                </a:solidFill>
              </a:rPr>
              <a:t>ALBA - C. Biscari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2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tint val="75000"/>
                  </a:srgbClr>
                </a:solidFill>
              </a:rPr>
              <a:t>25 July 2013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66222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64344" y="-60208"/>
            <a:ext cx="82296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969" y="6659563"/>
            <a:ext cx="28956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tint val="75000"/>
                  </a:srgbClr>
                </a:solidFill>
              </a:rPr>
              <a:t>ALBA - C. Biscari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tint val="75000"/>
                  </a:srgbClr>
                </a:solidFill>
              </a:rPr>
              <a:t>25 July 2013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8800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969" y="6659563"/>
            <a:ext cx="28956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tint val="75000"/>
                  </a:srgbClr>
                </a:solidFill>
              </a:rPr>
              <a:t>ALBA - C. Biscari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tint val="75000"/>
                  </a:srgbClr>
                </a:solidFill>
              </a:rPr>
              <a:t>25 July 2013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27524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969" y="6659563"/>
            <a:ext cx="28956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tint val="75000"/>
                  </a:srgbClr>
                </a:solidFill>
              </a:rPr>
              <a:t>ALBA - C. Biscari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tint val="75000"/>
                  </a:srgbClr>
                </a:solidFill>
              </a:rPr>
              <a:t>25 July 2013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93233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969" y="6659563"/>
            <a:ext cx="28956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tint val="75000"/>
                  </a:srgbClr>
                </a:solidFill>
              </a:rPr>
              <a:t>ALBA - C. Biscari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tint val="75000"/>
                  </a:srgbClr>
                </a:solidFill>
              </a:rPr>
              <a:t>25 July 2013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324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969" y="6659563"/>
            <a:ext cx="28956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8 Abril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62142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64344" y="-60208"/>
            <a:ext cx="82296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969" y="6659563"/>
            <a:ext cx="28956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tint val="75000"/>
                  </a:srgbClr>
                </a:solidFill>
              </a:rPr>
              <a:t>ALBA - C. Biscari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tint val="75000"/>
                  </a:srgbClr>
                </a:solidFill>
              </a:rPr>
              <a:t>25 July 2013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53298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969" y="6659563"/>
            <a:ext cx="28956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tint val="75000"/>
                  </a:srgbClr>
                </a:solidFill>
              </a:rPr>
              <a:t>ALBA - C. Biscari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tint val="75000"/>
                  </a:srgbClr>
                </a:solidFill>
              </a:rPr>
              <a:t>25 July 2013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7238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969" y="6659563"/>
            <a:ext cx="28956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tint val="75000"/>
                  </a:srgbClr>
                </a:solidFill>
              </a:rPr>
              <a:t>ALBA - C. Biscari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tint val="75000"/>
                  </a:srgbClr>
                </a:solidFill>
              </a:rPr>
              <a:t>25 July 2013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00470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s-ES"/>
          </a:p>
        </p:txBody>
      </p:sp>
      <p:sp>
        <p:nvSpPr>
          <p:cNvPr id="7" name="Text Box 11"/>
          <p:cNvSpPr txBox="1">
            <a:spLocks noChangeArrowheads="1"/>
          </p:cNvSpPr>
          <p:nvPr userDrawn="1"/>
        </p:nvSpPr>
        <p:spPr bwMode="auto">
          <a:xfrm>
            <a:off x="4257675" y="6700838"/>
            <a:ext cx="4802188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s-ES" sz="1200" i="0">
              <a:solidFill>
                <a:srgbClr val="000000"/>
              </a:solidFill>
              <a:latin typeface="Garamond" pitchFamily="18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969" y="6659563"/>
            <a:ext cx="28956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tint val="75000"/>
                  </a:srgbClr>
                </a:solidFill>
              </a:rPr>
              <a:t>ALBA - C. Biscari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tint val="75000"/>
                  </a:srgbClr>
                </a:solidFill>
              </a:rPr>
              <a:t>25 July 2013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2916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s-ES_trad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s-ES_trad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0D2EF9-4961-4FF7-89C3-391F709DC5EF}" type="slidenum">
              <a:rPr lang="en-GB" altLang="es-ES_tradnl">
                <a:solidFill>
                  <a:srgbClr val="000000"/>
                </a:solidFill>
              </a:rPr>
              <a:pPr/>
              <a:t>‹#›</a:t>
            </a:fld>
            <a:endParaRPr lang="en-GB" alt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107585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s-ES_trad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s-ES_trad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693CF8-50A3-4857-9974-FF60CFB4427F}" type="slidenum">
              <a:rPr lang="en-GB" altLang="es-ES_tradnl">
                <a:solidFill>
                  <a:srgbClr val="000000"/>
                </a:solidFill>
              </a:rPr>
              <a:pPr/>
              <a:t>‹#›</a:t>
            </a:fld>
            <a:endParaRPr lang="en-GB" alt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249244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s-ES_trad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s-ES_trad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0FD85E-A603-4875-A618-766ECDF87860}" type="slidenum">
              <a:rPr lang="en-GB" altLang="es-ES_tradnl">
                <a:solidFill>
                  <a:srgbClr val="000000"/>
                </a:solidFill>
              </a:rPr>
              <a:pPr/>
              <a:t>‹#›</a:t>
            </a:fld>
            <a:endParaRPr lang="en-GB" alt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87590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s-ES_trad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s-ES_trad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746D50-0746-4B66-864D-BB8E96465256}" type="slidenum">
              <a:rPr lang="en-GB" altLang="es-ES_tradnl">
                <a:solidFill>
                  <a:srgbClr val="000000"/>
                </a:solidFill>
              </a:rPr>
              <a:pPr/>
              <a:t>‹#›</a:t>
            </a:fld>
            <a:endParaRPr lang="en-GB" alt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763578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s-ES_tradnl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s-ES_tradnl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CE89C5-B3F8-4DBB-B9EA-48AF372C0328}" type="slidenum">
              <a:rPr lang="en-GB" altLang="es-ES_tradnl">
                <a:solidFill>
                  <a:srgbClr val="000000"/>
                </a:solidFill>
              </a:rPr>
              <a:pPr/>
              <a:t>‹#›</a:t>
            </a:fld>
            <a:endParaRPr lang="en-GB" alt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038852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s-ES_tradnl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s-ES_tradnl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BBA1BE-208B-44CC-B829-761152BDFFB0}" type="slidenum">
              <a:rPr lang="en-GB" altLang="es-ES_tradnl">
                <a:solidFill>
                  <a:srgbClr val="000000"/>
                </a:solidFill>
              </a:rPr>
              <a:pPr/>
              <a:t>‹#›</a:t>
            </a:fld>
            <a:endParaRPr lang="en-GB" alt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85925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969" y="6659563"/>
            <a:ext cx="28956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8 Abril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9135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s-ES_tradnl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s-ES_tradnl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3D3CF-CDB2-4DF2-A3E1-6452F3B290BB}" type="slidenum">
              <a:rPr lang="en-GB" altLang="es-ES_tradnl">
                <a:solidFill>
                  <a:srgbClr val="000000"/>
                </a:solidFill>
              </a:rPr>
              <a:pPr/>
              <a:t>‹#›</a:t>
            </a:fld>
            <a:endParaRPr lang="en-GB" alt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111856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s-ES_trad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s-ES_trad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CE9290-CE74-446D-B38F-6AAA4EE3994D}" type="slidenum">
              <a:rPr lang="en-GB" altLang="es-ES_tradnl">
                <a:solidFill>
                  <a:srgbClr val="000000"/>
                </a:solidFill>
              </a:rPr>
              <a:pPr/>
              <a:t>‹#›</a:t>
            </a:fld>
            <a:endParaRPr lang="en-GB" alt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500789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s-ES_trad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s-ES_trad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E025AB-3070-4ECF-9EE1-8BDB6B2BF747}" type="slidenum">
              <a:rPr lang="en-GB" altLang="es-ES_tradnl">
                <a:solidFill>
                  <a:srgbClr val="000000"/>
                </a:solidFill>
              </a:rPr>
              <a:pPr/>
              <a:t>‹#›</a:t>
            </a:fld>
            <a:endParaRPr lang="en-GB" alt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703474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s-ES_trad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s-ES_trad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1C4E9C-A796-48F5-BD6A-EEE322BEEC28}" type="slidenum">
              <a:rPr lang="en-GB" altLang="es-ES_tradnl">
                <a:solidFill>
                  <a:srgbClr val="000000"/>
                </a:solidFill>
              </a:rPr>
              <a:pPr/>
              <a:t>‹#›</a:t>
            </a:fld>
            <a:endParaRPr lang="en-GB" alt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132840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s-ES_trad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s-ES_trad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271F90-449D-4734-AE26-1D218E197E2C}" type="slidenum">
              <a:rPr lang="en-GB" altLang="es-ES_tradnl">
                <a:solidFill>
                  <a:srgbClr val="000000"/>
                </a:solidFill>
              </a:rPr>
              <a:pPr/>
              <a:t>‹#›</a:t>
            </a:fld>
            <a:endParaRPr lang="en-GB" alt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34542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s-ES_trad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s-ES_trad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0D2EF9-4961-4FF7-89C3-391F709DC5EF}" type="slidenum">
              <a:rPr lang="en-GB" altLang="es-ES_tradnl">
                <a:solidFill>
                  <a:srgbClr val="000000"/>
                </a:solidFill>
              </a:rPr>
              <a:pPr/>
              <a:t>‹#›</a:t>
            </a:fld>
            <a:endParaRPr lang="en-GB" alt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220345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s-ES_trad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s-ES_trad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693CF8-50A3-4857-9974-FF60CFB4427F}" type="slidenum">
              <a:rPr lang="en-GB" altLang="es-ES_tradnl">
                <a:solidFill>
                  <a:srgbClr val="000000"/>
                </a:solidFill>
              </a:rPr>
              <a:pPr/>
              <a:t>‹#›</a:t>
            </a:fld>
            <a:endParaRPr lang="en-GB" alt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740278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s-ES_trad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s-ES_trad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0FD85E-A603-4875-A618-766ECDF87860}" type="slidenum">
              <a:rPr lang="en-GB" altLang="es-ES_tradnl">
                <a:solidFill>
                  <a:srgbClr val="000000"/>
                </a:solidFill>
              </a:rPr>
              <a:pPr/>
              <a:t>‹#›</a:t>
            </a:fld>
            <a:endParaRPr lang="en-GB" alt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307989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s-ES_trad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s-ES_trad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746D50-0746-4B66-864D-BB8E96465256}" type="slidenum">
              <a:rPr lang="en-GB" altLang="es-ES_tradnl">
                <a:solidFill>
                  <a:srgbClr val="000000"/>
                </a:solidFill>
              </a:rPr>
              <a:pPr/>
              <a:t>‹#›</a:t>
            </a:fld>
            <a:endParaRPr lang="en-GB" alt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81467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s-ES_tradnl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s-ES_tradnl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CE89C5-B3F8-4DBB-B9EA-48AF372C0328}" type="slidenum">
              <a:rPr lang="en-GB" altLang="es-ES_tradnl">
                <a:solidFill>
                  <a:srgbClr val="000000"/>
                </a:solidFill>
              </a:rPr>
              <a:pPr/>
              <a:t>‹#›</a:t>
            </a:fld>
            <a:endParaRPr lang="en-GB" alt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50467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s-ES"/>
          </a:p>
        </p:txBody>
      </p:sp>
      <p:sp>
        <p:nvSpPr>
          <p:cNvPr id="7" name="Text Box 11"/>
          <p:cNvSpPr txBox="1">
            <a:spLocks noChangeArrowheads="1"/>
          </p:cNvSpPr>
          <p:nvPr userDrawn="1"/>
        </p:nvSpPr>
        <p:spPr bwMode="auto">
          <a:xfrm>
            <a:off x="4257675" y="6700838"/>
            <a:ext cx="4802188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s-ES" sz="1200" i="0">
              <a:solidFill>
                <a:srgbClr val="000000"/>
              </a:solidFill>
              <a:latin typeface="Garamond" pitchFamily="18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969" y="6659563"/>
            <a:ext cx="28956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8 Abril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55249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s-ES_tradnl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s-ES_tradnl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BBA1BE-208B-44CC-B829-761152BDFFB0}" type="slidenum">
              <a:rPr lang="en-GB" altLang="es-ES_tradnl">
                <a:solidFill>
                  <a:srgbClr val="000000"/>
                </a:solidFill>
              </a:rPr>
              <a:pPr/>
              <a:t>‹#›</a:t>
            </a:fld>
            <a:endParaRPr lang="en-GB" alt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26484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s-ES_tradnl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s-ES_tradnl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3D3CF-CDB2-4DF2-A3E1-6452F3B290BB}" type="slidenum">
              <a:rPr lang="en-GB" altLang="es-ES_tradnl">
                <a:solidFill>
                  <a:srgbClr val="000000"/>
                </a:solidFill>
              </a:rPr>
              <a:pPr/>
              <a:t>‹#›</a:t>
            </a:fld>
            <a:endParaRPr lang="en-GB" alt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266835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s-ES_trad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s-ES_trad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CE9290-CE74-446D-B38F-6AAA4EE3994D}" type="slidenum">
              <a:rPr lang="en-GB" altLang="es-ES_tradnl">
                <a:solidFill>
                  <a:srgbClr val="000000"/>
                </a:solidFill>
              </a:rPr>
              <a:pPr/>
              <a:t>‹#›</a:t>
            </a:fld>
            <a:endParaRPr lang="en-GB" alt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129658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s-ES_trad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s-ES_trad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E025AB-3070-4ECF-9EE1-8BDB6B2BF747}" type="slidenum">
              <a:rPr lang="en-GB" altLang="es-ES_tradnl">
                <a:solidFill>
                  <a:srgbClr val="000000"/>
                </a:solidFill>
              </a:rPr>
              <a:pPr/>
              <a:t>‹#›</a:t>
            </a:fld>
            <a:endParaRPr lang="en-GB" alt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202408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s-ES_trad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s-ES_trad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1C4E9C-A796-48F5-BD6A-EEE322BEEC28}" type="slidenum">
              <a:rPr lang="en-GB" altLang="es-ES_tradnl">
                <a:solidFill>
                  <a:srgbClr val="000000"/>
                </a:solidFill>
              </a:rPr>
              <a:pPr/>
              <a:t>‹#›</a:t>
            </a:fld>
            <a:endParaRPr lang="en-GB" alt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774271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s-ES_trad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s-ES_trad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271F90-449D-4734-AE26-1D218E197E2C}" type="slidenum">
              <a:rPr lang="en-GB" altLang="es-ES_tradnl">
                <a:solidFill>
                  <a:srgbClr val="000000"/>
                </a:solidFill>
              </a:rPr>
              <a:pPr/>
              <a:t>‹#›</a:t>
            </a:fld>
            <a:endParaRPr lang="en-GB" alt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40332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14/12/12 - C.Biscari - after the talk "High Energy Accelerators" presented at 12/09/12 Krakow – ESG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15763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14/12/12 - C.Biscari - after the talk "High Energy Accelerators" presented at 12/09/12 Krakow – ESG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98922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14/12/12 - C.Biscari - after the talk "High Energy Accelerators" presented at 12/09/12 Krakow – ESG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56717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14/12/12 - C.Biscari - after the talk "High Energy Accelerators" presented at 12/09/12 Krakow – ESG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439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969" y="6659563"/>
            <a:ext cx="28956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8 Abril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04693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14/12/12 - C.Biscari - after the talk "High Energy Accelerators" presented at 12/09/12 Krakow – ESG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7875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14/12/12 - C.Biscari - after the talk "High Energy Accelerators" presented at 12/09/12 Krakow – ESG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66887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14/12/12 - C.Biscari - after the talk "High Energy Accelerators" presented at 12/09/12 Krakow – ESG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63829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14/12/12 - C.Biscari - after the talk "High Energy Accelerators" presented at 12/09/12 Krakow – ESG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71322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14/12/12 - C.Biscari - after the talk "High Energy Accelerators" presented at 12/09/12 Krakow – ESG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37225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14/12/12 - C.Biscari - after the talk "High Energy Accelerators" presented at 12/09/12 Krakow – ESG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2805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14/12/12 - C.Biscari - after the talk "High Energy Accelerators" presented at 12/09/12 Krakow – ESG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97115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1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9552" y="2132856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327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-13394"/>
            <a:ext cx="7715200" cy="634082"/>
          </a:xfrm>
          <a:prstGeom prst="rect">
            <a:avLst/>
          </a:prstGeom>
        </p:spPr>
        <p:txBody>
          <a:bodyPr/>
          <a:lstStyle>
            <a:lvl1pPr algn="l">
              <a:defRPr sz="30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94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4901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-1981200" y="692150"/>
            <a:ext cx="914400" cy="91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12138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1043608" y="-13394"/>
            <a:ext cx="7715200" cy="63408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008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0722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0"/>
            <a:ext cx="7643192" cy="548680"/>
          </a:xfrm>
          <a:prstGeom prst="rect">
            <a:avLst/>
          </a:prstGeom>
        </p:spPr>
        <p:txBody>
          <a:bodyPr/>
          <a:lstStyle>
            <a:lvl1pPr algn="l">
              <a:defRPr sz="30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049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333023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3790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2605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76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57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791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51520" y="6525344"/>
            <a:ext cx="67687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3">
                    <a:lumMod val="95000"/>
                  </a:schemeClr>
                </a:solidFill>
              </a:defRPr>
            </a:lvl1pPr>
          </a:lstStyle>
          <a:p>
            <a:r>
              <a:rPr lang="en-GB" dirty="0" smtClean="0">
                <a:solidFill>
                  <a:srgbClr val="FFFFFF">
                    <a:lumMod val="95000"/>
                  </a:srgbClr>
                </a:solidFill>
              </a:rPr>
              <a:t>Introduction on Particle Accelerators - C. </a:t>
            </a:r>
            <a:r>
              <a:rPr lang="en-GB" dirty="0" err="1" smtClean="0">
                <a:solidFill>
                  <a:srgbClr val="FFFFFF">
                    <a:lumMod val="95000"/>
                  </a:srgbClr>
                </a:solidFill>
              </a:rPr>
              <a:t>Biscari</a:t>
            </a:r>
            <a:r>
              <a:rPr lang="en-GB" dirty="0" smtClean="0">
                <a:solidFill>
                  <a:srgbClr val="FFFFFF">
                    <a:lumMod val="95000"/>
                  </a:srgbClr>
                </a:solidFill>
              </a:rPr>
              <a:t>  2013</a:t>
            </a:r>
            <a:endParaRPr lang="en-GB" dirty="0">
              <a:solidFill>
                <a:srgbClr val="FFFFFF">
                  <a:lumMod val="9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04448" y="6525344"/>
            <a:ext cx="442392" cy="221109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2C1D4322-29CD-448B-BA68-5952BD3A620C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870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-1981200" y="692150"/>
            <a:ext cx="914400" cy="91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12138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9D85D-5D65-49A8-A530-BD6A3F7824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 Deember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1BFD-AB28-4891-B62A-C1BD05B2BE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64490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B2748-82B5-4D62-AA98-B0C65F4BB2C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 Deember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1BFD-AB28-4891-B62A-C1BD05B2BE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29136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73B7A-95A5-4140-B375-95A2948AD28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 Deember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1BFD-AB28-4891-B62A-C1BD05B2BE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34441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37C80-BC70-4849-864D-B2DC399288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 Deember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1BFD-AB28-4891-B62A-C1BD05B2BE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06350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79F05-66D5-4A9A-B633-C88C794B68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 Deember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1BFD-AB28-4891-B62A-C1BD05B2BE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69951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EE7F5-6E91-4363-9627-873A514BB9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 Deember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1BFD-AB28-4891-B62A-C1BD05B2BE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7837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E7A0-D049-4903-A7A2-2AAA0DFF0A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 Deember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1BFD-AB28-4891-B62A-C1BD05B2BE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86563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BF64E-D235-4298-9E4A-115B763FC2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 Deember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1BFD-AB28-4891-B62A-C1BD05B2BE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93231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4BBA-1F30-4E90-A745-629E2772D6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 Deember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1BFD-AB28-4891-B62A-C1BD05B2BE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26537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9A0C6-F7E1-4F31-BB88-3E0D87C71BA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 Deember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1BFD-AB28-4891-B62A-C1BD05B2BE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317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8 Abril 2014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C. Biscari, ALBA-CELLS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21A6E6E-28BE-45A0-83F0-DFF20BF34BA8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827674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26F73-9874-4DF4-A283-96275529C2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 Deember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1BFD-AB28-4891-B62A-C1BD05B2BE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997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-1981200" y="692150"/>
            <a:ext cx="914400" cy="91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121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-1981200" y="692150"/>
            <a:ext cx="914400" cy="91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121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64344" y="-60208"/>
            <a:ext cx="82296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969" y="6659563"/>
            <a:ext cx="28956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8 Abril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3942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5616" y="2348880"/>
            <a:ext cx="5942012" cy="836613"/>
          </a:xfrm>
          <a:prstGeom prst="rect">
            <a:avLst/>
          </a:prstGeo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8533351" y="6616320"/>
            <a:ext cx="576064" cy="21986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8F101173-3CA1-492B-A5D7-F2FE8A21AC18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1"/>
          </p:nvPr>
        </p:nvSpPr>
        <p:spPr>
          <a:xfrm>
            <a:off x="5292080" y="6597352"/>
            <a:ext cx="3238103" cy="173928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srgbClr val="FFFFFF">
                    <a:tint val="75000"/>
                  </a:srgbClr>
                </a:solidFill>
              </a:rPr>
              <a:t>8 Abril 2014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3406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 Abril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C. Biscari, ALBA-CELLS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9811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 Abril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C. Biscari, ALBA-CELLS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8947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 Abril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C. Biscari, ALBA-CELLS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3292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 Abril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C. Biscari, ALBA-CELLS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7087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 Abril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C. Biscari, ALBA-CELLS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4828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 Abril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C. Biscari, ALBA-CELLS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7740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 Abril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C. Biscari, ALBA-CELLS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6441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 Abril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C. Biscari, ALBA-CELLS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9518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 Abril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C. Biscari, ALBA-CELLS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670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969" y="6659563"/>
            <a:ext cx="28956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8 Abril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1743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 Abril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C. Biscari, ALBA-CELLS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954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 Abril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C. Biscari, ALBA-CELLS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1298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8 Abril 2014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C. Biscari, ALBA-CELLS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ACF17-3CDA-4980-BC3E-43FDBB8BC48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0091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8 Abril 2014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C. Biscari, ALBA-CELLS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6E1D9-B770-48D3-B31E-ADA212752BE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40100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8 Abril 2014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C. Biscari, ALBA-CELLS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959FD-702C-4FFA-A01E-0A9E9FFC9C5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87755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8 Abril 2014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C. Biscari, ALBA-CELLS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DF73F-1D7E-474E-9279-E30FDDFFC53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39188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8 Abril 2014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C. Biscari, ALBA-CELLS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03BAF-9908-4035-B4C3-E818F6291C7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164222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8 Abril 2014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C. Biscari, ALBA-CELLS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97D31-ED56-46A7-B70E-29E635D6AFA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975266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8 Abril 2014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C. Biscari, ALBA-CELLS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99D2C-F222-4535-BD14-91347D4B0F0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03165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8 Abril 2014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C. Biscari, ALBA-CELLS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94ADE-DAFE-460A-A64D-F4FC930B91D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05782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64344" y="-60208"/>
            <a:ext cx="82296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969" y="6659563"/>
            <a:ext cx="28956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8 Abril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633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8 Abril 2014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C. Biscari, ALBA-CELLS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72D70-6C34-465D-9C39-6AAE3E44B98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14578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8 Abril 2014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C. Biscari, ALBA-CELLS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FDE32-CD2C-45DE-AD40-EC67DCDBDB0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22724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8 Abril 2014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C. Biscari, ALBA-CELLS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DEA75-4271-4297-B987-75D5202CC04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40000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 Abril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C. Biscari, ALBA-CELLS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5926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 Abril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C. Biscari, ALBA-CELLS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449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 Abril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C. Biscari, ALBA-CELLS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0676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 Abril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C. Biscari, ALBA-CELLS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0427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 Abril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C. Biscari, ALBA-CELLS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4950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 Abril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C. Biscari, ALBA-CELLS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3872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 Abril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C. Biscari, ALBA-CELLS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324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64344" y="-60208"/>
            <a:ext cx="82296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5210969" y="6659563"/>
            <a:ext cx="28956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2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8 Abril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627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 Abril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C. Biscari, ALBA-CELLS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6419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 Abril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C. Biscari, ALBA-CELLS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4853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 Abril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C. Biscari, ALBA-CELLS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024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 Abril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C. Biscari, ALBA-CELLS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826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8 Abril 2014</a:t>
            </a:r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en-US" smtClean="0">
                <a:solidFill>
                  <a:srgbClr val="000000"/>
                </a:solidFill>
              </a:rPr>
              <a:t>C. Biscari, ALBA-CELLS</a:t>
            </a:r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58926C-857E-4840-A5A7-D82D509BA0F6}" type="slidenum">
              <a:rPr lang="it-IT" altLang="en-US">
                <a:solidFill>
                  <a:srgbClr val="000000"/>
                </a:solidFill>
              </a:rPr>
              <a:pPr/>
              <a:t>‹#›</a:t>
            </a:fld>
            <a:endParaRPr lang="it-IT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58464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8 Abril 2014</a:t>
            </a:r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en-US" smtClean="0">
                <a:solidFill>
                  <a:srgbClr val="000000"/>
                </a:solidFill>
              </a:rPr>
              <a:t>C. Biscari, ALBA-CELLS</a:t>
            </a:r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40604-E03D-442F-8D3D-36A6626EFBA3}" type="slidenum">
              <a:rPr lang="it-IT" altLang="en-US">
                <a:solidFill>
                  <a:srgbClr val="000000"/>
                </a:solidFill>
              </a:rPr>
              <a:pPr/>
              <a:t>‹#›</a:t>
            </a:fld>
            <a:endParaRPr lang="it-IT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69042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8 Abril 2014</a:t>
            </a:r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en-US" smtClean="0">
                <a:solidFill>
                  <a:srgbClr val="000000"/>
                </a:solidFill>
              </a:rPr>
              <a:t>C. Biscari, ALBA-CELLS</a:t>
            </a:r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E71C84-1FA3-4CFB-A246-7DC845530250}" type="slidenum">
              <a:rPr lang="it-IT" altLang="en-US">
                <a:solidFill>
                  <a:srgbClr val="000000"/>
                </a:solidFill>
              </a:rPr>
              <a:pPr/>
              <a:t>‹#›</a:t>
            </a:fld>
            <a:endParaRPr lang="it-IT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495281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8 Abril 2014</a:t>
            </a:r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en-US" smtClean="0">
                <a:solidFill>
                  <a:srgbClr val="000000"/>
                </a:solidFill>
              </a:rPr>
              <a:t>C. Biscari, ALBA-CELLS</a:t>
            </a:r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A6BE1F-5F9C-4EF1-AF1D-43670DC4EB04}" type="slidenum">
              <a:rPr lang="it-IT" altLang="en-US">
                <a:solidFill>
                  <a:srgbClr val="000000"/>
                </a:solidFill>
              </a:rPr>
              <a:pPr/>
              <a:t>‹#›</a:t>
            </a:fld>
            <a:endParaRPr lang="it-IT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667721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8 Abril 2014</a:t>
            </a:r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en-US" smtClean="0">
                <a:solidFill>
                  <a:srgbClr val="000000"/>
                </a:solidFill>
              </a:rPr>
              <a:t>C. Biscari, ALBA-CELLS</a:t>
            </a:r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A42BA-0B20-4FD8-A4C7-0941ADDB5650}" type="slidenum">
              <a:rPr lang="it-IT" altLang="en-US">
                <a:solidFill>
                  <a:srgbClr val="000000"/>
                </a:solidFill>
              </a:rPr>
              <a:pPr/>
              <a:t>‹#›</a:t>
            </a:fld>
            <a:endParaRPr lang="it-IT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457465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8 Abril 2014</a:t>
            </a:r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en-US" smtClean="0">
                <a:solidFill>
                  <a:srgbClr val="000000"/>
                </a:solidFill>
              </a:rPr>
              <a:t>C. Biscari, ALBA-CELLS</a:t>
            </a:r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8E1A79-3D0D-48E4-B1E5-054D33B1FC88}" type="slidenum">
              <a:rPr lang="it-IT" altLang="en-US">
                <a:solidFill>
                  <a:srgbClr val="000000"/>
                </a:solidFill>
              </a:rPr>
              <a:pPr/>
              <a:t>‹#›</a:t>
            </a:fld>
            <a:endParaRPr lang="it-IT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58208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64344" y="-60208"/>
            <a:ext cx="82296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969" y="6659563"/>
            <a:ext cx="28956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8 Abril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2390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8 Abril 2014</a:t>
            </a:r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en-US" smtClean="0">
                <a:solidFill>
                  <a:srgbClr val="000000"/>
                </a:solidFill>
              </a:rPr>
              <a:t>C. Biscari, ALBA-CELLS</a:t>
            </a:r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A8DDEA-2D7C-4633-9C54-A37CA36C9FA0}" type="slidenum">
              <a:rPr lang="it-IT" altLang="en-US">
                <a:solidFill>
                  <a:srgbClr val="000000"/>
                </a:solidFill>
              </a:rPr>
              <a:pPr/>
              <a:t>‹#›</a:t>
            </a:fld>
            <a:endParaRPr lang="it-IT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217576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8 Abril 2014</a:t>
            </a:r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en-US" smtClean="0">
                <a:solidFill>
                  <a:srgbClr val="000000"/>
                </a:solidFill>
              </a:rPr>
              <a:t>C. Biscari, ALBA-CELLS</a:t>
            </a:r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44FAC6-BCFD-4978-B7FF-3561B2EAA836}" type="slidenum">
              <a:rPr lang="it-IT" altLang="en-US">
                <a:solidFill>
                  <a:srgbClr val="000000"/>
                </a:solidFill>
              </a:rPr>
              <a:pPr/>
              <a:t>‹#›</a:t>
            </a:fld>
            <a:endParaRPr lang="it-IT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350075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8 Abril 2014</a:t>
            </a:r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en-US" smtClean="0">
                <a:solidFill>
                  <a:srgbClr val="000000"/>
                </a:solidFill>
              </a:rPr>
              <a:t>C. Biscari, ALBA-CELLS</a:t>
            </a:r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AE1C98-EAEF-4650-8EE8-394616B167E5}" type="slidenum">
              <a:rPr lang="it-IT" altLang="en-US">
                <a:solidFill>
                  <a:srgbClr val="000000"/>
                </a:solidFill>
              </a:rPr>
              <a:pPr/>
              <a:t>‹#›</a:t>
            </a:fld>
            <a:endParaRPr lang="it-IT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50157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8 Abril 2014</a:t>
            </a:r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en-US" smtClean="0">
                <a:solidFill>
                  <a:srgbClr val="000000"/>
                </a:solidFill>
              </a:rPr>
              <a:t>C. Biscari, ALBA-CELLS</a:t>
            </a:r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741834-AA14-4356-93E3-9471C3A91BB9}" type="slidenum">
              <a:rPr lang="it-IT" altLang="en-US">
                <a:solidFill>
                  <a:srgbClr val="000000"/>
                </a:solidFill>
              </a:rPr>
              <a:pPr/>
              <a:t>‹#›</a:t>
            </a:fld>
            <a:endParaRPr lang="it-IT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638134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8 Abril 2014</a:t>
            </a:r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en-US" smtClean="0">
                <a:solidFill>
                  <a:srgbClr val="000000"/>
                </a:solidFill>
              </a:rPr>
              <a:t>C. Biscari, ALBA-CELLS</a:t>
            </a:r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706266-C2E5-49F6-ADC9-78F4E2BDDDD7}" type="slidenum">
              <a:rPr lang="it-IT" altLang="en-US">
                <a:solidFill>
                  <a:srgbClr val="000000"/>
                </a:solidFill>
              </a:rPr>
              <a:pPr/>
              <a:t>‹#›</a:t>
            </a:fld>
            <a:endParaRPr lang="it-IT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197896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8 Abril 2014</a:t>
            </a:r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it-IT" altLang="en-US" smtClean="0">
                <a:solidFill>
                  <a:srgbClr val="000000"/>
                </a:solidFill>
              </a:rPr>
              <a:t>C. Biscari, ALBA-CELLS</a:t>
            </a:r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B4CF5CD-ED78-45C7-BBCE-4721535AF81D}" type="slidenum">
              <a:rPr lang="it-IT" altLang="en-US">
                <a:solidFill>
                  <a:srgbClr val="000000"/>
                </a:solidFill>
              </a:rPr>
              <a:pPr/>
              <a:t>‹#›</a:t>
            </a:fld>
            <a:endParaRPr lang="it-IT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316972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6D18-1983-416B-BCF0-41D2A03DBE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DC0B-2A0E-4464-9601-A328800F7E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665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6D18-1983-416B-BCF0-41D2A03DBE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DC0B-2A0E-4464-9601-A328800F7E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3833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6D18-1983-416B-BCF0-41D2A03DBE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DC0B-2A0E-4464-9601-A328800F7E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2003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6D18-1983-416B-BCF0-41D2A03DBE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DC0B-2A0E-4464-9601-A328800F7E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22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969" y="6659563"/>
            <a:ext cx="28956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8 Abril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8027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6D18-1983-416B-BCF0-41D2A03DBE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DC0B-2A0E-4464-9601-A328800F7E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426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6D18-1983-416B-BCF0-41D2A03DBE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DC0B-2A0E-4464-9601-A328800F7E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0593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6D18-1983-416B-BCF0-41D2A03DBE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DC0B-2A0E-4464-9601-A328800F7E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9655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6D18-1983-416B-BCF0-41D2A03DBE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DC0B-2A0E-4464-9601-A328800F7E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5868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6D18-1983-416B-BCF0-41D2A03DBE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DC0B-2A0E-4464-9601-A328800F7E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6262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6D18-1983-416B-BCF0-41D2A03DBE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DC0B-2A0E-4464-9601-A328800F7E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734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6D18-1983-416B-BCF0-41D2A03DBE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DC0B-2A0E-4464-9601-A328800F7E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1376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64344" y="-60208"/>
            <a:ext cx="82296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4572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64344" y="-60208"/>
            <a:ext cx="82296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2854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9859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969" y="6659563"/>
            <a:ext cx="28956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8 Abril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3605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64344" y="-60208"/>
            <a:ext cx="82296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6260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64344" y="-60208"/>
            <a:ext cx="82296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1005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64344" y="-60208"/>
            <a:ext cx="82296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2707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43858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16023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99777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64344" y="-60208"/>
            <a:ext cx="82296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9982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487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2462074"/>
      </p:ext>
    </p:extLst>
  </p:cSld>
  <p:clrMapOvr>
    <a:masterClrMapping/>
  </p:clrMapOvr>
  <p:hf hdr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5616" y="2348880"/>
            <a:ext cx="5942012" cy="836613"/>
          </a:xfr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01173-3CA1-492B-A5D7-F2FE8A21AC18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1"/>
          </p:nvPr>
        </p:nvSpPr>
        <p:spPr>
          <a:xfrm>
            <a:off x="4211960" y="6478163"/>
            <a:ext cx="4246215" cy="365125"/>
          </a:xfrm>
        </p:spPr>
        <p:txBody>
          <a:bodyPr/>
          <a:lstStyle/>
          <a:p>
            <a:r>
              <a:rPr lang="en-US" smtClean="0">
                <a:solidFill>
                  <a:srgbClr val="FFFFFF">
                    <a:tint val="75000"/>
                  </a:srgbClr>
                </a:solidFill>
              </a:rPr>
              <a:t>Taller de Altas Energias – Benasque - 17/09/2013</a:t>
            </a: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696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969" y="6659563"/>
            <a:ext cx="28956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8 Abril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8177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Taller de Altas Energias – Benasque - 17/09/2013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Accelerator Physics – C. Biscari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15270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Taller de Altas Energias – Benasque - 17/09/2013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Accelerator Physics – C. Biscari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0040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Taller de Altas Energias – Benasque - 17/09/2013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Accelerator Physics – C. Biscari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47130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Taller de Altas Energias – Benasque - 17/09/2013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Accelerator Physics – C. Biscari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93683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Taller de Altas Energias – Benasque - 17/09/2013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Accelerator Physics – C. Biscari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6370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Taller de Altas Energias – Benasque - 17/09/2013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Accelerator Physics – C. Biscari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33229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Taller de Altas Energias – Benasque - 17/09/2013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Accelerator Physics – C. Biscari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9828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Taller de Altas Energias – Benasque - 17/09/2013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Accelerator Physics – C. Biscari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59515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Taller de Altas Energias – Benasque - 17/09/2013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Accelerator Physics – C. Biscari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16128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Taller de Altas Energias – Benasque - 17/09/2013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Accelerator Physics – C. Biscari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882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11"/>
          <p:cNvSpPr txBox="1">
            <a:spLocks noChangeArrowheads="1"/>
          </p:cNvSpPr>
          <p:nvPr/>
        </p:nvSpPr>
        <p:spPr bwMode="auto">
          <a:xfrm>
            <a:off x="4257675" y="6700838"/>
            <a:ext cx="4802188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s-ES" sz="1200" i="0">
              <a:solidFill>
                <a:srgbClr val="000000"/>
              </a:solidFill>
              <a:latin typeface="Garamond" pitchFamily="18" charset="0"/>
            </a:endParaRPr>
          </a:p>
        </p:txBody>
      </p:sp>
      <p:sp>
        <p:nvSpPr>
          <p:cNvPr id="11" name="Freeform 29"/>
          <p:cNvSpPr>
            <a:spLocks/>
          </p:cNvSpPr>
          <p:nvPr/>
        </p:nvSpPr>
        <p:spPr bwMode="auto">
          <a:xfrm>
            <a:off x="-3175" y="343124"/>
            <a:ext cx="9143999" cy="709612"/>
          </a:xfrm>
          <a:custGeom>
            <a:avLst/>
            <a:gdLst>
              <a:gd name="T0" fmla="*/ 0 w 19142"/>
              <a:gd name="T1" fmla="*/ 0 h 1828"/>
              <a:gd name="T2" fmla="*/ 19142 w 19142"/>
              <a:gd name="T3" fmla="*/ 0 h 1828"/>
              <a:gd name="T4" fmla="*/ 19142 w 19142"/>
              <a:gd name="T5" fmla="*/ 1410 h 1828"/>
              <a:gd name="T6" fmla="*/ 0 w 19142"/>
              <a:gd name="T7" fmla="*/ 1410 h 1828"/>
              <a:gd name="T8" fmla="*/ 0 w 19142"/>
              <a:gd name="T9" fmla="*/ 0 h 1828"/>
              <a:gd name="connsiteX0" fmla="*/ 0 w 10000"/>
              <a:gd name="connsiteY0" fmla="*/ 0 h 8757"/>
              <a:gd name="connsiteX1" fmla="*/ 10000 w 10000"/>
              <a:gd name="connsiteY1" fmla="*/ 0 h 8757"/>
              <a:gd name="connsiteX2" fmla="*/ 10000 w 10000"/>
              <a:gd name="connsiteY2" fmla="*/ 7713 h 8757"/>
              <a:gd name="connsiteX3" fmla="*/ 0 w 10000"/>
              <a:gd name="connsiteY3" fmla="*/ 7713 h 8757"/>
              <a:gd name="connsiteX4" fmla="*/ 0 w 10000"/>
              <a:gd name="connsiteY4" fmla="*/ 0 h 8757"/>
              <a:gd name="connsiteX0" fmla="*/ 0 w 10000"/>
              <a:gd name="connsiteY0" fmla="*/ 0 h 10234"/>
              <a:gd name="connsiteX1" fmla="*/ 10000 w 10000"/>
              <a:gd name="connsiteY1" fmla="*/ 0 h 10234"/>
              <a:gd name="connsiteX2" fmla="*/ 10000 w 10000"/>
              <a:gd name="connsiteY2" fmla="*/ 8808 h 10234"/>
              <a:gd name="connsiteX3" fmla="*/ 0 w 10000"/>
              <a:gd name="connsiteY3" fmla="*/ 8808 h 10234"/>
              <a:gd name="connsiteX4" fmla="*/ 0 w 10000"/>
              <a:gd name="connsiteY4" fmla="*/ 0 h 10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234">
                <a:moveTo>
                  <a:pt x="0" y="0"/>
                </a:moveTo>
                <a:lnTo>
                  <a:pt x="10000" y="0"/>
                </a:lnTo>
                <a:lnTo>
                  <a:pt x="10000" y="8808"/>
                </a:lnTo>
                <a:cubicBezTo>
                  <a:pt x="5231" y="3024"/>
                  <a:pt x="5737" y="13968"/>
                  <a:pt x="0" y="88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" b="1" i="1">
              <a:solidFill>
                <a:srgbClr val="FFFFFF"/>
              </a:solidFill>
            </a:endParaRPr>
          </a:p>
        </p:txBody>
      </p:sp>
      <p:sp>
        <p:nvSpPr>
          <p:cNvPr id="1028" name="Freeform 29"/>
          <p:cNvSpPr>
            <a:spLocks/>
          </p:cNvSpPr>
          <p:nvPr/>
        </p:nvSpPr>
        <p:spPr bwMode="auto">
          <a:xfrm>
            <a:off x="3175" y="63500"/>
            <a:ext cx="9151938" cy="792163"/>
          </a:xfrm>
          <a:custGeom>
            <a:avLst/>
            <a:gdLst>
              <a:gd name="T0" fmla="*/ 0 w 19142"/>
              <a:gd name="T1" fmla="*/ 0 h 1828"/>
              <a:gd name="T2" fmla="*/ 2147483647 w 19142"/>
              <a:gd name="T3" fmla="*/ 0 h 1828"/>
              <a:gd name="T4" fmla="*/ 2147483647 w 19142"/>
              <a:gd name="T5" fmla="*/ 2147483647 h 1828"/>
              <a:gd name="T6" fmla="*/ 0 w 19142"/>
              <a:gd name="T7" fmla="*/ 2147483647 h 1828"/>
              <a:gd name="T8" fmla="*/ 0 w 19142"/>
              <a:gd name="T9" fmla="*/ 0 h 18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142" h="1828">
                <a:moveTo>
                  <a:pt x="0" y="0"/>
                </a:moveTo>
                <a:lnTo>
                  <a:pt x="19142" y="0"/>
                </a:lnTo>
                <a:cubicBezTo>
                  <a:pt x="19142" y="0"/>
                  <a:pt x="19142" y="705"/>
                  <a:pt x="19142" y="1410"/>
                </a:cubicBezTo>
                <a:cubicBezTo>
                  <a:pt x="10014" y="28"/>
                  <a:pt x="13686" y="1828"/>
                  <a:pt x="0" y="1410"/>
                </a:cubicBezTo>
                <a:cubicBezTo>
                  <a:pt x="0" y="705"/>
                  <a:pt x="0" y="0"/>
                  <a:pt x="0" y="0"/>
                </a:cubicBezTo>
                <a:close/>
              </a:path>
            </a:pathLst>
          </a:custGeom>
          <a:solidFill>
            <a:srgbClr val="6588E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cmpd="sng">
                <a:solidFill>
                  <a:srgbClr val="FFCC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i="1">
              <a:solidFill>
                <a:srgbClr val="FFFFFF"/>
              </a:solidFill>
            </a:endParaRPr>
          </a:p>
        </p:txBody>
      </p:sp>
      <p:sp>
        <p:nvSpPr>
          <p:cNvPr id="1029" name="Freeform 28"/>
          <p:cNvSpPr>
            <a:spLocks/>
          </p:cNvSpPr>
          <p:nvPr/>
        </p:nvSpPr>
        <p:spPr bwMode="auto">
          <a:xfrm>
            <a:off x="3175" y="-26988"/>
            <a:ext cx="9151938" cy="1439764"/>
          </a:xfrm>
          <a:custGeom>
            <a:avLst/>
            <a:gdLst>
              <a:gd name="T0" fmla="*/ 0 w 19142"/>
              <a:gd name="T1" fmla="*/ 0 h 2230"/>
              <a:gd name="T2" fmla="*/ 2147483647 w 19142"/>
              <a:gd name="T3" fmla="*/ 0 h 2230"/>
              <a:gd name="T4" fmla="*/ 2147483647 w 19142"/>
              <a:gd name="T5" fmla="*/ 2147483647 h 2230"/>
              <a:gd name="T6" fmla="*/ 0 w 19142"/>
              <a:gd name="T7" fmla="*/ 2147483647 h 2230"/>
              <a:gd name="T8" fmla="*/ 0 w 19142"/>
              <a:gd name="T9" fmla="*/ 0 h 22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142" h="2230">
                <a:moveTo>
                  <a:pt x="0" y="0"/>
                </a:moveTo>
                <a:lnTo>
                  <a:pt x="19142" y="0"/>
                </a:lnTo>
                <a:cubicBezTo>
                  <a:pt x="19142" y="0"/>
                  <a:pt x="19142" y="705"/>
                  <a:pt x="19142" y="1410"/>
                </a:cubicBezTo>
                <a:cubicBezTo>
                  <a:pt x="7630" y="214"/>
                  <a:pt x="10672" y="2230"/>
                  <a:pt x="0" y="1410"/>
                </a:cubicBezTo>
                <a:cubicBezTo>
                  <a:pt x="0" y="705"/>
                  <a:pt x="0" y="0"/>
                  <a:pt x="0" y="0"/>
                </a:cubicBezTo>
                <a:close/>
              </a:path>
            </a:pathLst>
          </a:custGeom>
          <a:gradFill rotWithShape="1">
            <a:gsLst>
              <a:gs pos="0">
                <a:srgbClr val="012D52"/>
              </a:gs>
              <a:gs pos="39000">
                <a:srgbClr val="013764"/>
              </a:gs>
              <a:gs pos="71001">
                <a:srgbClr val="015499"/>
              </a:gs>
              <a:gs pos="89000">
                <a:srgbClr val="013D6E"/>
              </a:gs>
              <a:gs pos="100000">
                <a:srgbClr val="012D5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i="1">
              <a:solidFill>
                <a:srgbClr val="FFFFFF"/>
              </a:solidFill>
            </a:endParaRPr>
          </a:p>
        </p:txBody>
      </p:sp>
      <p:grpSp>
        <p:nvGrpSpPr>
          <p:cNvPr id="1030" name="Group 13"/>
          <p:cNvGrpSpPr>
            <a:grpSpLocks/>
          </p:cNvGrpSpPr>
          <p:nvPr/>
        </p:nvGrpSpPr>
        <p:grpSpPr bwMode="auto">
          <a:xfrm>
            <a:off x="77788" y="133350"/>
            <a:ext cx="901700" cy="414338"/>
            <a:chOff x="8194202" y="34898"/>
            <a:chExt cx="902732" cy="413836"/>
          </a:xfrm>
        </p:grpSpPr>
        <p:pic>
          <p:nvPicPr>
            <p:cNvPr id="1033" name="Picture 38" descr="ALBA_namelogo"/>
            <p:cNvPicPr>
              <a:picLocks noChangeAspect="1" noChangeArrowheads="1"/>
            </p:cNvPicPr>
            <p:nvPr/>
          </p:nvPicPr>
          <p:blipFill>
            <a:blip r:embed="rId22">
              <a:clrChange>
                <a:clrFrom>
                  <a:srgbClr val="012D52"/>
                </a:clrFrom>
                <a:clrTo>
                  <a:srgbClr val="012D5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4202" y="319805"/>
              <a:ext cx="902732" cy="128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Freeform 15"/>
            <p:cNvSpPr/>
            <p:nvPr/>
          </p:nvSpPr>
          <p:spPr bwMode="auto">
            <a:xfrm>
              <a:off x="8351544" y="34898"/>
              <a:ext cx="419580" cy="275890"/>
            </a:xfrm>
            <a:custGeom>
              <a:avLst/>
              <a:gdLst>
                <a:gd name="connsiteX0" fmla="*/ 2106 w 782810"/>
                <a:gd name="connsiteY0" fmla="*/ 525966 h 530554"/>
                <a:gd name="connsiteX1" fmla="*/ 540268 w 782810"/>
                <a:gd name="connsiteY1" fmla="*/ 6853 h 530554"/>
                <a:gd name="connsiteX2" fmla="*/ 759343 w 782810"/>
                <a:gd name="connsiteY2" fmla="*/ 247359 h 530554"/>
                <a:gd name="connsiteX3" fmla="*/ 2106 w 782810"/>
                <a:gd name="connsiteY3" fmla="*/ 525966 h 530554"/>
                <a:gd name="connsiteX0" fmla="*/ 12363 w 789420"/>
                <a:gd name="connsiteY0" fmla="*/ 520134 h 520630"/>
                <a:gd name="connsiteX1" fmla="*/ 317163 w 789420"/>
                <a:gd name="connsiteY1" fmla="*/ 170090 h 520630"/>
                <a:gd name="connsiteX2" fmla="*/ 550525 w 789420"/>
                <a:gd name="connsiteY2" fmla="*/ 1021 h 520630"/>
                <a:gd name="connsiteX3" fmla="*/ 769600 w 789420"/>
                <a:gd name="connsiteY3" fmla="*/ 241527 h 520630"/>
                <a:gd name="connsiteX4" fmla="*/ 12363 w 789420"/>
                <a:gd name="connsiteY4" fmla="*/ 520134 h 520630"/>
                <a:gd name="connsiteX0" fmla="*/ 2107 w 782811"/>
                <a:gd name="connsiteY0" fmla="*/ 525966 h 526462"/>
                <a:gd name="connsiteX1" fmla="*/ 540269 w 782811"/>
                <a:gd name="connsiteY1" fmla="*/ 6853 h 526462"/>
                <a:gd name="connsiteX2" fmla="*/ 759344 w 782811"/>
                <a:gd name="connsiteY2" fmla="*/ 247359 h 526462"/>
                <a:gd name="connsiteX3" fmla="*/ 2107 w 782811"/>
                <a:gd name="connsiteY3" fmla="*/ 525966 h 526462"/>
                <a:gd name="connsiteX0" fmla="*/ 0 w 780704"/>
                <a:gd name="connsiteY0" fmla="*/ 525966 h 526462"/>
                <a:gd name="connsiteX1" fmla="*/ 538162 w 780704"/>
                <a:gd name="connsiteY1" fmla="*/ 6853 h 526462"/>
                <a:gd name="connsiteX2" fmla="*/ 757237 w 780704"/>
                <a:gd name="connsiteY2" fmla="*/ 247359 h 526462"/>
                <a:gd name="connsiteX3" fmla="*/ 0 w 780704"/>
                <a:gd name="connsiteY3" fmla="*/ 525966 h 526462"/>
                <a:gd name="connsiteX0" fmla="*/ 0 w 757237"/>
                <a:gd name="connsiteY0" fmla="*/ 519113 h 519609"/>
                <a:gd name="connsiteX1" fmla="*/ 538162 w 757237"/>
                <a:gd name="connsiteY1" fmla="*/ 0 h 519609"/>
                <a:gd name="connsiteX2" fmla="*/ 757237 w 757237"/>
                <a:gd name="connsiteY2" fmla="*/ 240506 h 519609"/>
                <a:gd name="connsiteX3" fmla="*/ 0 w 757237"/>
                <a:gd name="connsiteY3" fmla="*/ 519113 h 519609"/>
                <a:gd name="connsiteX0" fmla="*/ 0 w 757237"/>
                <a:gd name="connsiteY0" fmla="*/ 519113 h 519773"/>
                <a:gd name="connsiteX1" fmla="*/ 538162 w 757237"/>
                <a:gd name="connsiteY1" fmla="*/ 0 h 519773"/>
                <a:gd name="connsiteX2" fmla="*/ 757237 w 757237"/>
                <a:gd name="connsiteY2" fmla="*/ 240506 h 519773"/>
                <a:gd name="connsiteX3" fmla="*/ 0 w 757237"/>
                <a:gd name="connsiteY3" fmla="*/ 519113 h 519773"/>
                <a:gd name="connsiteX0" fmla="*/ 0 w 757237"/>
                <a:gd name="connsiteY0" fmla="*/ 519113 h 519485"/>
                <a:gd name="connsiteX1" fmla="*/ 538162 w 757237"/>
                <a:gd name="connsiteY1" fmla="*/ 0 h 519485"/>
                <a:gd name="connsiteX2" fmla="*/ 757237 w 757237"/>
                <a:gd name="connsiteY2" fmla="*/ 240506 h 519485"/>
                <a:gd name="connsiteX3" fmla="*/ 0 w 757237"/>
                <a:gd name="connsiteY3" fmla="*/ 519113 h 519485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37" h="519113">
                  <a:moveTo>
                    <a:pt x="0" y="519113"/>
                  </a:moveTo>
                  <a:lnTo>
                    <a:pt x="538162" y="0"/>
                  </a:lnTo>
                  <a:lnTo>
                    <a:pt x="757237" y="240506"/>
                  </a:lnTo>
                  <a:cubicBezTo>
                    <a:pt x="345281" y="305991"/>
                    <a:pt x="264319" y="348853"/>
                    <a:pt x="0" y="519113"/>
                  </a:cubicBezTo>
                  <a:close/>
                </a:path>
              </a:pathLst>
            </a:custGeom>
            <a:gradFill>
              <a:gsLst>
                <a:gs pos="75000">
                  <a:schemeClr val="accent1">
                    <a:lumMod val="20000"/>
                    <a:lumOff val="80000"/>
                  </a:schemeClr>
                </a:gs>
                <a:gs pos="38000">
                  <a:schemeClr val="bg1"/>
                </a:gs>
                <a:gs pos="100000">
                  <a:srgbClr val="EAE894"/>
                </a:gs>
              </a:gsLst>
              <a:lin ang="0" scaled="1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sz="200" b="1" i="1">
                <a:solidFill>
                  <a:srgbClr val="FFFFFF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8612192" y="209311"/>
              <a:ext cx="336935" cy="101477"/>
            </a:xfrm>
            <a:custGeom>
              <a:avLst/>
              <a:gdLst>
                <a:gd name="connsiteX0" fmla="*/ 2106 w 782810"/>
                <a:gd name="connsiteY0" fmla="*/ 525966 h 530554"/>
                <a:gd name="connsiteX1" fmla="*/ 540268 w 782810"/>
                <a:gd name="connsiteY1" fmla="*/ 6853 h 530554"/>
                <a:gd name="connsiteX2" fmla="*/ 759343 w 782810"/>
                <a:gd name="connsiteY2" fmla="*/ 247359 h 530554"/>
                <a:gd name="connsiteX3" fmla="*/ 2106 w 782810"/>
                <a:gd name="connsiteY3" fmla="*/ 525966 h 530554"/>
                <a:gd name="connsiteX0" fmla="*/ 12363 w 789420"/>
                <a:gd name="connsiteY0" fmla="*/ 520134 h 520630"/>
                <a:gd name="connsiteX1" fmla="*/ 317163 w 789420"/>
                <a:gd name="connsiteY1" fmla="*/ 170090 h 520630"/>
                <a:gd name="connsiteX2" fmla="*/ 550525 w 789420"/>
                <a:gd name="connsiteY2" fmla="*/ 1021 h 520630"/>
                <a:gd name="connsiteX3" fmla="*/ 769600 w 789420"/>
                <a:gd name="connsiteY3" fmla="*/ 241527 h 520630"/>
                <a:gd name="connsiteX4" fmla="*/ 12363 w 789420"/>
                <a:gd name="connsiteY4" fmla="*/ 520134 h 520630"/>
                <a:gd name="connsiteX0" fmla="*/ 2107 w 782811"/>
                <a:gd name="connsiteY0" fmla="*/ 525966 h 526462"/>
                <a:gd name="connsiteX1" fmla="*/ 540269 w 782811"/>
                <a:gd name="connsiteY1" fmla="*/ 6853 h 526462"/>
                <a:gd name="connsiteX2" fmla="*/ 759344 w 782811"/>
                <a:gd name="connsiteY2" fmla="*/ 247359 h 526462"/>
                <a:gd name="connsiteX3" fmla="*/ 2107 w 782811"/>
                <a:gd name="connsiteY3" fmla="*/ 525966 h 526462"/>
                <a:gd name="connsiteX0" fmla="*/ 0 w 780704"/>
                <a:gd name="connsiteY0" fmla="*/ 525966 h 526462"/>
                <a:gd name="connsiteX1" fmla="*/ 538162 w 780704"/>
                <a:gd name="connsiteY1" fmla="*/ 6853 h 526462"/>
                <a:gd name="connsiteX2" fmla="*/ 757237 w 780704"/>
                <a:gd name="connsiteY2" fmla="*/ 247359 h 526462"/>
                <a:gd name="connsiteX3" fmla="*/ 0 w 780704"/>
                <a:gd name="connsiteY3" fmla="*/ 525966 h 526462"/>
                <a:gd name="connsiteX0" fmla="*/ 0 w 757237"/>
                <a:gd name="connsiteY0" fmla="*/ 519113 h 519609"/>
                <a:gd name="connsiteX1" fmla="*/ 538162 w 757237"/>
                <a:gd name="connsiteY1" fmla="*/ 0 h 519609"/>
                <a:gd name="connsiteX2" fmla="*/ 757237 w 757237"/>
                <a:gd name="connsiteY2" fmla="*/ 240506 h 519609"/>
                <a:gd name="connsiteX3" fmla="*/ 0 w 757237"/>
                <a:gd name="connsiteY3" fmla="*/ 519113 h 519609"/>
                <a:gd name="connsiteX0" fmla="*/ 0 w 757237"/>
                <a:gd name="connsiteY0" fmla="*/ 519113 h 519773"/>
                <a:gd name="connsiteX1" fmla="*/ 538162 w 757237"/>
                <a:gd name="connsiteY1" fmla="*/ 0 h 519773"/>
                <a:gd name="connsiteX2" fmla="*/ 757237 w 757237"/>
                <a:gd name="connsiteY2" fmla="*/ 240506 h 519773"/>
                <a:gd name="connsiteX3" fmla="*/ 0 w 757237"/>
                <a:gd name="connsiteY3" fmla="*/ 519113 h 519773"/>
                <a:gd name="connsiteX0" fmla="*/ 0 w 757237"/>
                <a:gd name="connsiteY0" fmla="*/ 519113 h 519485"/>
                <a:gd name="connsiteX1" fmla="*/ 538162 w 757237"/>
                <a:gd name="connsiteY1" fmla="*/ 0 h 519485"/>
                <a:gd name="connsiteX2" fmla="*/ 757237 w 757237"/>
                <a:gd name="connsiteY2" fmla="*/ 240506 h 519485"/>
                <a:gd name="connsiteX3" fmla="*/ 0 w 757237"/>
                <a:gd name="connsiteY3" fmla="*/ 519113 h 519485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  <a:gd name="connsiteX0" fmla="*/ 0 w 890587"/>
                <a:gd name="connsiteY0" fmla="*/ 66676 h 247668"/>
                <a:gd name="connsiteX1" fmla="*/ 671512 w 890587"/>
                <a:gd name="connsiteY1" fmla="*/ 0 h 247668"/>
                <a:gd name="connsiteX2" fmla="*/ 890587 w 890587"/>
                <a:gd name="connsiteY2" fmla="*/ 240506 h 247668"/>
                <a:gd name="connsiteX3" fmla="*/ 0 w 890587"/>
                <a:gd name="connsiteY3" fmla="*/ 66676 h 247668"/>
                <a:gd name="connsiteX0" fmla="*/ 0 w 890587"/>
                <a:gd name="connsiteY0" fmla="*/ 66676 h 250240"/>
                <a:gd name="connsiteX1" fmla="*/ 671512 w 890587"/>
                <a:gd name="connsiteY1" fmla="*/ 0 h 250240"/>
                <a:gd name="connsiteX2" fmla="*/ 890587 w 890587"/>
                <a:gd name="connsiteY2" fmla="*/ 240506 h 250240"/>
                <a:gd name="connsiteX3" fmla="*/ 0 w 890587"/>
                <a:gd name="connsiteY3" fmla="*/ 66676 h 250240"/>
                <a:gd name="connsiteX0" fmla="*/ 0 w 890587"/>
                <a:gd name="connsiteY0" fmla="*/ 59533 h 243097"/>
                <a:gd name="connsiteX1" fmla="*/ 407193 w 890587"/>
                <a:gd name="connsiteY1" fmla="*/ 0 h 243097"/>
                <a:gd name="connsiteX2" fmla="*/ 890587 w 890587"/>
                <a:gd name="connsiteY2" fmla="*/ 233363 h 243097"/>
                <a:gd name="connsiteX3" fmla="*/ 0 w 890587"/>
                <a:gd name="connsiteY3" fmla="*/ 59533 h 243097"/>
                <a:gd name="connsiteX0" fmla="*/ 0 w 604837"/>
                <a:gd name="connsiteY0" fmla="*/ 59533 h 199408"/>
                <a:gd name="connsiteX1" fmla="*/ 407193 w 604837"/>
                <a:gd name="connsiteY1" fmla="*/ 0 h 199408"/>
                <a:gd name="connsiteX2" fmla="*/ 604837 w 604837"/>
                <a:gd name="connsiteY2" fmla="*/ 188119 h 199408"/>
                <a:gd name="connsiteX3" fmla="*/ 0 w 604837"/>
                <a:gd name="connsiteY3" fmla="*/ 59533 h 199408"/>
                <a:gd name="connsiteX0" fmla="*/ 0 w 604837"/>
                <a:gd name="connsiteY0" fmla="*/ 59533 h 188119"/>
                <a:gd name="connsiteX1" fmla="*/ 407193 w 604837"/>
                <a:gd name="connsiteY1" fmla="*/ 0 h 188119"/>
                <a:gd name="connsiteX2" fmla="*/ 604837 w 604837"/>
                <a:gd name="connsiteY2" fmla="*/ 188119 h 188119"/>
                <a:gd name="connsiteX3" fmla="*/ 0 w 604837"/>
                <a:gd name="connsiteY3" fmla="*/ 59533 h 188119"/>
                <a:gd name="connsiteX0" fmla="*/ 0 w 604837"/>
                <a:gd name="connsiteY0" fmla="*/ 65715 h 194301"/>
                <a:gd name="connsiteX1" fmla="*/ 407193 w 604837"/>
                <a:gd name="connsiteY1" fmla="*/ 6182 h 194301"/>
                <a:gd name="connsiteX2" fmla="*/ 604837 w 604837"/>
                <a:gd name="connsiteY2" fmla="*/ 194301 h 194301"/>
                <a:gd name="connsiteX3" fmla="*/ 0 w 604837"/>
                <a:gd name="connsiteY3" fmla="*/ 65715 h 194301"/>
                <a:gd name="connsiteX0" fmla="*/ 0 w 604837"/>
                <a:gd name="connsiteY0" fmla="*/ 65715 h 194301"/>
                <a:gd name="connsiteX1" fmla="*/ 407193 w 604837"/>
                <a:gd name="connsiteY1" fmla="*/ 6182 h 194301"/>
                <a:gd name="connsiteX2" fmla="*/ 604837 w 604837"/>
                <a:gd name="connsiteY2" fmla="*/ 194301 h 194301"/>
                <a:gd name="connsiteX3" fmla="*/ 0 w 604837"/>
                <a:gd name="connsiteY3" fmla="*/ 65715 h 194301"/>
                <a:gd name="connsiteX0" fmla="*/ 0 w 604837"/>
                <a:gd name="connsiteY0" fmla="*/ 59533 h 188119"/>
                <a:gd name="connsiteX1" fmla="*/ 407193 w 604837"/>
                <a:gd name="connsiteY1" fmla="*/ 0 h 188119"/>
                <a:gd name="connsiteX2" fmla="*/ 604837 w 604837"/>
                <a:gd name="connsiteY2" fmla="*/ 188119 h 188119"/>
                <a:gd name="connsiteX3" fmla="*/ 0 w 604837"/>
                <a:gd name="connsiteY3" fmla="*/ 59533 h 188119"/>
                <a:gd name="connsiteX0" fmla="*/ 0 w 604837"/>
                <a:gd name="connsiteY0" fmla="*/ 61914 h 190500"/>
                <a:gd name="connsiteX1" fmla="*/ 414336 w 604837"/>
                <a:gd name="connsiteY1" fmla="*/ 0 h 190500"/>
                <a:gd name="connsiteX2" fmla="*/ 604837 w 604837"/>
                <a:gd name="connsiteY2" fmla="*/ 190500 h 190500"/>
                <a:gd name="connsiteX3" fmla="*/ 0 w 604837"/>
                <a:gd name="connsiteY3" fmla="*/ 61914 h 190500"/>
                <a:gd name="connsiteX0" fmla="*/ 0 w 607219"/>
                <a:gd name="connsiteY0" fmla="*/ 64295 h 190500"/>
                <a:gd name="connsiteX1" fmla="*/ 416718 w 607219"/>
                <a:gd name="connsiteY1" fmla="*/ 0 h 190500"/>
                <a:gd name="connsiteX2" fmla="*/ 607219 w 607219"/>
                <a:gd name="connsiteY2" fmla="*/ 190500 h 190500"/>
                <a:gd name="connsiteX3" fmla="*/ 0 w 607219"/>
                <a:gd name="connsiteY3" fmla="*/ 6429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7219" h="190500">
                  <a:moveTo>
                    <a:pt x="0" y="64295"/>
                  </a:moveTo>
                  <a:lnTo>
                    <a:pt x="416718" y="0"/>
                  </a:lnTo>
                  <a:lnTo>
                    <a:pt x="607219" y="190500"/>
                  </a:lnTo>
                  <a:cubicBezTo>
                    <a:pt x="347663" y="101204"/>
                    <a:pt x="166688" y="60723"/>
                    <a:pt x="0" y="64295"/>
                  </a:cubicBezTo>
                  <a:close/>
                </a:path>
              </a:pathLst>
            </a:custGeom>
            <a:gradFill>
              <a:gsLst>
                <a:gs pos="75000">
                  <a:schemeClr val="accent1">
                    <a:lumMod val="20000"/>
                    <a:lumOff val="80000"/>
                  </a:schemeClr>
                </a:gs>
                <a:gs pos="38000">
                  <a:schemeClr val="bg1"/>
                </a:gs>
                <a:gs pos="100000">
                  <a:srgbClr val="EAE894"/>
                </a:gs>
              </a:gsLst>
              <a:lin ang="0" scaled="1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sz="200" b="1" i="1">
                <a:solidFill>
                  <a:srgbClr val="FFFFFF"/>
                </a:solidFill>
              </a:endParaRPr>
            </a:p>
          </p:txBody>
        </p:sp>
      </p:grpSp>
      <p:sp>
        <p:nvSpPr>
          <p:cNvPr id="18" name="Freeform 29"/>
          <p:cNvSpPr>
            <a:spLocks/>
          </p:cNvSpPr>
          <p:nvPr/>
        </p:nvSpPr>
        <p:spPr bwMode="auto">
          <a:xfrm rot="10800000">
            <a:off x="-1589" y="6578600"/>
            <a:ext cx="9142413" cy="223837"/>
          </a:xfrm>
          <a:custGeom>
            <a:avLst/>
            <a:gdLst>
              <a:gd name="T0" fmla="*/ 0 w 19142"/>
              <a:gd name="T1" fmla="*/ 0 h 1828"/>
              <a:gd name="T2" fmla="*/ 19142 w 19142"/>
              <a:gd name="T3" fmla="*/ 0 h 1828"/>
              <a:gd name="T4" fmla="*/ 19142 w 19142"/>
              <a:gd name="T5" fmla="*/ 1410 h 1828"/>
              <a:gd name="T6" fmla="*/ 0 w 19142"/>
              <a:gd name="T7" fmla="*/ 1410 h 1828"/>
              <a:gd name="T8" fmla="*/ 0 w 19142"/>
              <a:gd name="T9" fmla="*/ 0 h 1828"/>
              <a:gd name="connsiteX0" fmla="*/ 0 w 10000"/>
              <a:gd name="connsiteY0" fmla="*/ 0 h 8757"/>
              <a:gd name="connsiteX1" fmla="*/ 10000 w 10000"/>
              <a:gd name="connsiteY1" fmla="*/ 0 h 8757"/>
              <a:gd name="connsiteX2" fmla="*/ 10000 w 10000"/>
              <a:gd name="connsiteY2" fmla="*/ 7713 h 8757"/>
              <a:gd name="connsiteX3" fmla="*/ 0 w 10000"/>
              <a:gd name="connsiteY3" fmla="*/ 7713 h 8757"/>
              <a:gd name="connsiteX4" fmla="*/ 0 w 10000"/>
              <a:gd name="connsiteY4" fmla="*/ 0 h 8757"/>
              <a:gd name="connsiteX0" fmla="*/ 0 w 10000"/>
              <a:gd name="connsiteY0" fmla="*/ 0 h 10234"/>
              <a:gd name="connsiteX1" fmla="*/ 10000 w 10000"/>
              <a:gd name="connsiteY1" fmla="*/ 0 h 10234"/>
              <a:gd name="connsiteX2" fmla="*/ 10000 w 10000"/>
              <a:gd name="connsiteY2" fmla="*/ 8808 h 10234"/>
              <a:gd name="connsiteX3" fmla="*/ 0 w 10000"/>
              <a:gd name="connsiteY3" fmla="*/ 8808 h 10234"/>
              <a:gd name="connsiteX4" fmla="*/ 0 w 10000"/>
              <a:gd name="connsiteY4" fmla="*/ 0 h 10234"/>
              <a:gd name="connsiteX0" fmla="*/ 18 w 10018"/>
              <a:gd name="connsiteY0" fmla="*/ 0 h 8808"/>
              <a:gd name="connsiteX1" fmla="*/ 10018 w 10018"/>
              <a:gd name="connsiteY1" fmla="*/ 0 h 8808"/>
              <a:gd name="connsiteX2" fmla="*/ 10018 w 10018"/>
              <a:gd name="connsiteY2" fmla="*/ 8808 h 8808"/>
              <a:gd name="connsiteX3" fmla="*/ 0 w 10018"/>
              <a:gd name="connsiteY3" fmla="*/ 3305 h 8808"/>
              <a:gd name="connsiteX4" fmla="*/ 18 w 10018"/>
              <a:gd name="connsiteY4" fmla="*/ 0 h 8808"/>
              <a:gd name="connsiteX0" fmla="*/ 18 w 10000"/>
              <a:gd name="connsiteY0" fmla="*/ 0 h 6395"/>
              <a:gd name="connsiteX1" fmla="*/ 10000 w 10000"/>
              <a:gd name="connsiteY1" fmla="*/ 0 h 6395"/>
              <a:gd name="connsiteX2" fmla="*/ 9824 w 10000"/>
              <a:gd name="connsiteY2" fmla="*/ 6395 h 6395"/>
              <a:gd name="connsiteX3" fmla="*/ 0 w 10000"/>
              <a:gd name="connsiteY3" fmla="*/ 3752 h 6395"/>
              <a:gd name="connsiteX4" fmla="*/ 18 w 10000"/>
              <a:gd name="connsiteY4" fmla="*/ 0 h 6395"/>
              <a:gd name="connsiteX0" fmla="*/ 18 w 10000"/>
              <a:gd name="connsiteY0" fmla="*/ 0 h 10266"/>
              <a:gd name="connsiteX1" fmla="*/ 10000 w 10000"/>
              <a:gd name="connsiteY1" fmla="*/ 0 h 10266"/>
              <a:gd name="connsiteX2" fmla="*/ 9933 w 10000"/>
              <a:gd name="connsiteY2" fmla="*/ 10266 h 10266"/>
              <a:gd name="connsiteX3" fmla="*/ 0 w 10000"/>
              <a:gd name="connsiteY3" fmla="*/ 5867 h 10266"/>
              <a:gd name="connsiteX4" fmla="*/ 18 w 10000"/>
              <a:gd name="connsiteY4" fmla="*/ 0 h 10266"/>
              <a:gd name="connsiteX0" fmla="*/ 18 w 10000"/>
              <a:gd name="connsiteY0" fmla="*/ 0 h 10266"/>
              <a:gd name="connsiteX1" fmla="*/ 10000 w 10000"/>
              <a:gd name="connsiteY1" fmla="*/ 0 h 10266"/>
              <a:gd name="connsiteX2" fmla="*/ 9933 w 10000"/>
              <a:gd name="connsiteY2" fmla="*/ 10266 h 10266"/>
              <a:gd name="connsiteX3" fmla="*/ 0 w 10000"/>
              <a:gd name="connsiteY3" fmla="*/ 5867 h 10266"/>
              <a:gd name="connsiteX4" fmla="*/ 18 w 10000"/>
              <a:gd name="connsiteY4" fmla="*/ 0 h 10266"/>
              <a:gd name="connsiteX0" fmla="*/ 18 w 9938"/>
              <a:gd name="connsiteY0" fmla="*/ 200 h 10466"/>
              <a:gd name="connsiteX1" fmla="*/ 9938 w 9938"/>
              <a:gd name="connsiteY1" fmla="*/ 0 h 10466"/>
              <a:gd name="connsiteX2" fmla="*/ 9933 w 9938"/>
              <a:gd name="connsiteY2" fmla="*/ 10466 h 10466"/>
              <a:gd name="connsiteX3" fmla="*/ 0 w 9938"/>
              <a:gd name="connsiteY3" fmla="*/ 6067 h 10466"/>
              <a:gd name="connsiteX4" fmla="*/ 18 w 9938"/>
              <a:gd name="connsiteY4" fmla="*/ 200 h 10466"/>
              <a:gd name="connsiteX0" fmla="*/ 18 w 10001"/>
              <a:gd name="connsiteY0" fmla="*/ 191 h 10000"/>
              <a:gd name="connsiteX1" fmla="*/ 10000 w 10001"/>
              <a:gd name="connsiteY1" fmla="*/ 0 h 10000"/>
              <a:gd name="connsiteX2" fmla="*/ 9995 w 10001"/>
              <a:gd name="connsiteY2" fmla="*/ 10000 h 10000"/>
              <a:gd name="connsiteX3" fmla="*/ 0 w 10001"/>
              <a:gd name="connsiteY3" fmla="*/ 5797 h 10000"/>
              <a:gd name="connsiteX4" fmla="*/ 18 w 10001"/>
              <a:gd name="connsiteY4" fmla="*/ 19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000">
                <a:moveTo>
                  <a:pt x="18" y="191"/>
                </a:moveTo>
                <a:lnTo>
                  <a:pt x="10000" y="0"/>
                </a:lnTo>
                <a:cubicBezTo>
                  <a:pt x="10004" y="10116"/>
                  <a:pt x="9998" y="6051"/>
                  <a:pt x="9995" y="10000"/>
                </a:cubicBezTo>
                <a:cubicBezTo>
                  <a:pt x="5205" y="188"/>
                  <a:pt x="5763" y="14551"/>
                  <a:pt x="0" y="5797"/>
                </a:cubicBezTo>
                <a:cubicBezTo>
                  <a:pt x="6" y="3928"/>
                  <a:pt x="12" y="2060"/>
                  <a:pt x="18" y="191"/>
                </a:cubicBezTo>
                <a:close/>
              </a:path>
            </a:pathLst>
          </a:custGeom>
          <a:gradFill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 i="1">
              <a:solidFill>
                <a:srgbClr val="FFFFFF"/>
              </a:solidFill>
            </a:endParaRPr>
          </a:p>
        </p:txBody>
      </p:sp>
      <p:sp>
        <p:nvSpPr>
          <p:cNvPr id="1032" name="Freeform 34"/>
          <p:cNvSpPr>
            <a:spLocks/>
          </p:cNvSpPr>
          <p:nvPr/>
        </p:nvSpPr>
        <p:spPr bwMode="auto">
          <a:xfrm>
            <a:off x="-3175" y="6578601"/>
            <a:ext cx="9150350" cy="288924"/>
          </a:xfrm>
          <a:custGeom>
            <a:avLst/>
            <a:gdLst>
              <a:gd name="T0" fmla="*/ 2147483647 w 10000"/>
              <a:gd name="T1" fmla="*/ 2147483647 h 9700"/>
              <a:gd name="T2" fmla="*/ 2147483647 w 10000"/>
              <a:gd name="T3" fmla="*/ 2147483647 h 9700"/>
              <a:gd name="T4" fmla="*/ 0 w 10000"/>
              <a:gd name="T5" fmla="*/ 2147483647 h 9700"/>
              <a:gd name="T6" fmla="*/ 2147483647 w 10000"/>
              <a:gd name="T7" fmla="*/ 2147483647 h 9700"/>
              <a:gd name="T8" fmla="*/ 2147483647 w 10000"/>
              <a:gd name="T9" fmla="*/ 2147483647 h 97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9700">
                <a:moveTo>
                  <a:pt x="9999" y="9658"/>
                </a:moveTo>
                <a:lnTo>
                  <a:pt x="1" y="9700"/>
                </a:lnTo>
                <a:cubicBezTo>
                  <a:pt x="1" y="6888"/>
                  <a:pt x="0" y="3947"/>
                  <a:pt x="0" y="1134"/>
                </a:cubicBezTo>
                <a:cubicBezTo>
                  <a:pt x="6062" y="16453"/>
                  <a:pt x="4380" y="-7768"/>
                  <a:pt x="10000" y="2735"/>
                </a:cubicBezTo>
                <a:cubicBezTo>
                  <a:pt x="10001" y="4990"/>
                  <a:pt x="9998" y="7405"/>
                  <a:pt x="9999" y="9658"/>
                </a:cubicBezTo>
                <a:close/>
              </a:path>
            </a:pathLst>
          </a:custGeom>
          <a:gradFill rotWithShape="0">
            <a:gsLst>
              <a:gs pos="0">
                <a:srgbClr val="012D52"/>
              </a:gs>
              <a:gs pos="28000">
                <a:srgbClr val="012D52"/>
              </a:gs>
              <a:gs pos="44000">
                <a:srgbClr val="015499"/>
              </a:gs>
              <a:gs pos="100000">
                <a:srgbClr val="012D52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i="1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4344" y="-60208"/>
            <a:ext cx="82296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8 Abril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969" y="6659563"/>
            <a:ext cx="28956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940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accent6">
              <a:lumMod val="75000"/>
            </a:schemeClr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accent6">
              <a:lumMod val="75000"/>
            </a:schemeClr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accent6">
              <a:lumMod val="75000"/>
            </a:schemeClr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accent6">
              <a:lumMod val="75000"/>
            </a:schemeClr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_tradnl" smtClean="0"/>
              <a:t>Click to edit Master title style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_tradnl" smtClean="0"/>
              <a:t>Click to edit Master text styles</a:t>
            </a:r>
          </a:p>
          <a:p>
            <a:pPr lvl="1"/>
            <a:r>
              <a:rPr lang="en-GB" altLang="es-ES_tradnl" smtClean="0"/>
              <a:t>Second level</a:t>
            </a:r>
          </a:p>
          <a:p>
            <a:pPr lvl="2"/>
            <a:r>
              <a:rPr lang="en-GB" altLang="es-ES_tradnl" smtClean="0"/>
              <a:t>Third level</a:t>
            </a:r>
          </a:p>
          <a:p>
            <a:pPr lvl="3"/>
            <a:r>
              <a:rPr lang="en-GB" altLang="es-ES_tradnl" smtClean="0"/>
              <a:t>Fourth level</a:t>
            </a:r>
          </a:p>
          <a:p>
            <a:pPr lvl="4"/>
            <a:r>
              <a:rPr lang="en-GB" altLang="es-ES_tradnl" smtClean="0"/>
              <a:t>Fifth level</a:t>
            </a:r>
          </a:p>
        </p:txBody>
      </p:sp>
      <p:sp>
        <p:nvSpPr>
          <p:cNvPr id="175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s-ES_tradnl" smtClean="0">
              <a:solidFill>
                <a:srgbClr val="000000"/>
              </a:solidFill>
            </a:endParaRPr>
          </a:p>
        </p:txBody>
      </p:sp>
      <p:sp>
        <p:nvSpPr>
          <p:cNvPr id="175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s-ES_tradnl" smtClean="0">
              <a:solidFill>
                <a:srgbClr val="000000"/>
              </a:solidFill>
            </a:endParaRPr>
          </a:p>
        </p:txBody>
      </p:sp>
      <p:sp>
        <p:nvSpPr>
          <p:cNvPr id="175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9AC2D8-1DBD-4535-85C0-BF98ACB151D5}" type="slidenum">
              <a:rPr lang="en-GB" altLang="es-ES_tradn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s-ES_tradnl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14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_tradnl" smtClean="0"/>
              <a:t>Click to edit Master title style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_tradnl" smtClean="0"/>
              <a:t>Click to edit Master text styles</a:t>
            </a:r>
          </a:p>
          <a:p>
            <a:pPr lvl="1"/>
            <a:r>
              <a:rPr lang="en-GB" altLang="es-ES_tradnl" smtClean="0"/>
              <a:t>Second level</a:t>
            </a:r>
          </a:p>
          <a:p>
            <a:pPr lvl="2"/>
            <a:r>
              <a:rPr lang="en-GB" altLang="es-ES_tradnl" smtClean="0"/>
              <a:t>Third level</a:t>
            </a:r>
          </a:p>
          <a:p>
            <a:pPr lvl="3"/>
            <a:r>
              <a:rPr lang="en-GB" altLang="es-ES_tradnl" smtClean="0"/>
              <a:t>Fourth level</a:t>
            </a:r>
          </a:p>
          <a:p>
            <a:pPr lvl="4"/>
            <a:r>
              <a:rPr lang="en-GB" altLang="es-ES_tradnl" smtClean="0"/>
              <a:t>Fifth level</a:t>
            </a:r>
          </a:p>
        </p:txBody>
      </p:sp>
      <p:sp>
        <p:nvSpPr>
          <p:cNvPr id="175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s-ES_tradnl" smtClean="0">
              <a:solidFill>
                <a:srgbClr val="000000"/>
              </a:solidFill>
            </a:endParaRPr>
          </a:p>
        </p:txBody>
      </p:sp>
      <p:sp>
        <p:nvSpPr>
          <p:cNvPr id="175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s-ES_tradnl" smtClean="0">
              <a:solidFill>
                <a:srgbClr val="000000"/>
              </a:solidFill>
            </a:endParaRPr>
          </a:p>
        </p:txBody>
      </p:sp>
      <p:sp>
        <p:nvSpPr>
          <p:cNvPr id="175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9AC2D8-1DBD-4535-85C0-BF98ACB151D5}" type="slidenum">
              <a:rPr lang="en-GB" altLang="es-ES_tradn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s-ES_tradnl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407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009E"/>
            </a:gs>
            <a:gs pos="36000">
              <a:srgbClr val="0A128C"/>
            </a:gs>
            <a:gs pos="99000">
              <a:srgbClr val="0A0C4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14/12/12 - C.Biscari - after the talk "High Energy Accelerators" presented at 12/09/12 Krakow – ESG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80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11"/>
          <p:cNvSpPr txBox="1">
            <a:spLocks noChangeArrowheads="1"/>
          </p:cNvSpPr>
          <p:nvPr/>
        </p:nvSpPr>
        <p:spPr bwMode="auto">
          <a:xfrm>
            <a:off x="4257675" y="6700838"/>
            <a:ext cx="4802188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s-ES" sz="1200" i="0">
              <a:solidFill>
                <a:srgbClr val="000000"/>
              </a:solidFill>
              <a:latin typeface="Garamond" pitchFamily="18" charset="0"/>
            </a:endParaRPr>
          </a:p>
        </p:txBody>
      </p:sp>
      <p:sp>
        <p:nvSpPr>
          <p:cNvPr id="11" name="Freeform 29"/>
          <p:cNvSpPr>
            <a:spLocks/>
          </p:cNvSpPr>
          <p:nvPr userDrawn="1"/>
        </p:nvSpPr>
        <p:spPr bwMode="auto">
          <a:xfrm>
            <a:off x="3175" y="93663"/>
            <a:ext cx="9151938" cy="709612"/>
          </a:xfrm>
          <a:custGeom>
            <a:avLst/>
            <a:gdLst>
              <a:gd name="T0" fmla="*/ 0 w 19142"/>
              <a:gd name="T1" fmla="*/ 0 h 1828"/>
              <a:gd name="T2" fmla="*/ 19142 w 19142"/>
              <a:gd name="T3" fmla="*/ 0 h 1828"/>
              <a:gd name="T4" fmla="*/ 19142 w 19142"/>
              <a:gd name="T5" fmla="*/ 1410 h 1828"/>
              <a:gd name="T6" fmla="*/ 0 w 19142"/>
              <a:gd name="T7" fmla="*/ 1410 h 1828"/>
              <a:gd name="T8" fmla="*/ 0 w 19142"/>
              <a:gd name="T9" fmla="*/ 0 h 1828"/>
              <a:gd name="connsiteX0" fmla="*/ 0 w 10000"/>
              <a:gd name="connsiteY0" fmla="*/ 0 h 8757"/>
              <a:gd name="connsiteX1" fmla="*/ 10000 w 10000"/>
              <a:gd name="connsiteY1" fmla="*/ 0 h 8757"/>
              <a:gd name="connsiteX2" fmla="*/ 10000 w 10000"/>
              <a:gd name="connsiteY2" fmla="*/ 7713 h 8757"/>
              <a:gd name="connsiteX3" fmla="*/ 0 w 10000"/>
              <a:gd name="connsiteY3" fmla="*/ 7713 h 8757"/>
              <a:gd name="connsiteX4" fmla="*/ 0 w 10000"/>
              <a:gd name="connsiteY4" fmla="*/ 0 h 8757"/>
              <a:gd name="connsiteX0" fmla="*/ 0 w 10000"/>
              <a:gd name="connsiteY0" fmla="*/ 0 h 10234"/>
              <a:gd name="connsiteX1" fmla="*/ 10000 w 10000"/>
              <a:gd name="connsiteY1" fmla="*/ 0 h 10234"/>
              <a:gd name="connsiteX2" fmla="*/ 10000 w 10000"/>
              <a:gd name="connsiteY2" fmla="*/ 8808 h 10234"/>
              <a:gd name="connsiteX3" fmla="*/ 0 w 10000"/>
              <a:gd name="connsiteY3" fmla="*/ 8808 h 10234"/>
              <a:gd name="connsiteX4" fmla="*/ 0 w 10000"/>
              <a:gd name="connsiteY4" fmla="*/ 0 h 10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234">
                <a:moveTo>
                  <a:pt x="0" y="0"/>
                </a:moveTo>
                <a:lnTo>
                  <a:pt x="10000" y="0"/>
                </a:lnTo>
                <a:lnTo>
                  <a:pt x="10000" y="8808"/>
                </a:lnTo>
                <a:cubicBezTo>
                  <a:pt x="5231" y="3024"/>
                  <a:pt x="5737" y="13968"/>
                  <a:pt x="0" y="880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" b="1" i="1" dirty="0">
              <a:solidFill>
                <a:srgbClr val="FFFFFF"/>
              </a:solidFill>
            </a:endParaRPr>
          </a:p>
        </p:txBody>
      </p:sp>
      <p:sp>
        <p:nvSpPr>
          <p:cNvPr id="1028" name="Freeform 29"/>
          <p:cNvSpPr>
            <a:spLocks/>
          </p:cNvSpPr>
          <p:nvPr userDrawn="1"/>
        </p:nvSpPr>
        <p:spPr bwMode="auto">
          <a:xfrm>
            <a:off x="3175" y="63500"/>
            <a:ext cx="9151938" cy="792163"/>
          </a:xfrm>
          <a:custGeom>
            <a:avLst/>
            <a:gdLst>
              <a:gd name="T0" fmla="*/ 0 w 19142"/>
              <a:gd name="T1" fmla="*/ 0 h 1828"/>
              <a:gd name="T2" fmla="*/ 2147483647 w 19142"/>
              <a:gd name="T3" fmla="*/ 0 h 1828"/>
              <a:gd name="T4" fmla="*/ 2147483647 w 19142"/>
              <a:gd name="T5" fmla="*/ 2147483647 h 1828"/>
              <a:gd name="T6" fmla="*/ 0 w 19142"/>
              <a:gd name="T7" fmla="*/ 2147483647 h 1828"/>
              <a:gd name="T8" fmla="*/ 0 w 19142"/>
              <a:gd name="T9" fmla="*/ 0 h 18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142" h="1828">
                <a:moveTo>
                  <a:pt x="0" y="0"/>
                </a:moveTo>
                <a:lnTo>
                  <a:pt x="19142" y="0"/>
                </a:lnTo>
                <a:cubicBezTo>
                  <a:pt x="19142" y="0"/>
                  <a:pt x="19142" y="705"/>
                  <a:pt x="19142" y="1410"/>
                </a:cubicBezTo>
                <a:cubicBezTo>
                  <a:pt x="10014" y="28"/>
                  <a:pt x="13686" y="1828"/>
                  <a:pt x="0" y="1410"/>
                </a:cubicBezTo>
                <a:cubicBezTo>
                  <a:pt x="0" y="705"/>
                  <a:pt x="0" y="0"/>
                  <a:pt x="0" y="0"/>
                </a:cubicBezTo>
                <a:close/>
              </a:path>
            </a:pathLst>
          </a:custGeom>
          <a:solidFill>
            <a:srgbClr val="6588E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cmpd="sng">
                <a:solidFill>
                  <a:srgbClr val="FFCC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i="1" dirty="0">
              <a:solidFill>
                <a:srgbClr val="FFFFFF"/>
              </a:solidFill>
            </a:endParaRPr>
          </a:p>
        </p:txBody>
      </p:sp>
      <p:sp>
        <p:nvSpPr>
          <p:cNvPr id="1029" name="Freeform 28"/>
          <p:cNvSpPr>
            <a:spLocks/>
          </p:cNvSpPr>
          <p:nvPr userDrawn="1"/>
        </p:nvSpPr>
        <p:spPr bwMode="auto">
          <a:xfrm>
            <a:off x="3175" y="-26988"/>
            <a:ext cx="9151938" cy="965201"/>
          </a:xfrm>
          <a:custGeom>
            <a:avLst/>
            <a:gdLst>
              <a:gd name="T0" fmla="*/ 0 w 19142"/>
              <a:gd name="T1" fmla="*/ 0 h 2230"/>
              <a:gd name="T2" fmla="*/ 2147483647 w 19142"/>
              <a:gd name="T3" fmla="*/ 0 h 2230"/>
              <a:gd name="T4" fmla="*/ 2147483647 w 19142"/>
              <a:gd name="T5" fmla="*/ 2147483647 h 2230"/>
              <a:gd name="T6" fmla="*/ 0 w 19142"/>
              <a:gd name="T7" fmla="*/ 2147483647 h 2230"/>
              <a:gd name="T8" fmla="*/ 0 w 19142"/>
              <a:gd name="T9" fmla="*/ 0 h 22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142" h="2230">
                <a:moveTo>
                  <a:pt x="0" y="0"/>
                </a:moveTo>
                <a:lnTo>
                  <a:pt x="19142" y="0"/>
                </a:lnTo>
                <a:cubicBezTo>
                  <a:pt x="19142" y="0"/>
                  <a:pt x="19142" y="705"/>
                  <a:pt x="19142" y="1410"/>
                </a:cubicBezTo>
                <a:cubicBezTo>
                  <a:pt x="7630" y="214"/>
                  <a:pt x="10672" y="2230"/>
                  <a:pt x="0" y="1410"/>
                </a:cubicBezTo>
                <a:cubicBezTo>
                  <a:pt x="0" y="705"/>
                  <a:pt x="0" y="0"/>
                  <a:pt x="0" y="0"/>
                </a:cubicBezTo>
                <a:close/>
              </a:path>
            </a:pathLst>
          </a:custGeom>
          <a:gradFill rotWithShape="1">
            <a:gsLst>
              <a:gs pos="0">
                <a:srgbClr val="012D52"/>
              </a:gs>
              <a:gs pos="39000">
                <a:srgbClr val="013764"/>
              </a:gs>
              <a:gs pos="71001">
                <a:srgbClr val="015499"/>
              </a:gs>
              <a:gs pos="89000">
                <a:srgbClr val="013D6E"/>
              </a:gs>
              <a:gs pos="100000">
                <a:srgbClr val="012D5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i="1" dirty="0">
              <a:solidFill>
                <a:srgbClr val="FFFFFF"/>
              </a:solidFill>
            </a:endParaRPr>
          </a:p>
        </p:txBody>
      </p:sp>
      <p:grpSp>
        <p:nvGrpSpPr>
          <p:cNvPr id="1030" name="Group 13"/>
          <p:cNvGrpSpPr>
            <a:grpSpLocks/>
          </p:cNvGrpSpPr>
          <p:nvPr userDrawn="1"/>
        </p:nvGrpSpPr>
        <p:grpSpPr bwMode="auto">
          <a:xfrm>
            <a:off x="77788" y="133350"/>
            <a:ext cx="901700" cy="414338"/>
            <a:chOff x="8194202" y="34898"/>
            <a:chExt cx="902732" cy="413836"/>
          </a:xfrm>
        </p:grpSpPr>
        <p:pic>
          <p:nvPicPr>
            <p:cNvPr id="1033" name="Picture 38" descr="ALBA_namelogo"/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012D52"/>
                </a:clrFrom>
                <a:clrTo>
                  <a:srgbClr val="012D5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4202" y="319805"/>
              <a:ext cx="902732" cy="128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Freeform 15"/>
            <p:cNvSpPr/>
            <p:nvPr/>
          </p:nvSpPr>
          <p:spPr bwMode="auto">
            <a:xfrm>
              <a:off x="8351544" y="34898"/>
              <a:ext cx="419580" cy="275890"/>
            </a:xfrm>
            <a:custGeom>
              <a:avLst/>
              <a:gdLst>
                <a:gd name="connsiteX0" fmla="*/ 2106 w 782810"/>
                <a:gd name="connsiteY0" fmla="*/ 525966 h 530554"/>
                <a:gd name="connsiteX1" fmla="*/ 540268 w 782810"/>
                <a:gd name="connsiteY1" fmla="*/ 6853 h 530554"/>
                <a:gd name="connsiteX2" fmla="*/ 759343 w 782810"/>
                <a:gd name="connsiteY2" fmla="*/ 247359 h 530554"/>
                <a:gd name="connsiteX3" fmla="*/ 2106 w 782810"/>
                <a:gd name="connsiteY3" fmla="*/ 525966 h 530554"/>
                <a:gd name="connsiteX0" fmla="*/ 12363 w 789420"/>
                <a:gd name="connsiteY0" fmla="*/ 520134 h 520630"/>
                <a:gd name="connsiteX1" fmla="*/ 317163 w 789420"/>
                <a:gd name="connsiteY1" fmla="*/ 170090 h 520630"/>
                <a:gd name="connsiteX2" fmla="*/ 550525 w 789420"/>
                <a:gd name="connsiteY2" fmla="*/ 1021 h 520630"/>
                <a:gd name="connsiteX3" fmla="*/ 769600 w 789420"/>
                <a:gd name="connsiteY3" fmla="*/ 241527 h 520630"/>
                <a:gd name="connsiteX4" fmla="*/ 12363 w 789420"/>
                <a:gd name="connsiteY4" fmla="*/ 520134 h 520630"/>
                <a:gd name="connsiteX0" fmla="*/ 2107 w 782811"/>
                <a:gd name="connsiteY0" fmla="*/ 525966 h 526462"/>
                <a:gd name="connsiteX1" fmla="*/ 540269 w 782811"/>
                <a:gd name="connsiteY1" fmla="*/ 6853 h 526462"/>
                <a:gd name="connsiteX2" fmla="*/ 759344 w 782811"/>
                <a:gd name="connsiteY2" fmla="*/ 247359 h 526462"/>
                <a:gd name="connsiteX3" fmla="*/ 2107 w 782811"/>
                <a:gd name="connsiteY3" fmla="*/ 525966 h 526462"/>
                <a:gd name="connsiteX0" fmla="*/ 0 w 780704"/>
                <a:gd name="connsiteY0" fmla="*/ 525966 h 526462"/>
                <a:gd name="connsiteX1" fmla="*/ 538162 w 780704"/>
                <a:gd name="connsiteY1" fmla="*/ 6853 h 526462"/>
                <a:gd name="connsiteX2" fmla="*/ 757237 w 780704"/>
                <a:gd name="connsiteY2" fmla="*/ 247359 h 526462"/>
                <a:gd name="connsiteX3" fmla="*/ 0 w 780704"/>
                <a:gd name="connsiteY3" fmla="*/ 525966 h 526462"/>
                <a:gd name="connsiteX0" fmla="*/ 0 w 757237"/>
                <a:gd name="connsiteY0" fmla="*/ 519113 h 519609"/>
                <a:gd name="connsiteX1" fmla="*/ 538162 w 757237"/>
                <a:gd name="connsiteY1" fmla="*/ 0 h 519609"/>
                <a:gd name="connsiteX2" fmla="*/ 757237 w 757237"/>
                <a:gd name="connsiteY2" fmla="*/ 240506 h 519609"/>
                <a:gd name="connsiteX3" fmla="*/ 0 w 757237"/>
                <a:gd name="connsiteY3" fmla="*/ 519113 h 519609"/>
                <a:gd name="connsiteX0" fmla="*/ 0 w 757237"/>
                <a:gd name="connsiteY0" fmla="*/ 519113 h 519773"/>
                <a:gd name="connsiteX1" fmla="*/ 538162 w 757237"/>
                <a:gd name="connsiteY1" fmla="*/ 0 h 519773"/>
                <a:gd name="connsiteX2" fmla="*/ 757237 w 757237"/>
                <a:gd name="connsiteY2" fmla="*/ 240506 h 519773"/>
                <a:gd name="connsiteX3" fmla="*/ 0 w 757237"/>
                <a:gd name="connsiteY3" fmla="*/ 519113 h 519773"/>
                <a:gd name="connsiteX0" fmla="*/ 0 w 757237"/>
                <a:gd name="connsiteY0" fmla="*/ 519113 h 519485"/>
                <a:gd name="connsiteX1" fmla="*/ 538162 w 757237"/>
                <a:gd name="connsiteY1" fmla="*/ 0 h 519485"/>
                <a:gd name="connsiteX2" fmla="*/ 757237 w 757237"/>
                <a:gd name="connsiteY2" fmla="*/ 240506 h 519485"/>
                <a:gd name="connsiteX3" fmla="*/ 0 w 757237"/>
                <a:gd name="connsiteY3" fmla="*/ 519113 h 519485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37" h="519113">
                  <a:moveTo>
                    <a:pt x="0" y="519113"/>
                  </a:moveTo>
                  <a:lnTo>
                    <a:pt x="538162" y="0"/>
                  </a:lnTo>
                  <a:lnTo>
                    <a:pt x="757237" y="240506"/>
                  </a:lnTo>
                  <a:cubicBezTo>
                    <a:pt x="345281" y="305991"/>
                    <a:pt x="264319" y="348853"/>
                    <a:pt x="0" y="519113"/>
                  </a:cubicBezTo>
                  <a:close/>
                </a:path>
              </a:pathLst>
            </a:custGeom>
            <a:gradFill>
              <a:gsLst>
                <a:gs pos="75000">
                  <a:schemeClr val="accent1">
                    <a:lumMod val="20000"/>
                    <a:lumOff val="80000"/>
                  </a:schemeClr>
                </a:gs>
                <a:gs pos="38000">
                  <a:schemeClr val="bg1"/>
                </a:gs>
                <a:gs pos="100000">
                  <a:srgbClr val="EAE894"/>
                </a:gs>
              </a:gsLst>
              <a:lin ang="0" scaled="1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sz="200" b="1" i="1">
                <a:solidFill>
                  <a:srgbClr val="FFFFFF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8612192" y="209311"/>
              <a:ext cx="336935" cy="101477"/>
            </a:xfrm>
            <a:custGeom>
              <a:avLst/>
              <a:gdLst>
                <a:gd name="connsiteX0" fmla="*/ 2106 w 782810"/>
                <a:gd name="connsiteY0" fmla="*/ 525966 h 530554"/>
                <a:gd name="connsiteX1" fmla="*/ 540268 w 782810"/>
                <a:gd name="connsiteY1" fmla="*/ 6853 h 530554"/>
                <a:gd name="connsiteX2" fmla="*/ 759343 w 782810"/>
                <a:gd name="connsiteY2" fmla="*/ 247359 h 530554"/>
                <a:gd name="connsiteX3" fmla="*/ 2106 w 782810"/>
                <a:gd name="connsiteY3" fmla="*/ 525966 h 530554"/>
                <a:gd name="connsiteX0" fmla="*/ 12363 w 789420"/>
                <a:gd name="connsiteY0" fmla="*/ 520134 h 520630"/>
                <a:gd name="connsiteX1" fmla="*/ 317163 w 789420"/>
                <a:gd name="connsiteY1" fmla="*/ 170090 h 520630"/>
                <a:gd name="connsiteX2" fmla="*/ 550525 w 789420"/>
                <a:gd name="connsiteY2" fmla="*/ 1021 h 520630"/>
                <a:gd name="connsiteX3" fmla="*/ 769600 w 789420"/>
                <a:gd name="connsiteY3" fmla="*/ 241527 h 520630"/>
                <a:gd name="connsiteX4" fmla="*/ 12363 w 789420"/>
                <a:gd name="connsiteY4" fmla="*/ 520134 h 520630"/>
                <a:gd name="connsiteX0" fmla="*/ 2107 w 782811"/>
                <a:gd name="connsiteY0" fmla="*/ 525966 h 526462"/>
                <a:gd name="connsiteX1" fmla="*/ 540269 w 782811"/>
                <a:gd name="connsiteY1" fmla="*/ 6853 h 526462"/>
                <a:gd name="connsiteX2" fmla="*/ 759344 w 782811"/>
                <a:gd name="connsiteY2" fmla="*/ 247359 h 526462"/>
                <a:gd name="connsiteX3" fmla="*/ 2107 w 782811"/>
                <a:gd name="connsiteY3" fmla="*/ 525966 h 526462"/>
                <a:gd name="connsiteX0" fmla="*/ 0 w 780704"/>
                <a:gd name="connsiteY0" fmla="*/ 525966 h 526462"/>
                <a:gd name="connsiteX1" fmla="*/ 538162 w 780704"/>
                <a:gd name="connsiteY1" fmla="*/ 6853 h 526462"/>
                <a:gd name="connsiteX2" fmla="*/ 757237 w 780704"/>
                <a:gd name="connsiteY2" fmla="*/ 247359 h 526462"/>
                <a:gd name="connsiteX3" fmla="*/ 0 w 780704"/>
                <a:gd name="connsiteY3" fmla="*/ 525966 h 526462"/>
                <a:gd name="connsiteX0" fmla="*/ 0 w 757237"/>
                <a:gd name="connsiteY0" fmla="*/ 519113 h 519609"/>
                <a:gd name="connsiteX1" fmla="*/ 538162 w 757237"/>
                <a:gd name="connsiteY1" fmla="*/ 0 h 519609"/>
                <a:gd name="connsiteX2" fmla="*/ 757237 w 757237"/>
                <a:gd name="connsiteY2" fmla="*/ 240506 h 519609"/>
                <a:gd name="connsiteX3" fmla="*/ 0 w 757237"/>
                <a:gd name="connsiteY3" fmla="*/ 519113 h 519609"/>
                <a:gd name="connsiteX0" fmla="*/ 0 w 757237"/>
                <a:gd name="connsiteY0" fmla="*/ 519113 h 519773"/>
                <a:gd name="connsiteX1" fmla="*/ 538162 w 757237"/>
                <a:gd name="connsiteY1" fmla="*/ 0 h 519773"/>
                <a:gd name="connsiteX2" fmla="*/ 757237 w 757237"/>
                <a:gd name="connsiteY2" fmla="*/ 240506 h 519773"/>
                <a:gd name="connsiteX3" fmla="*/ 0 w 757237"/>
                <a:gd name="connsiteY3" fmla="*/ 519113 h 519773"/>
                <a:gd name="connsiteX0" fmla="*/ 0 w 757237"/>
                <a:gd name="connsiteY0" fmla="*/ 519113 h 519485"/>
                <a:gd name="connsiteX1" fmla="*/ 538162 w 757237"/>
                <a:gd name="connsiteY1" fmla="*/ 0 h 519485"/>
                <a:gd name="connsiteX2" fmla="*/ 757237 w 757237"/>
                <a:gd name="connsiteY2" fmla="*/ 240506 h 519485"/>
                <a:gd name="connsiteX3" fmla="*/ 0 w 757237"/>
                <a:gd name="connsiteY3" fmla="*/ 519113 h 519485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  <a:gd name="connsiteX0" fmla="*/ 0 w 890587"/>
                <a:gd name="connsiteY0" fmla="*/ 66676 h 247668"/>
                <a:gd name="connsiteX1" fmla="*/ 671512 w 890587"/>
                <a:gd name="connsiteY1" fmla="*/ 0 h 247668"/>
                <a:gd name="connsiteX2" fmla="*/ 890587 w 890587"/>
                <a:gd name="connsiteY2" fmla="*/ 240506 h 247668"/>
                <a:gd name="connsiteX3" fmla="*/ 0 w 890587"/>
                <a:gd name="connsiteY3" fmla="*/ 66676 h 247668"/>
                <a:gd name="connsiteX0" fmla="*/ 0 w 890587"/>
                <a:gd name="connsiteY0" fmla="*/ 66676 h 250240"/>
                <a:gd name="connsiteX1" fmla="*/ 671512 w 890587"/>
                <a:gd name="connsiteY1" fmla="*/ 0 h 250240"/>
                <a:gd name="connsiteX2" fmla="*/ 890587 w 890587"/>
                <a:gd name="connsiteY2" fmla="*/ 240506 h 250240"/>
                <a:gd name="connsiteX3" fmla="*/ 0 w 890587"/>
                <a:gd name="connsiteY3" fmla="*/ 66676 h 250240"/>
                <a:gd name="connsiteX0" fmla="*/ 0 w 890587"/>
                <a:gd name="connsiteY0" fmla="*/ 59533 h 243097"/>
                <a:gd name="connsiteX1" fmla="*/ 407193 w 890587"/>
                <a:gd name="connsiteY1" fmla="*/ 0 h 243097"/>
                <a:gd name="connsiteX2" fmla="*/ 890587 w 890587"/>
                <a:gd name="connsiteY2" fmla="*/ 233363 h 243097"/>
                <a:gd name="connsiteX3" fmla="*/ 0 w 890587"/>
                <a:gd name="connsiteY3" fmla="*/ 59533 h 243097"/>
                <a:gd name="connsiteX0" fmla="*/ 0 w 604837"/>
                <a:gd name="connsiteY0" fmla="*/ 59533 h 199408"/>
                <a:gd name="connsiteX1" fmla="*/ 407193 w 604837"/>
                <a:gd name="connsiteY1" fmla="*/ 0 h 199408"/>
                <a:gd name="connsiteX2" fmla="*/ 604837 w 604837"/>
                <a:gd name="connsiteY2" fmla="*/ 188119 h 199408"/>
                <a:gd name="connsiteX3" fmla="*/ 0 w 604837"/>
                <a:gd name="connsiteY3" fmla="*/ 59533 h 199408"/>
                <a:gd name="connsiteX0" fmla="*/ 0 w 604837"/>
                <a:gd name="connsiteY0" fmla="*/ 59533 h 188119"/>
                <a:gd name="connsiteX1" fmla="*/ 407193 w 604837"/>
                <a:gd name="connsiteY1" fmla="*/ 0 h 188119"/>
                <a:gd name="connsiteX2" fmla="*/ 604837 w 604837"/>
                <a:gd name="connsiteY2" fmla="*/ 188119 h 188119"/>
                <a:gd name="connsiteX3" fmla="*/ 0 w 604837"/>
                <a:gd name="connsiteY3" fmla="*/ 59533 h 188119"/>
                <a:gd name="connsiteX0" fmla="*/ 0 w 604837"/>
                <a:gd name="connsiteY0" fmla="*/ 65715 h 194301"/>
                <a:gd name="connsiteX1" fmla="*/ 407193 w 604837"/>
                <a:gd name="connsiteY1" fmla="*/ 6182 h 194301"/>
                <a:gd name="connsiteX2" fmla="*/ 604837 w 604837"/>
                <a:gd name="connsiteY2" fmla="*/ 194301 h 194301"/>
                <a:gd name="connsiteX3" fmla="*/ 0 w 604837"/>
                <a:gd name="connsiteY3" fmla="*/ 65715 h 194301"/>
                <a:gd name="connsiteX0" fmla="*/ 0 w 604837"/>
                <a:gd name="connsiteY0" fmla="*/ 65715 h 194301"/>
                <a:gd name="connsiteX1" fmla="*/ 407193 w 604837"/>
                <a:gd name="connsiteY1" fmla="*/ 6182 h 194301"/>
                <a:gd name="connsiteX2" fmla="*/ 604837 w 604837"/>
                <a:gd name="connsiteY2" fmla="*/ 194301 h 194301"/>
                <a:gd name="connsiteX3" fmla="*/ 0 w 604837"/>
                <a:gd name="connsiteY3" fmla="*/ 65715 h 194301"/>
                <a:gd name="connsiteX0" fmla="*/ 0 w 604837"/>
                <a:gd name="connsiteY0" fmla="*/ 59533 h 188119"/>
                <a:gd name="connsiteX1" fmla="*/ 407193 w 604837"/>
                <a:gd name="connsiteY1" fmla="*/ 0 h 188119"/>
                <a:gd name="connsiteX2" fmla="*/ 604837 w 604837"/>
                <a:gd name="connsiteY2" fmla="*/ 188119 h 188119"/>
                <a:gd name="connsiteX3" fmla="*/ 0 w 604837"/>
                <a:gd name="connsiteY3" fmla="*/ 59533 h 188119"/>
                <a:gd name="connsiteX0" fmla="*/ 0 w 604837"/>
                <a:gd name="connsiteY0" fmla="*/ 61914 h 190500"/>
                <a:gd name="connsiteX1" fmla="*/ 414336 w 604837"/>
                <a:gd name="connsiteY1" fmla="*/ 0 h 190500"/>
                <a:gd name="connsiteX2" fmla="*/ 604837 w 604837"/>
                <a:gd name="connsiteY2" fmla="*/ 190500 h 190500"/>
                <a:gd name="connsiteX3" fmla="*/ 0 w 604837"/>
                <a:gd name="connsiteY3" fmla="*/ 61914 h 190500"/>
                <a:gd name="connsiteX0" fmla="*/ 0 w 607219"/>
                <a:gd name="connsiteY0" fmla="*/ 64295 h 190500"/>
                <a:gd name="connsiteX1" fmla="*/ 416718 w 607219"/>
                <a:gd name="connsiteY1" fmla="*/ 0 h 190500"/>
                <a:gd name="connsiteX2" fmla="*/ 607219 w 607219"/>
                <a:gd name="connsiteY2" fmla="*/ 190500 h 190500"/>
                <a:gd name="connsiteX3" fmla="*/ 0 w 607219"/>
                <a:gd name="connsiteY3" fmla="*/ 6429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7219" h="190500">
                  <a:moveTo>
                    <a:pt x="0" y="64295"/>
                  </a:moveTo>
                  <a:lnTo>
                    <a:pt x="416718" y="0"/>
                  </a:lnTo>
                  <a:lnTo>
                    <a:pt x="607219" y="190500"/>
                  </a:lnTo>
                  <a:cubicBezTo>
                    <a:pt x="347663" y="101204"/>
                    <a:pt x="166688" y="60723"/>
                    <a:pt x="0" y="64295"/>
                  </a:cubicBezTo>
                  <a:close/>
                </a:path>
              </a:pathLst>
            </a:custGeom>
            <a:gradFill>
              <a:gsLst>
                <a:gs pos="75000">
                  <a:schemeClr val="accent1">
                    <a:lumMod val="20000"/>
                    <a:lumOff val="80000"/>
                  </a:schemeClr>
                </a:gs>
                <a:gs pos="38000">
                  <a:schemeClr val="bg1"/>
                </a:gs>
                <a:gs pos="100000">
                  <a:srgbClr val="EAE894"/>
                </a:gs>
              </a:gsLst>
              <a:lin ang="0" scaled="1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sz="200" b="1" i="1">
                <a:solidFill>
                  <a:srgbClr val="FFFFFF"/>
                </a:solidFill>
              </a:endParaRPr>
            </a:p>
          </p:txBody>
        </p:sp>
      </p:grpSp>
      <p:sp>
        <p:nvSpPr>
          <p:cNvPr id="18" name="Freeform 29"/>
          <p:cNvSpPr>
            <a:spLocks/>
          </p:cNvSpPr>
          <p:nvPr userDrawn="1"/>
        </p:nvSpPr>
        <p:spPr bwMode="auto">
          <a:xfrm rot="10800000">
            <a:off x="-1588" y="6354763"/>
            <a:ext cx="9142413" cy="447675"/>
          </a:xfrm>
          <a:custGeom>
            <a:avLst/>
            <a:gdLst>
              <a:gd name="T0" fmla="*/ 0 w 19142"/>
              <a:gd name="T1" fmla="*/ 0 h 1828"/>
              <a:gd name="T2" fmla="*/ 19142 w 19142"/>
              <a:gd name="T3" fmla="*/ 0 h 1828"/>
              <a:gd name="T4" fmla="*/ 19142 w 19142"/>
              <a:gd name="T5" fmla="*/ 1410 h 1828"/>
              <a:gd name="T6" fmla="*/ 0 w 19142"/>
              <a:gd name="T7" fmla="*/ 1410 h 1828"/>
              <a:gd name="T8" fmla="*/ 0 w 19142"/>
              <a:gd name="T9" fmla="*/ 0 h 1828"/>
              <a:gd name="connsiteX0" fmla="*/ 0 w 10000"/>
              <a:gd name="connsiteY0" fmla="*/ 0 h 8757"/>
              <a:gd name="connsiteX1" fmla="*/ 10000 w 10000"/>
              <a:gd name="connsiteY1" fmla="*/ 0 h 8757"/>
              <a:gd name="connsiteX2" fmla="*/ 10000 w 10000"/>
              <a:gd name="connsiteY2" fmla="*/ 7713 h 8757"/>
              <a:gd name="connsiteX3" fmla="*/ 0 w 10000"/>
              <a:gd name="connsiteY3" fmla="*/ 7713 h 8757"/>
              <a:gd name="connsiteX4" fmla="*/ 0 w 10000"/>
              <a:gd name="connsiteY4" fmla="*/ 0 h 8757"/>
              <a:gd name="connsiteX0" fmla="*/ 0 w 10000"/>
              <a:gd name="connsiteY0" fmla="*/ 0 h 10234"/>
              <a:gd name="connsiteX1" fmla="*/ 10000 w 10000"/>
              <a:gd name="connsiteY1" fmla="*/ 0 h 10234"/>
              <a:gd name="connsiteX2" fmla="*/ 10000 w 10000"/>
              <a:gd name="connsiteY2" fmla="*/ 8808 h 10234"/>
              <a:gd name="connsiteX3" fmla="*/ 0 w 10000"/>
              <a:gd name="connsiteY3" fmla="*/ 8808 h 10234"/>
              <a:gd name="connsiteX4" fmla="*/ 0 w 10000"/>
              <a:gd name="connsiteY4" fmla="*/ 0 h 10234"/>
              <a:gd name="connsiteX0" fmla="*/ 18 w 10018"/>
              <a:gd name="connsiteY0" fmla="*/ 0 h 8808"/>
              <a:gd name="connsiteX1" fmla="*/ 10018 w 10018"/>
              <a:gd name="connsiteY1" fmla="*/ 0 h 8808"/>
              <a:gd name="connsiteX2" fmla="*/ 10018 w 10018"/>
              <a:gd name="connsiteY2" fmla="*/ 8808 h 8808"/>
              <a:gd name="connsiteX3" fmla="*/ 0 w 10018"/>
              <a:gd name="connsiteY3" fmla="*/ 3305 h 8808"/>
              <a:gd name="connsiteX4" fmla="*/ 18 w 10018"/>
              <a:gd name="connsiteY4" fmla="*/ 0 h 8808"/>
              <a:gd name="connsiteX0" fmla="*/ 18 w 10000"/>
              <a:gd name="connsiteY0" fmla="*/ 0 h 6395"/>
              <a:gd name="connsiteX1" fmla="*/ 10000 w 10000"/>
              <a:gd name="connsiteY1" fmla="*/ 0 h 6395"/>
              <a:gd name="connsiteX2" fmla="*/ 9824 w 10000"/>
              <a:gd name="connsiteY2" fmla="*/ 6395 h 6395"/>
              <a:gd name="connsiteX3" fmla="*/ 0 w 10000"/>
              <a:gd name="connsiteY3" fmla="*/ 3752 h 6395"/>
              <a:gd name="connsiteX4" fmla="*/ 18 w 10000"/>
              <a:gd name="connsiteY4" fmla="*/ 0 h 6395"/>
              <a:gd name="connsiteX0" fmla="*/ 18 w 10000"/>
              <a:gd name="connsiteY0" fmla="*/ 0 h 10266"/>
              <a:gd name="connsiteX1" fmla="*/ 10000 w 10000"/>
              <a:gd name="connsiteY1" fmla="*/ 0 h 10266"/>
              <a:gd name="connsiteX2" fmla="*/ 9933 w 10000"/>
              <a:gd name="connsiteY2" fmla="*/ 10266 h 10266"/>
              <a:gd name="connsiteX3" fmla="*/ 0 w 10000"/>
              <a:gd name="connsiteY3" fmla="*/ 5867 h 10266"/>
              <a:gd name="connsiteX4" fmla="*/ 18 w 10000"/>
              <a:gd name="connsiteY4" fmla="*/ 0 h 10266"/>
              <a:gd name="connsiteX0" fmla="*/ 18 w 10000"/>
              <a:gd name="connsiteY0" fmla="*/ 0 h 10266"/>
              <a:gd name="connsiteX1" fmla="*/ 10000 w 10000"/>
              <a:gd name="connsiteY1" fmla="*/ 0 h 10266"/>
              <a:gd name="connsiteX2" fmla="*/ 9933 w 10000"/>
              <a:gd name="connsiteY2" fmla="*/ 10266 h 10266"/>
              <a:gd name="connsiteX3" fmla="*/ 0 w 10000"/>
              <a:gd name="connsiteY3" fmla="*/ 5867 h 10266"/>
              <a:gd name="connsiteX4" fmla="*/ 18 w 10000"/>
              <a:gd name="connsiteY4" fmla="*/ 0 h 10266"/>
              <a:gd name="connsiteX0" fmla="*/ 18 w 9938"/>
              <a:gd name="connsiteY0" fmla="*/ 200 h 10466"/>
              <a:gd name="connsiteX1" fmla="*/ 9938 w 9938"/>
              <a:gd name="connsiteY1" fmla="*/ 0 h 10466"/>
              <a:gd name="connsiteX2" fmla="*/ 9933 w 9938"/>
              <a:gd name="connsiteY2" fmla="*/ 10466 h 10466"/>
              <a:gd name="connsiteX3" fmla="*/ 0 w 9938"/>
              <a:gd name="connsiteY3" fmla="*/ 6067 h 10466"/>
              <a:gd name="connsiteX4" fmla="*/ 18 w 9938"/>
              <a:gd name="connsiteY4" fmla="*/ 200 h 10466"/>
              <a:gd name="connsiteX0" fmla="*/ 18 w 10001"/>
              <a:gd name="connsiteY0" fmla="*/ 191 h 10000"/>
              <a:gd name="connsiteX1" fmla="*/ 10000 w 10001"/>
              <a:gd name="connsiteY1" fmla="*/ 0 h 10000"/>
              <a:gd name="connsiteX2" fmla="*/ 9995 w 10001"/>
              <a:gd name="connsiteY2" fmla="*/ 10000 h 10000"/>
              <a:gd name="connsiteX3" fmla="*/ 0 w 10001"/>
              <a:gd name="connsiteY3" fmla="*/ 5797 h 10000"/>
              <a:gd name="connsiteX4" fmla="*/ 18 w 10001"/>
              <a:gd name="connsiteY4" fmla="*/ 19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000">
                <a:moveTo>
                  <a:pt x="18" y="191"/>
                </a:moveTo>
                <a:lnTo>
                  <a:pt x="10000" y="0"/>
                </a:lnTo>
                <a:cubicBezTo>
                  <a:pt x="10004" y="10116"/>
                  <a:pt x="9998" y="6051"/>
                  <a:pt x="9995" y="10000"/>
                </a:cubicBezTo>
                <a:cubicBezTo>
                  <a:pt x="5205" y="188"/>
                  <a:pt x="5763" y="14551"/>
                  <a:pt x="0" y="5797"/>
                </a:cubicBezTo>
                <a:cubicBezTo>
                  <a:pt x="6" y="3928"/>
                  <a:pt x="12" y="2060"/>
                  <a:pt x="18" y="19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 i="1" dirty="0">
              <a:solidFill>
                <a:srgbClr val="FFFFFF"/>
              </a:solidFill>
            </a:endParaRPr>
          </a:p>
        </p:txBody>
      </p:sp>
      <p:sp>
        <p:nvSpPr>
          <p:cNvPr id="1032" name="Freeform 34"/>
          <p:cNvSpPr>
            <a:spLocks/>
          </p:cNvSpPr>
          <p:nvPr userDrawn="1"/>
        </p:nvSpPr>
        <p:spPr bwMode="auto">
          <a:xfrm>
            <a:off x="-3175" y="6507163"/>
            <a:ext cx="9150350" cy="360362"/>
          </a:xfrm>
          <a:custGeom>
            <a:avLst/>
            <a:gdLst>
              <a:gd name="T0" fmla="*/ 2147483647 w 10000"/>
              <a:gd name="T1" fmla="*/ 2147483647 h 9700"/>
              <a:gd name="T2" fmla="*/ 2147483647 w 10000"/>
              <a:gd name="T3" fmla="*/ 2147483647 h 9700"/>
              <a:gd name="T4" fmla="*/ 0 w 10000"/>
              <a:gd name="T5" fmla="*/ 2147483647 h 9700"/>
              <a:gd name="T6" fmla="*/ 2147483647 w 10000"/>
              <a:gd name="T7" fmla="*/ 2147483647 h 9700"/>
              <a:gd name="T8" fmla="*/ 2147483647 w 10000"/>
              <a:gd name="T9" fmla="*/ 2147483647 h 97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9700">
                <a:moveTo>
                  <a:pt x="9999" y="9658"/>
                </a:moveTo>
                <a:lnTo>
                  <a:pt x="1" y="9700"/>
                </a:lnTo>
                <a:cubicBezTo>
                  <a:pt x="1" y="6888"/>
                  <a:pt x="0" y="3947"/>
                  <a:pt x="0" y="1134"/>
                </a:cubicBezTo>
                <a:cubicBezTo>
                  <a:pt x="6062" y="16453"/>
                  <a:pt x="4380" y="-7768"/>
                  <a:pt x="10000" y="2735"/>
                </a:cubicBezTo>
                <a:cubicBezTo>
                  <a:pt x="10001" y="4990"/>
                  <a:pt x="9998" y="7405"/>
                  <a:pt x="9999" y="9658"/>
                </a:cubicBezTo>
                <a:close/>
              </a:path>
            </a:pathLst>
          </a:custGeom>
          <a:gradFill rotWithShape="0">
            <a:gsLst>
              <a:gs pos="0">
                <a:srgbClr val="012D52"/>
              </a:gs>
              <a:gs pos="28000">
                <a:srgbClr val="012D52"/>
              </a:gs>
              <a:gs pos="44000">
                <a:srgbClr val="015499"/>
              </a:gs>
              <a:gs pos="100000">
                <a:srgbClr val="012D52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048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31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E799E-45F2-47E6-A8BF-5D4CCF6B51B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 Deember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11BFD-AB28-4891-B62A-C1BD05B2BE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42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009E"/>
            </a:gs>
            <a:gs pos="36000">
              <a:srgbClr val="0A128C"/>
            </a:gs>
            <a:gs pos="99000">
              <a:srgbClr val="0A0C4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 Abril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C. Biscari, ALBA-CELLS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323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75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8 Abril 2014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175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mtClean="0">
                <a:solidFill>
                  <a:srgbClr val="000000"/>
                </a:solidFill>
              </a:rPr>
              <a:t>C. Biscari, ALBA-CELLS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175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D7BE49-D71F-49CF-8650-E78B5FA6C42E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ransition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009E"/>
            </a:gs>
            <a:gs pos="36000">
              <a:srgbClr val="0A128C"/>
            </a:gs>
            <a:gs pos="99000">
              <a:srgbClr val="0A0C4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 Abril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C. Biscari, ALBA-CELLS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675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smtClean="0"/>
              <a:t>Fare clic per modificare gli stili del testo dello schema</a:t>
            </a:r>
          </a:p>
          <a:p>
            <a:pPr lvl="1"/>
            <a:r>
              <a:rPr lang="it-IT" altLang="en-US" smtClean="0"/>
              <a:t>Secondo livello</a:t>
            </a:r>
          </a:p>
          <a:p>
            <a:pPr lvl="2"/>
            <a:r>
              <a:rPr lang="it-IT" altLang="en-US" smtClean="0"/>
              <a:t>Terzo livello</a:t>
            </a:r>
          </a:p>
          <a:p>
            <a:pPr lvl="3"/>
            <a:r>
              <a:rPr lang="it-IT" altLang="en-US" smtClean="0"/>
              <a:t>Quarto livello</a:t>
            </a:r>
          </a:p>
          <a:p>
            <a:pPr lvl="4"/>
            <a:r>
              <a:rPr lang="it-IT" altLang="en-US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8 Abril 2014</a:t>
            </a:r>
            <a:endParaRPr lang="it-IT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mtClean="0">
                <a:solidFill>
                  <a:srgbClr val="000000"/>
                </a:solidFill>
              </a:rPr>
              <a:t>C. Biscari, ALBA-CELLS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7ACA9D8-717F-4A78-B029-D8FB3F53A63B}" type="slidenum">
              <a:rPr lang="it-IT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it-IT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96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p:transition/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86D18-1983-416B-BCF0-41D2A03DBE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6DC0B-2A0E-4464-9601-A328800F7E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103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11"/>
          <p:cNvSpPr txBox="1">
            <a:spLocks noChangeArrowheads="1"/>
          </p:cNvSpPr>
          <p:nvPr/>
        </p:nvSpPr>
        <p:spPr bwMode="auto">
          <a:xfrm>
            <a:off x="4257675" y="6700838"/>
            <a:ext cx="4802188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s-ES" sz="1200" i="0">
              <a:solidFill>
                <a:srgbClr val="000000"/>
              </a:solidFill>
              <a:latin typeface="Garamond" pitchFamily="18" charset="0"/>
            </a:endParaRPr>
          </a:p>
        </p:txBody>
      </p:sp>
      <p:sp>
        <p:nvSpPr>
          <p:cNvPr id="11" name="Freeform 29"/>
          <p:cNvSpPr>
            <a:spLocks/>
          </p:cNvSpPr>
          <p:nvPr/>
        </p:nvSpPr>
        <p:spPr bwMode="auto">
          <a:xfrm>
            <a:off x="-3175" y="343124"/>
            <a:ext cx="9143999" cy="709612"/>
          </a:xfrm>
          <a:custGeom>
            <a:avLst/>
            <a:gdLst>
              <a:gd name="T0" fmla="*/ 0 w 19142"/>
              <a:gd name="T1" fmla="*/ 0 h 1828"/>
              <a:gd name="T2" fmla="*/ 19142 w 19142"/>
              <a:gd name="T3" fmla="*/ 0 h 1828"/>
              <a:gd name="T4" fmla="*/ 19142 w 19142"/>
              <a:gd name="T5" fmla="*/ 1410 h 1828"/>
              <a:gd name="T6" fmla="*/ 0 w 19142"/>
              <a:gd name="T7" fmla="*/ 1410 h 1828"/>
              <a:gd name="T8" fmla="*/ 0 w 19142"/>
              <a:gd name="T9" fmla="*/ 0 h 1828"/>
              <a:gd name="connsiteX0" fmla="*/ 0 w 10000"/>
              <a:gd name="connsiteY0" fmla="*/ 0 h 8757"/>
              <a:gd name="connsiteX1" fmla="*/ 10000 w 10000"/>
              <a:gd name="connsiteY1" fmla="*/ 0 h 8757"/>
              <a:gd name="connsiteX2" fmla="*/ 10000 w 10000"/>
              <a:gd name="connsiteY2" fmla="*/ 7713 h 8757"/>
              <a:gd name="connsiteX3" fmla="*/ 0 w 10000"/>
              <a:gd name="connsiteY3" fmla="*/ 7713 h 8757"/>
              <a:gd name="connsiteX4" fmla="*/ 0 w 10000"/>
              <a:gd name="connsiteY4" fmla="*/ 0 h 8757"/>
              <a:gd name="connsiteX0" fmla="*/ 0 w 10000"/>
              <a:gd name="connsiteY0" fmla="*/ 0 h 10234"/>
              <a:gd name="connsiteX1" fmla="*/ 10000 w 10000"/>
              <a:gd name="connsiteY1" fmla="*/ 0 h 10234"/>
              <a:gd name="connsiteX2" fmla="*/ 10000 w 10000"/>
              <a:gd name="connsiteY2" fmla="*/ 8808 h 10234"/>
              <a:gd name="connsiteX3" fmla="*/ 0 w 10000"/>
              <a:gd name="connsiteY3" fmla="*/ 8808 h 10234"/>
              <a:gd name="connsiteX4" fmla="*/ 0 w 10000"/>
              <a:gd name="connsiteY4" fmla="*/ 0 h 10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234">
                <a:moveTo>
                  <a:pt x="0" y="0"/>
                </a:moveTo>
                <a:lnTo>
                  <a:pt x="10000" y="0"/>
                </a:lnTo>
                <a:lnTo>
                  <a:pt x="10000" y="8808"/>
                </a:lnTo>
                <a:cubicBezTo>
                  <a:pt x="5231" y="3024"/>
                  <a:pt x="5737" y="13968"/>
                  <a:pt x="0" y="88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" b="1" i="1">
              <a:solidFill>
                <a:srgbClr val="FFFFFF"/>
              </a:solidFill>
            </a:endParaRPr>
          </a:p>
        </p:txBody>
      </p:sp>
      <p:sp>
        <p:nvSpPr>
          <p:cNvPr id="1028" name="Freeform 29"/>
          <p:cNvSpPr>
            <a:spLocks/>
          </p:cNvSpPr>
          <p:nvPr/>
        </p:nvSpPr>
        <p:spPr bwMode="auto">
          <a:xfrm>
            <a:off x="3175" y="63500"/>
            <a:ext cx="9151938" cy="792163"/>
          </a:xfrm>
          <a:custGeom>
            <a:avLst/>
            <a:gdLst>
              <a:gd name="T0" fmla="*/ 0 w 19142"/>
              <a:gd name="T1" fmla="*/ 0 h 1828"/>
              <a:gd name="T2" fmla="*/ 2147483647 w 19142"/>
              <a:gd name="T3" fmla="*/ 0 h 1828"/>
              <a:gd name="T4" fmla="*/ 2147483647 w 19142"/>
              <a:gd name="T5" fmla="*/ 2147483647 h 1828"/>
              <a:gd name="T6" fmla="*/ 0 w 19142"/>
              <a:gd name="T7" fmla="*/ 2147483647 h 1828"/>
              <a:gd name="T8" fmla="*/ 0 w 19142"/>
              <a:gd name="T9" fmla="*/ 0 h 18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142" h="1828">
                <a:moveTo>
                  <a:pt x="0" y="0"/>
                </a:moveTo>
                <a:lnTo>
                  <a:pt x="19142" y="0"/>
                </a:lnTo>
                <a:cubicBezTo>
                  <a:pt x="19142" y="0"/>
                  <a:pt x="19142" y="705"/>
                  <a:pt x="19142" y="1410"/>
                </a:cubicBezTo>
                <a:cubicBezTo>
                  <a:pt x="10014" y="28"/>
                  <a:pt x="13686" y="1828"/>
                  <a:pt x="0" y="1410"/>
                </a:cubicBezTo>
                <a:cubicBezTo>
                  <a:pt x="0" y="705"/>
                  <a:pt x="0" y="0"/>
                  <a:pt x="0" y="0"/>
                </a:cubicBezTo>
                <a:close/>
              </a:path>
            </a:pathLst>
          </a:custGeom>
          <a:solidFill>
            <a:srgbClr val="6588E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cmpd="sng">
                <a:solidFill>
                  <a:srgbClr val="FFCC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i="1">
              <a:solidFill>
                <a:srgbClr val="FFFFFF"/>
              </a:solidFill>
            </a:endParaRPr>
          </a:p>
        </p:txBody>
      </p:sp>
      <p:sp>
        <p:nvSpPr>
          <p:cNvPr id="1029" name="Freeform 28"/>
          <p:cNvSpPr>
            <a:spLocks/>
          </p:cNvSpPr>
          <p:nvPr/>
        </p:nvSpPr>
        <p:spPr bwMode="auto">
          <a:xfrm>
            <a:off x="3175" y="-26988"/>
            <a:ext cx="9151938" cy="1439764"/>
          </a:xfrm>
          <a:custGeom>
            <a:avLst/>
            <a:gdLst>
              <a:gd name="T0" fmla="*/ 0 w 19142"/>
              <a:gd name="T1" fmla="*/ 0 h 2230"/>
              <a:gd name="T2" fmla="*/ 2147483647 w 19142"/>
              <a:gd name="T3" fmla="*/ 0 h 2230"/>
              <a:gd name="T4" fmla="*/ 2147483647 w 19142"/>
              <a:gd name="T5" fmla="*/ 2147483647 h 2230"/>
              <a:gd name="T6" fmla="*/ 0 w 19142"/>
              <a:gd name="T7" fmla="*/ 2147483647 h 2230"/>
              <a:gd name="T8" fmla="*/ 0 w 19142"/>
              <a:gd name="T9" fmla="*/ 0 h 22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142" h="2230">
                <a:moveTo>
                  <a:pt x="0" y="0"/>
                </a:moveTo>
                <a:lnTo>
                  <a:pt x="19142" y="0"/>
                </a:lnTo>
                <a:cubicBezTo>
                  <a:pt x="19142" y="0"/>
                  <a:pt x="19142" y="705"/>
                  <a:pt x="19142" y="1410"/>
                </a:cubicBezTo>
                <a:cubicBezTo>
                  <a:pt x="7630" y="214"/>
                  <a:pt x="10672" y="2230"/>
                  <a:pt x="0" y="1410"/>
                </a:cubicBezTo>
                <a:cubicBezTo>
                  <a:pt x="0" y="705"/>
                  <a:pt x="0" y="0"/>
                  <a:pt x="0" y="0"/>
                </a:cubicBezTo>
                <a:close/>
              </a:path>
            </a:pathLst>
          </a:custGeom>
          <a:gradFill rotWithShape="1">
            <a:gsLst>
              <a:gs pos="0">
                <a:srgbClr val="012D52"/>
              </a:gs>
              <a:gs pos="39000">
                <a:srgbClr val="013764"/>
              </a:gs>
              <a:gs pos="71001">
                <a:srgbClr val="015499"/>
              </a:gs>
              <a:gs pos="89000">
                <a:srgbClr val="013D6E"/>
              </a:gs>
              <a:gs pos="100000">
                <a:srgbClr val="012D5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i="1">
              <a:solidFill>
                <a:srgbClr val="FFFFFF"/>
              </a:solidFill>
            </a:endParaRPr>
          </a:p>
        </p:txBody>
      </p:sp>
      <p:grpSp>
        <p:nvGrpSpPr>
          <p:cNvPr id="1030" name="Group 13"/>
          <p:cNvGrpSpPr>
            <a:grpSpLocks/>
          </p:cNvGrpSpPr>
          <p:nvPr/>
        </p:nvGrpSpPr>
        <p:grpSpPr bwMode="auto">
          <a:xfrm>
            <a:off x="77788" y="133350"/>
            <a:ext cx="901700" cy="414338"/>
            <a:chOff x="8194202" y="34898"/>
            <a:chExt cx="902732" cy="413836"/>
          </a:xfrm>
        </p:grpSpPr>
        <p:pic>
          <p:nvPicPr>
            <p:cNvPr id="1033" name="Picture 38" descr="ALBA_namelogo"/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012D52"/>
                </a:clrFrom>
                <a:clrTo>
                  <a:srgbClr val="012D5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4202" y="319805"/>
              <a:ext cx="902732" cy="128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Freeform 15"/>
            <p:cNvSpPr/>
            <p:nvPr/>
          </p:nvSpPr>
          <p:spPr bwMode="auto">
            <a:xfrm>
              <a:off x="8351544" y="34898"/>
              <a:ext cx="419580" cy="275890"/>
            </a:xfrm>
            <a:custGeom>
              <a:avLst/>
              <a:gdLst>
                <a:gd name="connsiteX0" fmla="*/ 2106 w 782810"/>
                <a:gd name="connsiteY0" fmla="*/ 525966 h 530554"/>
                <a:gd name="connsiteX1" fmla="*/ 540268 w 782810"/>
                <a:gd name="connsiteY1" fmla="*/ 6853 h 530554"/>
                <a:gd name="connsiteX2" fmla="*/ 759343 w 782810"/>
                <a:gd name="connsiteY2" fmla="*/ 247359 h 530554"/>
                <a:gd name="connsiteX3" fmla="*/ 2106 w 782810"/>
                <a:gd name="connsiteY3" fmla="*/ 525966 h 530554"/>
                <a:gd name="connsiteX0" fmla="*/ 12363 w 789420"/>
                <a:gd name="connsiteY0" fmla="*/ 520134 h 520630"/>
                <a:gd name="connsiteX1" fmla="*/ 317163 w 789420"/>
                <a:gd name="connsiteY1" fmla="*/ 170090 h 520630"/>
                <a:gd name="connsiteX2" fmla="*/ 550525 w 789420"/>
                <a:gd name="connsiteY2" fmla="*/ 1021 h 520630"/>
                <a:gd name="connsiteX3" fmla="*/ 769600 w 789420"/>
                <a:gd name="connsiteY3" fmla="*/ 241527 h 520630"/>
                <a:gd name="connsiteX4" fmla="*/ 12363 w 789420"/>
                <a:gd name="connsiteY4" fmla="*/ 520134 h 520630"/>
                <a:gd name="connsiteX0" fmla="*/ 2107 w 782811"/>
                <a:gd name="connsiteY0" fmla="*/ 525966 h 526462"/>
                <a:gd name="connsiteX1" fmla="*/ 540269 w 782811"/>
                <a:gd name="connsiteY1" fmla="*/ 6853 h 526462"/>
                <a:gd name="connsiteX2" fmla="*/ 759344 w 782811"/>
                <a:gd name="connsiteY2" fmla="*/ 247359 h 526462"/>
                <a:gd name="connsiteX3" fmla="*/ 2107 w 782811"/>
                <a:gd name="connsiteY3" fmla="*/ 525966 h 526462"/>
                <a:gd name="connsiteX0" fmla="*/ 0 w 780704"/>
                <a:gd name="connsiteY0" fmla="*/ 525966 h 526462"/>
                <a:gd name="connsiteX1" fmla="*/ 538162 w 780704"/>
                <a:gd name="connsiteY1" fmla="*/ 6853 h 526462"/>
                <a:gd name="connsiteX2" fmla="*/ 757237 w 780704"/>
                <a:gd name="connsiteY2" fmla="*/ 247359 h 526462"/>
                <a:gd name="connsiteX3" fmla="*/ 0 w 780704"/>
                <a:gd name="connsiteY3" fmla="*/ 525966 h 526462"/>
                <a:gd name="connsiteX0" fmla="*/ 0 w 757237"/>
                <a:gd name="connsiteY0" fmla="*/ 519113 h 519609"/>
                <a:gd name="connsiteX1" fmla="*/ 538162 w 757237"/>
                <a:gd name="connsiteY1" fmla="*/ 0 h 519609"/>
                <a:gd name="connsiteX2" fmla="*/ 757237 w 757237"/>
                <a:gd name="connsiteY2" fmla="*/ 240506 h 519609"/>
                <a:gd name="connsiteX3" fmla="*/ 0 w 757237"/>
                <a:gd name="connsiteY3" fmla="*/ 519113 h 519609"/>
                <a:gd name="connsiteX0" fmla="*/ 0 w 757237"/>
                <a:gd name="connsiteY0" fmla="*/ 519113 h 519773"/>
                <a:gd name="connsiteX1" fmla="*/ 538162 w 757237"/>
                <a:gd name="connsiteY1" fmla="*/ 0 h 519773"/>
                <a:gd name="connsiteX2" fmla="*/ 757237 w 757237"/>
                <a:gd name="connsiteY2" fmla="*/ 240506 h 519773"/>
                <a:gd name="connsiteX3" fmla="*/ 0 w 757237"/>
                <a:gd name="connsiteY3" fmla="*/ 519113 h 519773"/>
                <a:gd name="connsiteX0" fmla="*/ 0 w 757237"/>
                <a:gd name="connsiteY0" fmla="*/ 519113 h 519485"/>
                <a:gd name="connsiteX1" fmla="*/ 538162 w 757237"/>
                <a:gd name="connsiteY1" fmla="*/ 0 h 519485"/>
                <a:gd name="connsiteX2" fmla="*/ 757237 w 757237"/>
                <a:gd name="connsiteY2" fmla="*/ 240506 h 519485"/>
                <a:gd name="connsiteX3" fmla="*/ 0 w 757237"/>
                <a:gd name="connsiteY3" fmla="*/ 519113 h 519485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37" h="519113">
                  <a:moveTo>
                    <a:pt x="0" y="519113"/>
                  </a:moveTo>
                  <a:lnTo>
                    <a:pt x="538162" y="0"/>
                  </a:lnTo>
                  <a:lnTo>
                    <a:pt x="757237" y="240506"/>
                  </a:lnTo>
                  <a:cubicBezTo>
                    <a:pt x="345281" y="305991"/>
                    <a:pt x="264319" y="348853"/>
                    <a:pt x="0" y="519113"/>
                  </a:cubicBezTo>
                  <a:close/>
                </a:path>
              </a:pathLst>
            </a:custGeom>
            <a:gradFill>
              <a:gsLst>
                <a:gs pos="75000">
                  <a:schemeClr val="accent1">
                    <a:lumMod val="20000"/>
                    <a:lumOff val="80000"/>
                  </a:schemeClr>
                </a:gs>
                <a:gs pos="38000">
                  <a:schemeClr val="bg1"/>
                </a:gs>
                <a:gs pos="100000">
                  <a:srgbClr val="EAE894"/>
                </a:gs>
              </a:gsLst>
              <a:lin ang="0" scaled="1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sz="200" b="1" i="1">
                <a:solidFill>
                  <a:srgbClr val="FFFFFF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8612192" y="209311"/>
              <a:ext cx="336935" cy="101477"/>
            </a:xfrm>
            <a:custGeom>
              <a:avLst/>
              <a:gdLst>
                <a:gd name="connsiteX0" fmla="*/ 2106 w 782810"/>
                <a:gd name="connsiteY0" fmla="*/ 525966 h 530554"/>
                <a:gd name="connsiteX1" fmla="*/ 540268 w 782810"/>
                <a:gd name="connsiteY1" fmla="*/ 6853 h 530554"/>
                <a:gd name="connsiteX2" fmla="*/ 759343 w 782810"/>
                <a:gd name="connsiteY2" fmla="*/ 247359 h 530554"/>
                <a:gd name="connsiteX3" fmla="*/ 2106 w 782810"/>
                <a:gd name="connsiteY3" fmla="*/ 525966 h 530554"/>
                <a:gd name="connsiteX0" fmla="*/ 12363 w 789420"/>
                <a:gd name="connsiteY0" fmla="*/ 520134 h 520630"/>
                <a:gd name="connsiteX1" fmla="*/ 317163 w 789420"/>
                <a:gd name="connsiteY1" fmla="*/ 170090 h 520630"/>
                <a:gd name="connsiteX2" fmla="*/ 550525 w 789420"/>
                <a:gd name="connsiteY2" fmla="*/ 1021 h 520630"/>
                <a:gd name="connsiteX3" fmla="*/ 769600 w 789420"/>
                <a:gd name="connsiteY3" fmla="*/ 241527 h 520630"/>
                <a:gd name="connsiteX4" fmla="*/ 12363 w 789420"/>
                <a:gd name="connsiteY4" fmla="*/ 520134 h 520630"/>
                <a:gd name="connsiteX0" fmla="*/ 2107 w 782811"/>
                <a:gd name="connsiteY0" fmla="*/ 525966 h 526462"/>
                <a:gd name="connsiteX1" fmla="*/ 540269 w 782811"/>
                <a:gd name="connsiteY1" fmla="*/ 6853 h 526462"/>
                <a:gd name="connsiteX2" fmla="*/ 759344 w 782811"/>
                <a:gd name="connsiteY2" fmla="*/ 247359 h 526462"/>
                <a:gd name="connsiteX3" fmla="*/ 2107 w 782811"/>
                <a:gd name="connsiteY3" fmla="*/ 525966 h 526462"/>
                <a:gd name="connsiteX0" fmla="*/ 0 w 780704"/>
                <a:gd name="connsiteY0" fmla="*/ 525966 h 526462"/>
                <a:gd name="connsiteX1" fmla="*/ 538162 w 780704"/>
                <a:gd name="connsiteY1" fmla="*/ 6853 h 526462"/>
                <a:gd name="connsiteX2" fmla="*/ 757237 w 780704"/>
                <a:gd name="connsiteY2" fmla="*/ 247359 h 526462"/>
                <a:gd name="connsiteX3" fmla="*/ 0 w 780704"/>
                <a:gd name="connsiteY3" fmla="*/ 525966 h 526462"/>
                <a:gd name="connsiteX0" fmla="*/ 0 w 757237"/>
                <a:gd name="connsiteY0" fmla="*/ 519113 h 519609"/>
                <a:gd name="connsiteX1" fmla="*/ 538162 w 757237"/>
                <a:gd name="connsiteY1" fmla="*/ 0 h 519609"/>
                <a:gd name="connsiteX2" fmla="*/ 757237 w 757237"/>
                <a:gd name="connsiteY2" fmla="*/ 240506 h 519609"/>
                <a:gd name="connsiteX3" fmla="*/ 0 w 757237"/>
                <a:gd name="connsiteY3" fmla="*/ 519113 h 519609"/>
                <a:gd name="connsiteX0" fmla="*/ 0 w 757237"/>
                <a:gd name="connsiteY0" fmla="*/ 519113 h 519773"/>
                <a:gd name="connsiteX1" fmla="*/ 538162 w 757237"/>
                <a:gd name="connsiteY1" fmla="*/ 0 h 519773"/>
                <a:gd name="connsiteX2" fmla="*/ 757237 w 757237"/>
                <a:gd name="connsiteY2" fmla="*/ 240506 h 519773"/>
                <a:gd name="connsiteX3" fmla="*/ 0 w 757237"/>
                <a:gd name="connsiteY3" fmla="*/ 519113 h 519773"/>
                <a:gd name="connsiteX0" fmla="*/ 0 w 757237"/>
                <a:gd name="connsiteY0" fmla="*/ 519113 h 519485"/>
                <a:gd name="connsiteX1" fmla="*/ 538162 w 757237"/>
                <a:gd name="connsiteY1" fmla="*/ 0 h 519485"/>
                <a:gd name="connsiteX2" fmla="*/ 757237 w 757237"/>
                <a:gd name="connsiteY2" fmla="*/ 240506 h 519485"/>
                <a:gd name="connsiteX3" fmla="*/ 0 w 757237"/>
                <a:gd name="connsiteY3" fmla="*/ 519113 h 519485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  <a:gd name="connsiteX0" fmla="*/ 0 w 890587"/>
                <a:gd name="connsiteY0" fmla="*/ 66676 h 247668"/>
                <a:gd name="connsiteX1" fmla="*/ 671512 w 890587"/>
                <a:gd name="connsiteY1" fmla="*/ 0 h 247668"/>
                <a:gd name="connsiteX2" fmla="*/ 890587 w 890587"/>
                <a:gd name="connsiteY2" fmla="*/ 240506 h 247668"/>
                <a:gd name="connsiteX3" fmla="*/ 0 w 890587"/>
                <a:gd name="connsiteY3" fmla="*/ 66676 h 247668"/>
                <a:gd name="connsiteX0" fmla="*/ 0 w 890587"/>
                <a:gd name="connsiteY0" fmla="*/ 66676 h 250240"/>
                <a:gd name="connsiteX1" fmla="*/ 671512 w 890587"/>
                <a:gd name="connsiteY1" fmla="*/ 0 h 250240"/>
                <a:gd name="connsiteX2" fmla="*/ 890587 w 890587"/>
                <a:gd name="connsiteY2" fmla="*/ 240506 h 250240"/>
                <a:gd name="connsiteX3" fmla="*/ 0 w 890587"/>
                <a:gd name="connsiteY3" fmla="*/ 66676 h 250240"/>
                <a:gd name="connsiteX0" fmla="*/ 0 w 890587"/>
                <a:gd name="connsiteY0" fmla="*/ 59533 h 243097"/>
                <a:gd name="connsiteX1" fmla="*/ 407193 w 890587"/>
                <a:gd name="connsiteY1" fmla="*/ 0 h 243097"/>
                <a:gd name="connsiteX2" fmla="*/ 890587 w 890587"/>
                <a:gd name="connsiteY2" fmla="*/ 233363 h 243097"/>
                <a:gd name="connsiteX3" fmla="*/ 0 w 890587"/>
                <a:gd name="connsiteY3" fmla="*/ 59533 h 243097"/>
                <a:gd name="connsiteX0" fmla="*/ 0 w 604837"/>
                <a:gd name="connsiteY0" fmla="*/ 59533 h 199408"/>
                <a:gd name="connsiteX1" fmla="*/ 407193 w 604837"/>
                <a:gd name="connsiteY1" fmla="*/ 0 h 199408"/>
                <a:gd name="connsiteX2" fmla="*/ 604837 w 604837"/>
                <a:gd name="connsiteY2" fmla="*/ 188119 h 199408"/>
                <a:gd name="connsiteX3" fmla="*/ 0 w 604837"/>
                <a:gd name="connsiteY3" fmla="*/ 59533 h 199408"/>
                <a:gd name="connsiteX0" fmla="*/ 0 w 604837"/>
                <a:gd name="connsiteY0" fmla="*/ 59533 h 188119"/>
                <a:gd name="connsiteX1" fmla="*/ 407193 w 604837"/>
                <a:gd name="connsiteY1" fmla="*/ 0 h 188119"/>
                <a:gd name="connsiteX2" fmla="*/ 604837 w 604837"/>
                <a:gd name="connsiteY2" fmla="*/ 188119 h 188119"/>
                <a:gd name="connsiteX3" fmla="*/ 0 w 604837"/>
                <a:gd name="connsiteY3" fmla="*/ 59533 h 188119"/>
                <a:gd name="connsiteX0" fmla="*/ 0 w 604837"/>
                <a:gd name="connsiteY0" fmla="*/ 65715 h 194301"/>
                <a:gd name="connsiteX1" fmla="*/ 407193 w 604837"/>
                <a:gd name="connsiteY1" fmla="*/ 6182 h 194301"/>
                <a:gd name="connsiteX2" fmla="*/ 604837 w 604837"/>
                <a:gd name="connsiteY2" fmla="*/ 194301 h 194301"/>
                <a:gd name="connsiteX3" fmla="*/ 0 w 604837"/>
                <a:gd name="connsiteY3" fmla="*/ 65715 h 194301"/>
                <a:gd name="connsiteX0" fmla="*/ 0 w 604837"/>
                <a:gd name="connsiteY0" fmla="*/ 65715 h 194301"/>
                <a:gd name="connsiteX1" fmla="*/ 407193 w 604837"/>
                <a:gd name="connsiteY1" fmla="*/ 6182 h 194301"/>
                <a:gd name="connsiteX2" fmla="*/ 604837 w 604837"/>
                <a:gd name="connsiteY2" fmla="*/ 194301 h 194301"/>
                <a:gd name="connsiteX3" fmla="*/ 0 w 604837"/>
                <a:gd name="connsiteY3" fmla="*/ 65715 h 194301"/>
                <a:gd name="connsiteX0" fmla="*/ 0 w 604837"/>
                <a:gd name="connsiteY0" fmla="*/ 59533 h 188119"/>
                <a:gd name="connsiteX1" fmla="*/ 407193 w 604837"/>
                <a:gd name="connsiteY1" fmla="*/ 0 h 188119"/>
                <a:gd name="connsiteX2" fmla="*/ 604837 w 604837"/>
                <a:gd name="connsiteY2" fmla="*/ 188119 h 188119"/>
                <a:gd name="connsiteX3" fmla="*/ 0 w 604837"/>
                <a:gd name="connsiteY3" fmla="*/ 59533 h 188119"/>
                <a:gd name="connsiteX0" fmla="*/ 0 w 604837"/>
                <a:gd name="connsiteY0" fmla="*/ 61914 h 190500"/>
                <a:gd name="connsiteX1" fmla="*/ 414336 w 604837"/>
                <a:gd name="connsiteY1" fmla="*/ 0 h 190500"/>
                <a:gd name="connsiteX2" fmla="*/ 604837 w 604837"/>
                <a:gd name="connsiteY2" fmla="*/ 190500 h 190500"/>
                <a:gd name="connsiteX3" fmla="*/ 0 w 604837"/>
                <a:gd name="connsiteY3" fmla="*/ 61914 h 190500"/>
                <a:gd name="connsiteX0" fmla="*/ 0 w 607219"/>
                <a:gd name="connsiteY0" fmla="*/ 64295 h 190500"/>
                <a:gd name="connsiteX1" fmla="*/ 416718 w 607219"/>
                <a:gd name="connsiteY1" fmla="*/ 0 h 190500"/>
                <a:gd name="connsiteX2" fmla="*/ 607219 w 607219"/>
                <a:gd name="connsiteY2" fmla="*/ 190500 h 190500"/>
                <a:gd name="connsiteX3" fmla="*/ 0 w 607219"/>
                <a:gd name="connsiteY3" fmla="*/ 6429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7219" h="190500">
                  <a:moveTo>
                    <a:pt x="0" y="64295"/>
                  </a:moveTo>
                  <a:lnTo>
                    <a:pt x="416718" y="0"/>
                  </a:lnTo>
                  <a:lnTo>
                    <a:pt x="607219" y="190500"/>
                  </a:lnTo>
                  <a:cubicBezTo>
                    <a:pt x="347663" y="101204"/>
                    <a:pt x="166688" y="60723"/>
                    <a:pt x="0" y="64295"/>
                  </a:cubicBezTo>
                  <a:close/>
                </a:path>
              </a:pathLst>
            </a:custGeom>
            <a:gradFill>
              <a:gsLst>
                <a:gs pos="75000">
                  <a:schemeClr val="accent1">
                    <a:lumMod val="20000"/>
                    <a:lumOff val="80000"/>
                  </a:schemeClr>
                </a:gs>
                <a:gs pos="38000">
                  <a:schemeClr val="bg1"/>
                </a:gs>
                <a:gs pos="100000">
                  <a:srgbClr val="EAE894"/>
                </a:gs>
              </a:gsLst>
              <a:lin ang="0" scaled="1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sz="200" b="1" i="1">
                <a:solidFill>
                  <a:srgbClr val="FFFFFF"/>
                </a:solidFill>
              </a:endParaRPr>
            </a:p>
          </p:txBody>
        </p:sp>
      </p:grpSp>
      <p:sp>
        <p:nvSpPr>
          <p:cNvPr id="18" name="Freeform 29"/>
          <p:cNvSpPr>
            <a:spLocks/>
          </p:cNvSpPr>
          <p:nvPr/>
        </p:nvSpPr>
        <p:spPr bwMode="auto">
          <a:xfrm rot="10800000">
            <a:off x="-1589" y="6578600"/>
            <a:ext cx="9142413" cy="223837"/>
          </a:xfrm>
          <a:custGeom>
            <a:avLst/>
            <a:gdLst>
              <a:gd name="T0" fmla="*/ 0 w 19142"/>
              <a:gd name="T1" fmla="*/ 0 h 1828"/>
              <a:gd name="T2" fmla="*/ 19142 w 19142"/>
              <a:gd name="T3" fmla="*/ 0 h 1828"/>
              <a:gd name="T4" fmla="*/ 19142 w 19142"/>
              <a:gd name="T5" fmla="*/ 1410 h 1828"/>
              <a:gd name="T6" fmla="*/ 0 w 19142"/>
              <a:gd name="T7" fmla="*/ 1410 h 1828"/>
              <a:gd name="T8" fmla="*/ 0 w 19142"/>
              <a:gd name="T9" fmla="*/ 0 h 1828"/>
              <a:gd name="connsiteX0" fmla="*/ 0 w 10000"/>
              <a:gd name="connsiteY0" fmla="*/ 0 h 8757"/>
              <a:gd name="connsiteX1" fmla="*/ 10000 w 10000"/>
              <a:gd name="connsiteY1" fmla="*/ 0 h 8757"/>
              <a:gd name="connsiteX2" fmla="*/ 10000 w 10000"/>
              <a:gd name="connsiteY2" fmla="*/ 7713 h 8757"/>
              <a:gd name="connsiteX3" fmla="*/ 0 w 10000"/>
              <a:gd name="connsiteY3" fmla="*/ 7713 h 8757"/>
              <a:gd name="connsiteX4" fmla="*/ 0 w 10000"/>
              <a:gd name="connsiteY4" fmla="*/ 0 h 8757"/>
              <a:gd name="connsiteX0" fmla="*/ 0 w 10000"/>
              <a:gd name="connsiteY0" fmla="*/ 0 h 10234"/>
              <a:gd name="connsiteX1" fmla="*/ 10000 w 10000"/>
              <a:gd name="connsiteY1" fmla="*/ 0 h 10234"/>
              <a:gd name="connsiteX2" fmla="*/ 10000 w 10000"/>
              <a:gd name="connsiteY2" fmla="*/ 8808 h 10234"/>
              <a:gd name="connsiteX3" fmla="*/ 0 w 10000"/>
              <a:gd name="connsiteY3" fmla="*/ 8808 h 10234"/>
              <a:gd name="connsiteX4" fmla="*/ 0 w 10000"/>
              <a:gd name="connsiteY4" fmla="*/ 0 h 10234"/>
              <a:gd name="connsiteX0" fmla="*/ 18 w 10018"/>
              <a:gd name="connsiteY0" fmla="*/ 0 h 8808"/>
              <a:gd name="connsiteX1" fmla="*/ 10018 w 10018"/>
              <a:gd name="connsiteY1" fmla="*/ 0 h 8808"/>
              <a:gd name="connsiteX2" fmla="*/ 10018 w 10018"/>
              <a:gd name="connsiteY2" fmla="*/ 8808 h 8808"/>
              <a:gd name="connsiteX3" fmla="*/ 0 w 10018"/>
              <a:gd name="connsiteY3" fmla="*/ 3305 h 8808"/>
              <a:gd name="connsiteX4" fmla="*/ 18 w 10018"/>
              <a:gd name="connsiteY4" fmla="*/ 0 h 8808"/>
              <a:gd name="connsiteX0" fmla="*/ 18 w 10000"/>
              <a:gd name="connsiteY0" fmla="*/ 0 h 6395"/>
              <a:gd name="connsiteX1" fmla="*/ 10000 w 10000"/>
              <a:gd name="connsiteY1" fmla="*/ 0 h 6395"/>
              <a:gd name="connsiteX2" fmla="*/ 9824 w 10000"/>
              <a:gd name="connsiteY2" fmla="*/ 6395 h 6395"/>
              <a:gd name="connsiteX3" fmla="*/ 0 w 10000"/>
              <a:gd name="connsiteY3" fmla="*/ 3752 h 6395"/>
              <a:gd name="connsiteX4" fmla="*/ 18 w 10000"/>
              <a:gd name="connsiteY4" fmla="*/ 0 h 6395"/>
              <a:gd name="connsiteX0" fmla="*/ 18 w 10000"/>
              <a:gd name="connsiteY0" fmla="*/ 0 h 10266"/>
              <a:gd name="connsiteX1" fmla="*/ 10000 w 10000"/>
              <a:gd name="connsiteY1" fmla="*/ 0 h 10266"/>
              <a:gd name="connsiteX2" fmla="*/ 9933 w 10000"/>
              <a:gd name="connsiteY2" fmla="*/ 10266 h 10266"/>
              <a:gd name="connsiteX3" fmla="*/ 0 w 10000"/>
              <a:gd name="connsiteY3" fmla="*/ 5867 h 10266"/>
              <a:gd name="connsiteX4" fmla="*/ 18 w 10000"/>
              <a:gd name="connsiteY4" fmla="*/ 0 h 10266"/>
              <a:gd name="connsiteX0" fmla="*/ 18 w 10000"/>
              <a:gd name="connsiteY0" fmla="*/ 0 h 10266"/>
              <a:gd name="connsiteX1" fmla="*/ 10000 w 10000"/>
              <a:gd name="connsiteY1" fmla="*/ 0 h 10266"/>
              <a:gd name="connsiteX2" fmla="*/ 9933 w 10000"/>
              <a:gd name="connsiteY2" fmla="*/ 10266 h 10266"/>
              <a:gd name="connsiteX3" fmla="*/ 0 w 10000"/>
              <a:gd name="connsiteY3" fmla="*/ 5867 h 10266"/>
              <a:gd name="connsiteX4" fmla="*/ 18 w 10000"/>
              <a:gd name="connsiteY4" fmla="*/ 0 h 10266"/>
              <a:gd name="connsiteX0" fmla="*/ 18 w 9938"/>
              <a:gd name="connsiteY0" fmla="*/ 200 h 10466"/>
              <a:gd name="connsiteX1" fmla="*/ 9938 w 9938"/>
              <a:gd name="connsiteY1" fmla="*/ 0 h 10466"/>
              <a:gd name="connsiteX2" fmla="*/ 9933 w 9938"/>
              <a:gd name="connsiteY2" fmla="*/ 10466 h 10466"/>
              <a:gd name="connsiteX3" fmla="*/ 0 w 9938"/>
              <a:gd name="connsiteY3" fmla="*/ 6067 h 10466"/>
              <a:gd name="connsiteX4" fmla="*/ 18 w 9938"/>
              <a:gd name="connsiteY4" fmla="*/ 200 h 10466"/>
              <a:gd name="connsiteX0" fmla="*/ 18 w 10001"/>
              <a:gd name="connsiteY0" fmla="*/ 191 h 10000"/>
              <a:gd name="connsiteX1" fmla="*/ 10000 w 10001"/>
              <a:gd name="connsiteY1" fmla="*/ 0 h 10000"/>
              <a:gd name="connsiteX2" fmla="*/ 9995 w 10001"/>
              <a:gd name="connsiteY2" fmla="*/ 10000 h 10000"/>
              <a:gd name="connsiteX3" fmla="*/ 0 w 10001"/>
              <a:gd name="connsiteY3" fmla="*/ 5797 h 10000"/>
              <a:gd name="connsiteX4" fmla="*/ 18 w 10001"/>
              <a:gd name="connsiteY4" fmla="*/ 19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000">
                <a:moveTo>
                  <a:pt x="18" y="191"/>
                </a:moveTo>
                <a:lnTo>
                  <a:pt x="10000" y="0"/>
                </a:lnTo>
                <a:cubicBezTo>
                  <a:pt x="10004" y="10116"/>
                  <a:pt x="9998" y="6051"/>
                  <a:pt x="9995" y="10000"/>
                </a:cubicBezTo>
                <a:cubicBezTo>
                  <a:pt x="5205" y="188"/>
                  <a:pt x="5763" y="14551"/>
                  <a:pt x="0" y="5797"/>
                </a:cubicBezTo>
                <a:cubicBezTo>
                  <a:pt x="6" y="3928"/>
                  <a:pt x="12" y="2060"/>
                  <a:pt x="18" y="191"/>
                </a:cubicBezTo>
                <a:close/>
              </a:path>
            </a:pathLst>
          </a:custGeom>
          <a:gradFill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 i="1">
              <a:solidFill>
                <a:srgbClr val="FFFFFF"/>
              </a:solidFill>
            </a:endParaRPr>
          </a:p>
        </p:txBody>
      </p:sp>
      <p:sp>
        <p:nvSpPr>
          <p:cNvPr id="1032" name="Freeform 34"/>
          <p:cNvSpPr>
            <a:spLocks/>
          </p:cNvSpPr>
          <p:nvPr/>
        </p:nvSpPr>
        <p:spPr bwMode="auto">
          <a:xfrm>
            <a:off x="-3175" y="6578601"/>
            <a:ext cx="9150350" cy="288924"/>
          </a:xfrm>
          <a:custGeom>
            <a:avLst/>
            <a:gdLst>
              <a:gd name="T0" fmla="*/ 2147483647 w 10000"/>
              <a:gd name="T1" fmla="*/ 2147483647 h 9700"/>
              <a:gd name="T2" fmla="*/ 2147483647 w 10000"/>
              <a:gd name="T3" fmla="*/ 2147483647 h 9700"/>
              <a:gd name="T4" fmla="*/ 0 w 10000"/>
              <a:gd name="T5" fmla="*/ 2147483647 h 9700"/>
              <a:gd name="T6" fmla="*/ 2147483647 w 10000"/>
              <a:gd name="T7" fmla="*/ 2147483647 h 9700"/>
              <a:gd name="T8" fmla="*/ 2147483647 w 10000"/>
              <a:gd name="T9" fmla="*/ 2147483647 h 97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9700">
                <a:moveTo>
                  <a:pt x="9999" y="9658"/>
                </a:moveTo>
                <a:lnTo>
                  <a:pt x="1" y="9700"/>
                </a:lnTo>
                <a:cubicBezTo>
                  <a:pt x="1" y="6888"/>
                  <a:pt x="0" y="3947"/>
                  <a:pt x="0" y="1134"/>
                </a:cubicBezTo>
                <a:cubicBezTo>
                  <a:pt x="6062" y="16453"/>
                  <a:pt x="4380" y="-7768"/>
                  <a:pt x="10000" y="2735"/>
                </a:cubicBezTo>
                <a:cubicBezTo>
                  <a:pt x="10001" y="4990"/>
                  <a:pt x="9998" y="7405"/>
                  <a:pt x="9999" y="9658"/>
                </a:cubicBezTo>
                <a:close/>
              </a:path>
            </a:pathLst>
          </a:custGeom>
          <a:gradFill rotWithShape="0">
            <a:gsLst>
              <a:gs pos="0">
                <a:srgbClr val="012D52"/>
              </a:gs>
              <a:gs pos="28000">
                <a:srgbClr val="012D52"/>
              </a:gs>
              <a:gs pos="44000">
                <a:srgbClr val="015499"/>
              </a:gs>
              <a:gs pos="100000">
                <a:srgbClr val="012D52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i="1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4344" y="-60208"/>
            <a:ext cx="82296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Taller de Altas Energias – Benasque - 17/09/2013</a:t>
            </a: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969" y="6659563"/>
            <a:ext cx="28956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mtClean="0">
                <a:solidFill>
                  <a:srgbClr val="000000"/>
                </a:solidFill>
              </a:rPr>
              <a:t>Accelerator Physics – C. Biscari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C09BAF-2ED6-46AA-9985-8A547F5C8EA0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it-IT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1344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5" r:id="rId13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accent6">
              <a:lumMod val="75000"/>
            </a:schemeClr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accent6">
              <a:lumMod val="75000"/>
            </a:schemeClr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accent6">
              <a:lumMod val="75000"/>
            </a:schemeClr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accent6">
              <a:lumMod val="75000"/>
            </a:schemeClr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009E"/>
            </a:gs>
            <a:gs pos="36000">
              <a:srgbClr val="0A128C"/>
            </a:gs>
            <a:gs pos="99000">
              <a:srgbClr val="0A0C4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Taller de Altas Energias – Benasque - 17/09/2013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Accelerator Physics – C. Biscari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03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11"/>
          <p:cNvSpPr txBox="1">
            <a:spLocks noChangeArrowheads="1"/>
          </p:cNvSpPr>
          <p:nvPr/>
        </p:nvSpPr>
        <p:spPr bwMode="auto">
          <a:xfrm>
            <a:off x="4257675" y="6700838"/>
            <a:ext cx="4802188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s-ES" sz="1200" i="0">
              <a:solidFill>
                <a:srgbClr val="000000"/>
              </a:solidFill>
              <a:latin typeface="Garamond" pitchFamily="18" charset="0"/>
            </a:endParaRPr>
          </a:p>
        </p:txBody>
      </p:sp>
      <p:sp>
        <p:nvSpPr>
          <p:cNvPr id="11" name="Freeform 29"/>
          <p:cNvSpPr>
            <a:spLocks/>
          </p:cNvSpPr>
          <p:nvPr/>
        </p:nvSpPr>
        <p:spPr bwMode="auto">
          <a:xfrm>
            <a:off x="-3175" y="343124"/>
            <a:ext cx="9143999" cy="709612"/>
          </a:xfrm>
          <a:custGeom>
            <a:avLst/>
            <a:gdLst>
              <a:gd name="T0" fmla="*/ 0 w 19142"/>
              <a:gd name="T1" fmla="*/ 0 h 1828"/>
              <a:gd name="T2" fmla="*/ 19142 w 19142"/>
              <a:gd name="T3" fmla="*/ 0 h 1828"/>
              <a:gd name="T4" fmla="*/ 19142 w 19142"/>
              <a:gd name="T5" fmla="*/ 1410 h 1828"/>
              <a:gd name="T6" fmla="*/ 0 w 19142"/>
              <a:gd name="T7" fmla="*/ 1410 h 1828"/>
              <a:gd name="T8" fmla="*/ 0 w 19142"/>
              <a:gd name="T9" fmla="*/ 0 h 1828"/>
              <a:gd name="connsiteX0" fmla="*/ 0 w 10000"/>
              <a:gd name="connsiteY0" fmla="*/ 0 h 8757"/>
              <a:gd name="connsiteX1" fmla="*/ 10000 w 10000"/>
              <a:gd name="connsiteY1" fmla="*/ 0 h 8757"/>
              <a:gd name="connsiteX2" fmla="*/ 10000 w 10000"/>
              <a:gd name="connsiteY2" fmla="*/ 7713 h 8757"/>
              <a:gd name="connsiteX3" fmla="*/ 0 w 10000"/>
              <a:gd name="connsiteY3" fmla="*/ 7713 h 8757"/>
              <a:gd name="connsiteX4" fmla="*/ 0 w 10000"/>
              <a:gd name="connsiteY4" fmla="*/ 0 h 8757"/>
              <a:gd name="connsiteX0" fmla="*/ 0 w 10000"/>
              <a:gd name="connsiteY0" fmla="*/ 0 h 10234"/>
              <a:gd name="connsiteX1" fmla="*/ 10000 w 10000"/>
              <a:gd name="connsiteY1" fmla="*/ 0 h 10234"/>
              <a:gd name="connsiteX2" fmla="*/ 10000 w 10000"/>
              <a:gd name="connsiteY2" fmla="*/ 8808 h 10234"/>
              <a:gd name="connsiteX3" fmla="*/ 0 w 10000"/>
              <a:gd name="connsiteY3" fmla="*/ 8808 h 10234"/>
              <a:gd name="connsiteX4" fmla="*/ 0 w 10000"/>
              <a:gd name="connsiteY4" fmla="*/ 0 h 10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234">
                <a:moveTo>
                  <a:pt x="0" y="0"/>
                </a:moveTo>
                <a:lnTo>
                  <a:pt x="10000" y="0"/>
                </a:lnTo>
                <a:lnTo>
                  <a:pt x="10000" y="8808"/>
                </a:lnTo>
                <a:cubicBezTo>
                  <a:pt x="5231" y="3024"/>
                  <a:pt x="5737" y="13968"/>
                  <a:pt x="0" y="88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" b="1" i="1">
              <a:solidFill>
                <a:srgbClr val="FFFFFF"/>
              </a:solidFill>
            </a:endParaRPr>
          </a:p>
        </p:txBody>
      </p:sp>
      <p:sp>
        <p:nvSpPr>
          <p:cNvPr id="1028" name="Freeform 29"/>
          <p:cNvSpPr>
            <a:spLocks/>
          </p:cNvSpPr>
          <p:nvPr/>
        </p:nvSpPr>
        <p:spPr bwMode="auto">
          <a:xfrm>
            <a:off x="3175" y="63500"/>
            <a:ext cx="9151938" cy="792163"/>
          </a:xfrm>
          <a:custGeom>
            <a:avLst/>
            <a:gdLst>
              <a:gd name="T0" fmla="*/ 0 w 19142"/>
              <a:gd name="T1" fmla="*/ 0 h 1828"/>
              <a:gd name="T2" fmla="*/ 2147483647 w 19142"/>
              <a:gd name="T3" fmla="*/ 0 h 1828"/>
              <a:gd name="T4" fmla="*/ 2147483647 w 19142"/>
              <a:gd name="T5" fmla="*/ 2147483647 h 1828"/>
              <a:gd name="T6" fmla="*/ 0 w 19142"/>
              <a:gd name="T7" fmla="*/ 2147483647 h 1828"/>
              <a:gd name="T8" fmla="*/ 0 w 19142"/>
              <a:gd name="T9" fmla="*/ 0 h 18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142" h="1828">
                <a:moveTo>
                  <a:pt x="0" y="0"/>
                </a:moveTo>
                <a:lnTo>
                  <a:pt x="19142" y="0"/>
                </a:lnTo>
                <a:cubicBezTo>
                  <a:pt x="19142" y="0"/>
                  <a:pt x="19142" y="705"/>
                  <a:pt x="19142" y="1410"/>
                </a:cubicBezTo>
                <a:cubicBezTo>
                  <a:pt x="10014" y="28"/>
                  <a:pt x="13686" y="1828"/>
                  <a:pt x="0" y="1410"/>
                </a:cubicBezTo>
                <a:cubicBezTo>
                  <a:pt x="0" y="705"/>
                  <a:pt x="0" y="0"/>
                  <a:pt x="0" y="0"/>
                </a:cubicBezTo>
                <a:close/>
              </a:path>
            </a:pathLst>
          </a:custGeom>
          <a:solidFill>
            <a:srgbClr val="6588E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cmpd="sng">
                <a:solidFill>
                  <a:srgbClr val="FFCC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i="1">
              <a:solidFill>
                <a:srgbClr val="FFFFFF"/>
              </a:solidFill>
            </a:endParaRPr>
          </a:p>
        </p:txBody>
      </p:sp>
      <p:sp>
        <p:nvSpPr>
          <p:cNvPr id="1029" name="Freeform 28"/>
          <p:cNvSpPr>
            <a:spLocks/>
          </p:cNvSpPr>
          <p:nvPr/>
        </p:nvSpPr>
        <p:spPr bwMode="auto">
          <a:xfrm>
            <a:off x="3175" y="-26988"/>
            <a:ext cx="9151938" cy="1439764"/>
          </a:xfrm>
          <a:custGeom>
            <a:avLst/>
            <a:gdLst>
              <a:gd name="T0" fmla="*/ 0 w 19142"/>
              <a:gd name="T1" fmla="*/ 0 h 2230"/>
              <a:gd name="T2" fmla="*/ 2147483647 w 19142"/>
              <a:gd name="T3" fmla="*/ 0 h 2230"/>
              <a:gd name="T4" fmla="*/ 2147483647 w 19142"/>
              <a:gd name="T5" fmla="*/ 2147483647 h 2230"/>
              <a:gd name="T6" fmla="*/ 0 w 19142"/>
              <a:gd name="T7" fmla="*/ 2147483647 h 2230"/>
              <a:gd name="T8" fmla="*/ 0 w 19142"/>
              <a:gd name="T9" fmla="*/ 0 h 22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142" h="2230">
                <a:moveTo>
                  <a:pt x="0" y="0"/>
                </a:moveTo>
                <a:lnTo>
                  <a:pt x="19142" y="0"/>
                </a:lnTo>
                <a:cubicBezTo>
                  <a:pt x="19142" y="0"/>
                  <a:pt x="19142" y="705"/>
                  <a:pt x="19142" y="1410"/>
                </a:cubicBezTo>
                <a:cubicBezTo>
                  <a:pt x="7630" y="214"/>
                  <a:pt x="10672" y="2230"/>
                  <a:pt x="0" y="1410"/>
                </a:cubicBezTo>
                <a:cubicBezTo>
                  <a:pt x="0" y="705"/>
                  <a:pt x="0" y="0"/>
                  <a:pt x="0" y="0"/>
                </a:cubicBezTo>
                <a:close/>
              </a:path>
            </a:pathLst>
          </a:custGeom>
          <a:gradFill rotWithShape="1">
            <a:gsLst>
              <a:gs pos="0">
                <a:srgbClr val="012D52"/>
              </a:gs>
              <a:gs pos="39000">
                <a:srgbClr val="013764"/>
              </a:gs>
              <a:gs pos="71001">
                <a:srgbClr val="015499"/>
              </a:gs>
              <a:gs pos="89000">
                <a:srgbClr val="013D6E"/>
              </a:gs>
              <a:gs pos="100000">
                <a:srgbClr val="012D5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i="1">
              <a:solidFill>
                <a:srgbClr val="FFFFFF"/>
              </a:solidFill>
            </a:endParaRPr>
          </a:p>
        </p:txBody>
      </p:sp>
      <p:grpSp>
        <p:nvGrpSpPr>
          <p:cNvPr id="1030" name="Group 13"/>
          <p:cNvGrpSpPr>
            <a:grpSpLocks/>
          </p:cNvGrpSpPr>
          <p:nvPr/>
        </p:nvGrpSpPr>
        <p:grpSpPr bwMode="auto">
          <a:xfrm>
            <a:off x="77788" y="133350"/>
            <a:ext cx="901700" cy="414338"/>
            <a:chOff x="8194202" y="34898"/>
            <a:chExt cx="902732" cy="413836"/>
          </a:xfrm>
        </p:grpSpPr>
        <p:pic>
          <p:nvPicPr>
            <p:cNvPr id="1033" name="Picture 38" descr="ALBA_namelogo"/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012D52"/>
                </a:clrFrom>
                <a:clrTo>
                  <a:srgbClr val="012D5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4202" y="319805"/>
              <a:ext cx="902732" cy="128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Freeform 15"/>
            <p:cNvSpPr/>
            <p:nvPr/>
          </p:nvSpPr>
          <p:spPr bwMode="auto">
            <a:xfrm>
              <a:off x="8351544" y="34898"/>
              <a:ext cx="419580" cy="275890"/>
            </a:xfrm>
            <a:custGeom>
              <a:avLst/>
              <a:gdLst>
                <a:gd name="connsiteX0" fmla="*/ 2106 w 782810"/>
                <a:gd name="connsiteY0" fmla="*/ 525966 h 530554"/>
                <a:gd name="connsiteX1" fmla="*/ 540268 w 782810"/>
                <a:gd name="connsiteY1" fmla="*/ 6853 h 530554"/>
                <a:gd name="connsiteX2" fmla="*/ 759343 w 782810"/>
                <a:gd name="connsiteY2" fmla="*/ 247359 h 530554"/>
                <a:gd name="connsiteX3" fmla="*/ 2106 w 782810"/>
                <a:gd name="connsiteY3" fmla="*/ 525966 h 530554"/>
                <a:gd name="connsiteX0" fmla="*/ 12363 w 789420"/>
                <a:gd name="connsiteY0" fmla="*/ 520134 h 520630"/>
                <a:gd name="connsiteX1" fmla="*/ 317163 w 789420"/>
                <a:gd name="connsiteY1" fmla="*/ 170090 h 520630"/>
                <a:gd name="connsiteX2" fmla="*/ 550525 w 789420"/>
                <a:gd name="connsiteY2" fmla="*/ 1021 h 520630"/>
                <a:gd name="connsiteX3" fmla="*/ 769600 w 789420"/>
                <a:gd name="connsiteY3" fmla="*/ 241527 h 520630"/>
                <a:gd name="connsiteX4" fmla="*/ 12363 w 789420"/>
                <a:gd name="connsiteY4" fmla="*/ 520134 h 520630"/>
                <a:gd name="connsiteX0" fmla="*/ 2107 w 782811"/>
                <a:gd name="connsiteY0" fmla="*/ 525966 h 526462"/>
                <a:gd name="connsiteX1" fmla="*/ 540269 w 782811"/>
                <a:gd name="connsiteY1" fmla="*/ 6853 h 526462"/>
                <a:gd name="connsiteX2" fmla="*/ 759344 w 782811"/>
                <a:gd name="connsiteY2" fmla="*/ 247359 h 526462"/>
                <a:gd name="connsiteX3" fmla="*/ 2107 w 782811"/>
                <a:gd name="connsiteY3" fmla="*/ 525966 h 526462"/>
                <a:gd name="connsiteX0" fmla="*/ 0 w 780704"/>
                <a:gd name="connsiteY0" fmla="*/ 525966 h 526462"/>
                <a:gd name="connsiteX1" fmla="*/ 538162 w 780704"/>
                <a:gd name="connsiteY1" fmla="*/ 6853 h 526462"/>
                <a:gd name="connsiteX2" fmla="*/ 757237 w 780704"/>
                <a:gd name="connsiteY2" fmla="*/ 247359 h 526462"/>
                <a:gd name="connsiteX3" fmla="*/ 0 w 780704"/>
                <a:gd name="connsiteY3" fmla="*/ 525966 h 526462"/>
                <a:gd name="connsiteX0" fmla="*/ 0 w 757237"/>
                <a:gd name="connsiteY0" fmla="*/ 519113 h 519609"/>
                <a:gd name="connsiteX1" fmla="*/ 538162 w 757237"/>
                <a:gd name="connsiteY1" fmla="*/ 0 h 519609"/>
                <a:gd name="connsiteX2" fmla="*/ 757237 w 757237"/>
                <a:gd name="connsiteY2" fmla="*/ 240506 h 519609"/>
                <a:gd name="connsiteX3" fmla="*/ 0 w 757237"/>
                <a:gd name="connsiteY3" fmla="*/ 519113 h 519609"/>
                <a:gd name="connsiteX0" fmla="*/ 0 w 757237"/>
                <a:gd name="connsiteY0" fmla="*/ 519113 h 519773"/>
                <a:gd name="connsiteX1" fmla="*/ 538162 w 757237"/>
                <a:gd name="connsiteY1" fmla="*/ 0 h 519773"/>
                <a:gd name="connsiteX2" fmla="*/ 757237 w 757237"/>
                <a:gd name="connsiteY2" fmla="*/ 240506 h 519773"/>
                <a:gd name="connsiteX3" fmla="*/ 0 w 757237"/>
                <a:gd name="connsiteY3" fmla="*/ 519113 h 519773"/>
                <a:gd name="connsiteX0" fmla="*/ 0 w 757237"/>
                <a:gd name="connsiteY0" fmla="*/ 519113 h 519485"/>
                <a:gd name="connsiteX1" fmla="*/ 538162 w 757237"/>
                <a:gd name="connsiteY1" fmla="*/ 0 h 519485"/>
                <a:gd name="connsiteX2" fmla="*/ 757237 w 757237"/>
                <a:gd name="connsiteY2" fmla="*/ 240506 h 519485"/>
                <a:gd name="connsiteX3" fmla="*/ 0 w 757237"/>
                <a:gd name="connsiteY3" fmla="*/ 519113 h 519485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37" h="519113">
                  <a:moveTo>
                    <a:pt x="0" y="519113"/>
                  </a:moveTo>
                  <a:lnTo>
                    <a:pt x="538162" y="0"/>
                  </a:lnTo>
                  <a:lnTo>
                    <a:pt x="757237" y="240506"/>
                  </a:lnTo>
                  <a:cubicBezTo>
                    <a:pt x="345281" y="305991"/>
                    <a:pt x="264319" y="348853"/>
                    <a:pt x="0" y="519113"/>
                  </a:cubicBezTo>
                  <a:close/>
                </a:path>
              </a:pathLst>
            </a:custGeom>
            <a:gradFill>
              <a:gsLst>
                <a:gs pos="75000">
                  <a:schemeClr val="accent1">
                    <a:lumMod val="20000"/>
                    <a:lumOff val="80000"/>
                  </a:schemeClr>
                </a:gs>
                <a:gs pos="38000">
                  <a:schemeClr val="bg1"/>
                </a:gs>
                <a:gs pos="100000">
                  <a:srgbClr val="EAE894"/>
                </a:gs>
              </a:gsLst>
              <a:lin ang="0" scaled="1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sz="200" b="1" i="1">
                <a:solidFill>
                  <a:srgbClr val="FFFFFF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8612192" y="209311"/>
              <a:ext cx="336935" cy="101477"/>
            </a:xfrm>
            <a:custGeom>
              <a:avLst/>
              <a:gdLst>
                <a:gd name="connsiteX0" fmla="*/ 2106 w 782810"/>
                <a:gd name="connsiteY0" fmla="*/ 525966 h 530554"/>
                <a:gd name="connsiteX1" fmla="*/ 540268 w 782810"/>
                <a:gd name="connsiteY1" fmla="*/ 6853 h 530554"/>
                <a:gd name="connsiteX2" fmla="*/ 759343 w 782810"/>
                <a:gd name="connsiteY2" fmla="*/ 247359 h 530554"/>
                <a:gd name="connsiteX3" fmla="*/ 2106 w 782810"/>
                <a:gd name="connsiteY3" fmla="*/ 525966 h 530554"/>
                <a:gd name="connsiteX0" fmla="*/ 12363 w 789420"/>
                <a:gd name="connsiteY0" fmla="*/ 520134 h 520630"/>
                <a:gd name="connsiteX1" fmla="*/ 317163 w 789420"/>
                <a:gd name="connsiteY1" fmla="*/ 170090 h 520630"/>
                <a:gd name="connsiteX2" fmla="*/ 550525 w 789420"/>
                <a:gd name="connsiteY2" fmla="*/ 1021 h 520630"/>
                <a:gd name="connsiteX3" fmla="*/ 769600 w 789420"/>
                <a:gd name="connsiteY3" fmla="*/ 241527 h 520630"/>
                <a:gd name="connsiteX4" fmla="*/ 12363 w 789420"/>
                <a:gd name="connsiteY4" fmla="*/ 520134 h 520630"/>
                <a:gd name="connsiteX0" fmla="*/ 2107 w 782811"/>
                <a:gd name="connsiteY0" fmla="*/ 525966 h 526462"/>
                <a:gd name="connsiteX1" fmla="*/ 540269 w 782811"/>
                <a:gd name="connsiteY1" fmla="*/ 6853 h 526462"/>
                <a:gd name="connsiteX2" fmla="*/ 759344 w 782811"/>
                <a:gd name="connsiteY2" fmla="*/ 247359 h 526462"/>
                <a:gd name="connsiteX3" fmla="*/ 2107 w 782811"/>
                <a:gd name="connsiteY3" fmla="*/ 525966 h 526462"/>
                <a:gd name="connsiteX0" fmla="*/ 0 w 780704"/>
                <a:gd name="connsiteY0" fmla="*/ 525966 h 526462"/>
                <a:gd name="connsiteX1" fmla="*/ 538162 w 780704"/>
                <a:gd name="connsiteY1" fmla="*/ 6853 h 526462"/>
                <a:gd name="connsiteX2" fmla="*/ 757237 w 780704"/>
                <a:gd name="connsiteY2" fmla="*/ 247359 h 526462"/>
                <a:gd name="connsiteX3" fmla="*/ 0 w 780704"/>
                <a:gd name="connsiteY3" fmla="*/ 525966 h 526462"/>
                <a:gd name="connsiteX0" fmla="*/ 0 w 757237"/>
                <a:gd name="connsiteY0" fmla="*/ 519113 h 519609"/>
                <a:gd name="connsiteX1" fmla="*/ 538162 w 757237"/>
                <a:gd name="connsiteY1" fmla="*/ 0 h 519609"/>
                <a:gd name="connsiteX2" fmla="*/ 757237 w 757237"/>
                <a:gd name="connsiteY2" fmla="*/ 240506 h 519609"/>
                <a:gd name="connsiteX3" fmla="*/ 0 w 757237"/>
                <a:gd name="connsiteY3" fmla="*/ 519113 h 519609"/>
                <a:gd name="connsiteX0" fmla="*/ 0 w 757237"/>
                <a:gd name="connsiteY0" fmla="*/ 519113 h 519773"/>
                <a:gd name="connsiteX1" fmla="*/ 538162 w 757237"/>
                <a:gd name="connsiteY1" fmla="*/ 0 h 519773"/>
                <a:gd name="connsiteX2" fmla="*/ 757237 w 757237"/>
                <a:gd name="connsiteY2" fmla="*/ 240506 h 519773"/>
                <a:gd name="connsiteX3" fmla="*/ 0 w 757237"/>
                <a:gd name="connsiteY3" fmla="*/ 519113 h 519773"/>
                <a:gd name="connsiteX0" fmla="*/ 0 w 757237"/>
                <a:gd name="connsiteY0" fmla="*/ 519113 h 519485"/>
                <a:gd name="connsiteX1" fmla="*/ 538162 w 757237"/>
                <a:gd name="connsiteY1" fmla="*/ 0 h 519485"/>
                <a:gd name="connsiteX2" fmla="*/ 757237 w 757237"/>
                <a:gd name="connsiteY2" fmla="*/ 240506 h 519485"/>
                <a:gd name="connsiteX3" fmla="*/ 0 w 757237"/>
                <a:gd name="connsiteY3" fmla="*/ 519113 h 519485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  <a:gd name="connsiteX0" fmla="*/ 0 w 890587"/>
                <a:gd name="connsiteY0" fmla="*/ 66676 h 247668"/>
                <a:gd name="connsiteX1" fmla="*/ 671512 w 890587"/>
                <a:gd name="connsiteY1" fmla="*/ 0 h 247668"/>
                <a:gd name="connsiteX2" fmla="*/ 890587 w 890587"/>
                <a:gd name="connsiteY2" fmla="*/ 240506 h 247668"/>
                <a:gd name="connsiteX3" fmla="*/ 0 w 890587"/>
                <a:gd name="connsiteY3" fmla="*/ 66676 h 247668"/>
                <a:gd name="connsiteX0" fmla="*/ 0 w 890587"/>
                <a:gd name="connsiteY0" fmla="*/ 66676 h 250240"/>
                <a:gd name="connsiteX1" fmla="*/ 671512 w 890587"/>
                <a:gd name="connsiteY1" fmla="*/ 0 h 250240"/>
                <a:gd name="connsiteX2" fmla="*/ 890587 w 890587"/>
                <a:gd name="connsiteY2" fmla="*/ 240506 h 250240"/>
                <a:gd name="connsiteX3" fmla="*/ 0 w 890587"/>
                <a:gd name="connsiteY3" fmla="*/ 66676 h 250240"/>
                <a:gd name="connsiteX0" fmla="*/ 0 w 890587"/>
                <a:gd name="connsiteY0" fmla="*/ 59533 h 243097"/>
                <a:gd name="connsiteX1" fmla="*/ 407193 w 890587"/>
                <a:gd name="connsiteY1" fmla="*/ 0 h 243097"/>
                <a:gd name="connsiteX2" fmla="*/ 890587 w 890587"/>
                <a:gd name="connsiteY2" fmla="*/ 233363 h 243097"/>
                <a:gd name="connsiteX3" fmla="*/ 0 w 890587"/>
                <a:gd name="connsiteY3" fmla="*/ 59533 h 243097"/>
                <a:gd name="connsiteX0" fmla="*/ 0 w 604837"/>
                <a:gd name="connsiteY0" fmla="*/ 59533 h 199408"/>
                <a:gd name="connsiteX1" fmla="*/ 407193 w 604837"/>
                <a:gd name="connsiteY1" fmla="*/ 0 h 199408"/>
                <a:gd name="connsiteX2" fmla="*/ 604837 w 604837"/>
                <a:gd name="connsiteY2" fmla="*/ 188119 h 199408"/>
                <a:gd name="connsiteX3" fmla="*/ 0 w 604837"/>
                <a:gd name="connsiteY3" fmla="*/ 59533 h 199408"/>
                <a:gd name="connsiteX0" fmla="*/ 0 w 604837"/>
                <a:gd name="connsiteY0" fmla="*/ 59533 h 188119"/>
                <a:gd name="connsiteX1" fmla="*/ 407193 w 604837"/>
                <a:gd name="connsiteY1" fmla="*/ 0 h 188119"/>
                <a:gd name="connsiteX2" fmla="*/ 604837 w 604837"/>
                <a:gd name="connsiteY2" fmla="*/ 188119 h 188119"/>
                <a:gd name="connsiteX3" fmla="*/ 0 w 604837"/>
                <a:gd name="connsiteY3" fmla="*/ 59533 h 188119"/>
                <a:gd name="connsiteX0" fmla="*/ 0 w 604837"/>
                <a:gd name="connsiteY0" fmla="*/ 65715 h 194301"/>
                <a:gd name="connsiteX1" fmla="*/ 407193 w 604837"/>
                <a:gd name="connsiteY1" fmla="*/ 6182 h 194301"/>
                <a:gd name="connsiteX2" fmla="*/ 604837 w 604837"/>
                <a:gd name="connsiteY2" fmla="*/ 194301 h 194301"/>
                <a:gd name="connsiteX3" fmla="*/ 0 w 604837"/>
                <a:gd name="connsiteY3" fmla="*/ 65715 h 194301"/>
                <a:gd name="connsiteX0" fmla="*/ 0 w 604837"/>
                <a:gd name="connsiteY0" fmla="*/ 65715 h 194301"/>
                <a:gd name="connsiteX1" fmla="*/ 407193 w 604837"/>
                <a:gd name="connsiteY1" fmla="*/ 6182 h 194301"/>
                <a:gd name="connsiteX2" fmla="*/ 604837 w 604837"/>
                <a:gd name="connsiteY2" fmla="*/ 194301 h 194301"/>
                <a:gd name="connsiteX3" fmla="*/ 0 w 604837"/>
                <a:gd name="connsiteY3" fmla="*/ 65715 h 194301"/>
                <a:gd name="connsiteX0" fmla="*/ 0 w 604837"/>
                <a:gd name="connsiteY0" fmla="*/ 59533 h 188119"/>
                <a:gd name="connsiteX1" fmla="*/ 407193 w 604837"/>
                <a:gd name="connsiteY1" fmla="*/ 0 h 188119"/>
                <a:gd name="connsiteX2" fmla="*/ 604837 w 604837"/>
                <a:gd name="connsiteY2" fmla="*/ 188119 h 188119"/>
                <a:gd name="connsiteX3" fmla="*/ 0 w 604837"/>
                <a:gd name="connsiteY3" fmla="*/ 59533 h 188119"/>
                <a:gd name="connsiteX0" fmla="*/ 0 w 604837"/>
                <a:gd name="connsiteY0" fmla="*/ 61914 h 190500"/>
                <a:gd name="connsiteX1" fmla="*/ 414336 w 604837"/>
                <a:gd name="connsiteY1" fmla="*/ 0 h 190500"/>
                <a:gd name="connsiteX2" fmla="*/ 604837 w 604837"/>
                <a:gd name="connsiteY2" fmla="*/ 190500 h 190500"/>
                <a:gd name="connsiteX3" fmla="*/ 0 w 604837"/>
                <a:gd name="connsiteY3" fmla="*/ 61914 h 190500"/>
                <a:gd name="connsiteX0" fmla="*/ 0 w 607219"/>
                <a:gd name="connsiteY0" fmla="*/ 64295 h 190500"/>
                <a:gd name="connsiteX1" fmla="*/ 416718 w 607219"/>
                <a:gd name="connsiteY1" fmla="*/ 0 h 190500"/>
                <a:gd name="connsiteX2" fmla="*/ 607219 w 607219"/>
                <a:gd name="connsiteY2" fmla="*/ 190500 h 190500"/>
                <a:gd name="connsiteX3" fmla="*/ 0 w 607219"/>
                <a:gd name="connsiteY3" fmla="*/ 6429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7219" h="190500">
                  <a:moveTo>
                    <a:pt x="0" y="64295"/>
                  </a:moveTo>
                  <a:lnTo>
                    <a:pt x="416718" y="0"/>
                  </a:lnTo>
                  <a:lnTo>
                    <a:pt x="607219" y="190500"/>
                  </a:lnTo>
                  <a:cubicBezTo>
                    <a:pt x="347663" y="101204"/>
                    <a:pt x="166688" y="60723"/>
                    <a:pt x="0" y="64295"/>
                  </a:cubicBezTo>
                  <a:close/>
                </a:path>
              </a:pathLst>
            </a:custGeom>
            <a:gradFill>
              <a:gsLst>
                <a:gs pos="75000">
                  <a:schemeClr val="accent1">
                    <a:lumMod val="20000"/>
                    <a:lumOff val="80000"/>
                  </a:schemeClr>
                </a:gs>
                <a:gs pos="38000">
                  <a:schemeClr val="bg1"/>
                </a:gs>
                <a:gs pos="100000">
                  <a:srgbClr val="EAE894"/>
                </a:gs>
              </a:gsLst>
              <a:lin ang="0" scaled="1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sz="200" b="1" i="1">
                <a:solidFill>
                  <a:srgbClr val="FFFFFF"/>
                </a:solidFill>
              </a:endParaRPr>
            </a:p>
          </p:txBody>
        </p:sp>
      </p:grpSp>
      <p:sp>
        <p:nvSpPr>
          <p:cNvPr id="18" name="Freeform 29"/>
          <p:cNvSpPr>
            <a:spLocks/>
          </p:cNvSpPr>
          <p:nvPr/>
        </p:nvSpPr>
        <p:spPr bwMode="auto">
          <a:xfrm rot="10800000">
            <a:off x="-1589" y="6578600"/>
            <a:ext cx="9142413" cy="223837"/>
          </a:xfrm>
          <a:custGeom>
            <a:avLst/>
            <a:gdLst>
              <a:gd name="T0" fmla="*/ 0 w 19142"/>
              <a:gd name="T1" fmla="*/ 0 h 1828"/>
              <a:gd name="T2" fmla="*/ 19142 w 19142"/>
              <a:gd name="T3" fmla="*/ 0 h 1828"/>
              <a:gd name="T4" fmla="*/ 19142 w 19142"/>
              <a:gd name="T5" fmla="*/ 1410 h 1828"/>
              <a:gd name="T6" fmla="*/ 0 w 19142"/>
              <a:gd name="T7" fmla="*/ 1410 h 1828"/>
              <a:gd name="T8" fmla="*/ 0 w 19142"/>
              <a:gd name="T9" fmla="*/ 0 h 1828"/>
              <a:gd name="connsiteX0" fmla="*/ 0 w 10000"/>
              <a:gd name="connsiteY0" fmla="*/ 0 h 8757"/>
              <a:gd name="connsiteX1" fmla="*/ 10000 w 10000"/>
              <a:gd name="connsiteY1" fmla="*/ 0 h 8757"/>
              <a:gd name="connsiteX2" fmla="*/ 10000 w 10000"/>
              <a:gd name="connsiteY2" fmla="*/ 7713 h 8757"/>
              <a:gd name="connsiteX3" fmla="*/ 0 w 10000"/>
              <a:gd name="connsiteY3" fmla="*/ 7713 h 8757"/>
              <a:gd name="connsiteX4" fmla="*/ 0 w 10000"/>
              <a:gd name="connsiteY4" fmla="*/ 0 h 8757"/>
              <a:gd name="connsiteX0" fmla="*/ 0 w 10000"/>
              <a:gd name="connsiteY0" fmla="*/ 0 h 10234"/>
              <a:gd name="connsiteX1" fmla="*/ 10000 w 10000"/>
              <a:gd name="connsiteY1" fmla="*/ 0 h 10234"/>
              <a:gd name="connsiteX2" fmla="*/ 10000 w 10000"/>
              <a:gd name="connsiteY2" fmla="*/ 8808 h 10234"/>
              <a:gd name="connsiteX3" fmla="*/ 0 w 10000"/>
              <a:gd name="connsiteY3" fmla="*/ 8808 h 10234"/>
              <a:gd name="connsiteX4" fmla="*/ 0 w 10000"/>
              <a:gd name="connsiteY4" fmla="*/ 0 h 10234"/>
              <a:gd name="connsiteX0" fmla="*/ 18 w 10018"/>
              <a:gd name="connsiteY0" fmla="*/ 0 h 8808"/>
              <a:gd name="connsiteX1" fmla="*/ 10018 w 10018"/>
              <a:gd name="connsiteY1" fmla="*/ 0 h 8808"/>
              <a:gd name="connsiteX2" fmla="*/ 10018 w 10018"/>
              <a:gd name="connsiteY2" fmla="*/ 8808 h 8808"/>
              <a:gd name="connsiteX3" fmla="*/ 0 w 10018"/>
              <a:gd name="connsiteY3" fmla="*/ 3305 h 8808"/>
              <a:gd name="connsiteX4" fmla="*/ 18 w 10018"/>
              <a:gd name="connsiteY4" fmla="*/ 0 h 8808"/>
              <a:gd name="connsiteX0" fmla="*/ 18 w 10000"/>
              <a:gd name="connsiteY0" fmla="*/ 0 h 6395"/>
              <a:gd name="connsiteX1" fmla="*/ 10000 w 10000"/>
              <a:gd name="connsiteY1" fmla="*/ 0 h 6395"/>
              <a:gd name="connsiteX2" fmla="*/ 9824 w 10000"/>
              <a:gd name="connsiteY2" fmla="*/ 6395 h 6395"/>
              <a:gd name="connsiteX3" fmla="*/ 0 w 10000"/>
              <a:gd name="connsiteY3" fmla="*/ 3752 h 6395"/>
              <a:gd name="connsiteX4" fmla="*/ 18 w 10000"/>
              <a:gd name="connsiteY4" fmla="*/ 0 h 6395"/>
              <a:gd name="connsiteX0" fmla="*/ 18 w 10000"/>
              <a:gd name="connsiteY0" fmla="*/ 0 h 10266"/>
              <a:gd name="connsiteX1" fmla="*/ 10000 w 10000"/>
              <a:gd name="connsiteY1" fmla="*/ 0 h 10266"/>
              <a:gd name="connsiteX2" fmla="*/ 9933 w 10000"/>
              <a:gd name="connsiteY2" fmla="*/ 10266 h 10266"/>
              <a:gd name="connsiteX3" fmla="*/ 0 w 10000"/>
              <a:gd name="connsiteY3" fmla="*/ 5867 h 10266"/>
              <a:gd name="connsiteX4" fmla="*/ 18 w 10000"/>
              <a:gd name="connsiteY4" fmla="*/ 0 h 10266"/>
              <a:gd name="connsiteX0" fmla="*/ 18 w 10000"/>
              <a:gd name="connsiteY0" fmla="*/ 0 h 10266"/>
              <a:gd name="connsiteX1" fmla="*/ 10000 w 10000"/>
              <a:gd name="connsiteY1" fmla="*/ 0 h 10266"/>
              <a:gd name="connsiteX2" fmla="*/ 9933 w 10000"/>
              <a:gd name="connsiteY2" fmla="*/ 10266 h 10266"/>
              <a:gd name="connsiteX3" fmla="*/ 0 w 10000"/>
              <a:gd name="connsiteY3" fmla="*/ 5867 h 10266"/>
              <a:gd name="connsiteX4" fmla="*/ 18 w 10000"/>
              <a:gd name="connsiteY4" fmla="*/ 0 h 10266"/>
              <a:gd name="connsiteX0" fmla="*/ 18 w 9938"/>
              <a:gd name="connsiteY0" fmla="*/ 200 h 10466"/>
              <a:gd name="connsiteX1" fmla="*/ 9938 w 9938"/>
              <a:gd name="connsiteY1" fmla="*/ 0 h 10466"/>
              <a:gd name="connsiteX2" fmla="*/ 9933 w 9938"/>
              <a:gd name="connsiteY2" fmla="*/ 10466 h 10466"/>
              <a:gd name="connsiteX3" fmla="*/ 0 w 9938"/>
              <a:gd name="connsiteY3" fmla="*/ 6067 h 10466"/>
              <a:gd name="connsiteX4" fmla="*/ 18 w 9938"/>
              <a:gd name="connsiteY4" fmla="*/ 200 h 10466"/>
              <a:gd name="connsiteX0" fmla="*/ 18 w 10001"/>
              <a:gd name="connsiteY0" fmla="*/ 191 h 10000"/>
              <a:gd name="connsiteX1" fmla="*/ 10000 w 10001"/>
              <a:gd name="connsiteY1" fmla="*/ 0 h 10000"/>
              <a:gd name="connsiteX2" fmla="*/ 9995 w 10001"/>
              <a:gd name="connsiteY2" fmla="*/ 10000 h 10000"/>
              <a:gd name="connsiteX3" fmla="*/ 0 w 10001"/>
              <a:gd name="connsiteY3" fmla="*/ 5797 h 10000"/>
              <a:gd name="connsiteX4" fmla="*/ 18 w 10001"/>
              <a:gd name="connsiteY4" fmla="*/ 19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000">
                <a:moveTo>
                  <a:pt x="18" y="191"/>
                </a:moveTo>
                <a:lnTo>
                  <a:pt x="10000" y="0"/>
                </a:lnTo>
                <a:cubicBezTo>
                  <a:pt x="10004" y="10116"/>
                  <a:pt x="9998" y="6051"/>
                  <a:pt x="9995" y="10000"/>
                </a:cubicBezTo>
                <a:cubicBezTo>
                  <a:pt x="5205" y="188"/>
                  <a:pt x="5763" y="14551"/>
                  <a:pt x="0" y="5797"/>
                </a:cubicBezTo>
                <a:cubicBezTo>
                  <a:pt x="6" y="3928"/>
                  <a:pt x="12" y="2060"/>
                  <a:pt x="18" y="191"/>
                </a:cubicBezTo>
                <a:close/>
              </a:path>
            </a:pathLst>
          </a:custGeom>
          <a:gradFill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 i="1">
              <a:solidFill>
                <a:srgbClr val="FFFFFF"/>
              </a:solidFill>
            </a:endParaRPr>
          </a:p>
        </p:txBody>
      </p:sp>
      <p:sp>
        <p:nvSpPr>
          <p:cNvPr id="1032" name="Freeform 34"/>
          <p:cNvSpPr>
            <a:spLocks/>
          </p:cNvSpPr>
          <p:nvPr/>
        </p:nvSpPr>
        <p:spPr bwMode="auto">
          <a:xfrm>
            <a:off x="-3175" y="6578601"/>
            <a:ext cx="9150350" cy="288924"/>
          </a:xfrm>
          <a:custGeom>
            <a:avLst/>
            <a:gdLst>
              <a:gd name="T0" fmla="*/ 2147483647 w 10000"/>
              <a:gd name="T1" fmla="*/ 2147483647 h 9700"/>
              <a:gd name="T2" fmla="*/ 2147483647 w 10000"/>
              <a:gd name="T3" fmla="*/ 2147483647 h 9700"/>
              <a:gd name="T4" fmla="*/ 0 w 10000"/>
              <a:gd name="T5" fmla="*/ 2147483647 h 9700"/>
              <a:gd name="T6" fmla="*/ 2147483647 w 10000"/>
              <a:gd name="T7" fmla="*/ 2147483647 h 9700"/>
              <a:gd name="T8" fmla="*/ 2147483647 w 10000"/>
              <a:gd name="T9" fmla="*/ 2147483647 h 97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9700">
                <a:moveTo>
                  <a:pt x="9999" y="9658"/>
                </a:moveTo>
                <a:lnTo>
                  <a:pt x="1" y="9700"/>
                </a:lnTo>
                <a:cubicBezTo>
                  <a:pt x="1" y="6888"/>
                  <a:pt x="0" y="3947"/>
                  <a:pt x="0" y="1134"/>
                </a:cubicBezTo>
                <a:cubicBezTo>
                  <a:pt x="6062" y="16453"/>
                  <a:pt x="4380" y="-7768"/>
                  <a:pt x="10000" y="2735"/>
                </a:cubicBezTo>
                <a:cubicBezTo>
                  <a:pt x="10001" y="4990"/>
                  <a:pt x="9998" y="7405"/>
                  <a:pt x="9999" y="9658"/>
                </a:cubicBezTo>
                <a:close/>
              </a:path>
            </a:pathLst>
          </a:custGeom>
          <a:gradFill rotWithShape="0">
            <a:gsLst>
              <a:gs pos="0">
                <a:srgbClr val="012D52"/>
              </a:gs>
              <a:gs pos="28000">
                <a:srgbClr val="012D52"/>
              </a:gs>
              <a:gs pos="44000">
                <a:srgbClr val="015499"/>
              </a:gs>
              <a:gs pos="100000">
                <a:srgbClr val="012D52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i="1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4344" y="-60208"/>
            <a:ext cx="82296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585" y="6638489"/>
            <a:ext cx="21336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tint val="75000"/>
                  </a:srgbClr>
                </a:solidFill>
              </a:rPr>
              <a:t>25 July 2013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969" y="6659563"/>
            <a:ext cx="28956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tint val="75000"/>
                  </a:srgbClr>
                </a:solidFill>
              </a:rPr>
              <a:t>ALBA - C. Biscari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613129"/>
            <a:ext cx="576064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CD7E-1085-4C75-828A-81BC512D6C0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7471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accent6">
              <a:lumMod val="75000"/>
            </a:schemeClr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accent6">
              <a:lumMod val="75000"/>
            </a:schemeClr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accent6">
              <a:lumMod val="75000"/>
            </a:schemeClr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accent6">
              <a:lumMod val="75000"/>
            </a:schemeClr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5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9.wmf"/><Relationship Id="rId4" Type="http://schemas.openxmlformats.org/officeDocument/2006/relationships/oleObject" Target="../embeddings/oleObject7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1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8.wmf"/><Relationship Id="rId2" Type="http://schemas.openxmlformats.org/officeDocument/2006/relationships/slideLayout" Target="../slideLayouts/slideLayout3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50.wmf"/><Relationship Id="rId5" Type="http://schemas.openxmlformats.org/officeDocument/2006/relationships/image" Target="../media/image47.w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49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4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78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Ai_0QVuGPL4" TargetMode="External"/><Relationship Id="rId2" Type="http://schemas.openxmlformats.org/officeDocument/2006/relationships/hyperlink" Target="Proton%20Therapy%20at%20PSI_(360p).mp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rs.ac.uk/srs/SRworldwide/area2.htm" TargetMode="External"/><Relationship Id="rId3" Type="http://schemas.openxmlformats.org/officeDocument/2006/relationships/image" Target="../media/image91.jpeg"/><Relationship Id="rId7" Type="http://schemas.openxmlformats.org/officeDocument/2006/relationships/hyperlink" Target="http://www.srs.ac.uk/srs/SRworldwide/area3.htm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6.xml"/><Relationship Id="rId6" Type="http://schemas.openxmlformats.org/officeDocument/2006/relationships/hyperlink" Target="http://www.srs.ac.uk/srs/SRworldwide/area5.htm" TargetMode="External"/><Relationship Id="rId5" Type="http://schemas.openxmlformats.org/officeDocument/2006/relationships/hyperlink" Target="http://www.srs.ac.uk/srs/SRworldwide/area4.htm" TargetMode="External"/><Relationship Id="rId4" Type="http://schemas.openxmlformats.org/officeDocument/2006/relationships/hyperlink" Target="http://www.srs.ac.uk/srs/SRworldwide/area6.htm" TargetMode="External"/><Relationship Id="rId9" Type="http://schemas.openxmlformats.org/officeDocument/2006/relationships/hyperlink" Target="http://www.srs.ac.uk/srs/SRworldwide/area1.htm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5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6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wmf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0.wmf"/><Relationship Id="rId5" Type="http://schemas.openxmlformats.org/officeDocument/2006/relationships/image" Target="../media/image7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9.w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newscenter.lbl.gov/feature-stories/2008/04/15/bella-the-next-stage-in-laser-wakefield-acceleration/" TargetMode="External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7.png"/><Relationship Id="rId4" Type="http://schemas.openxmlformats.org/officeDocument/2006/relationships/image" Target="../media/image1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5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1F3E83"/>
            </a:gs>
            <a:gs pos="36000">
              <a:srgbClr val="1F3E83"/>
            </a:gs>
            <a:gs pos="99000">
              <a:srgbClr val="1E318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heise.de/imgs/18/4/3/2/7/4/9/simulation_higgs500-390ba8bf9f2208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96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3707904" y="116632"/>
            <a:ext cx="5154991" cy="3429000"/>
          </a:xfrm>
        </p:spPr>
        <p:txBody>
          <a:bodyPr>
            <a:normAutofit/>
          </a:bodyPr>
          <a:lstStyle/>
          <a:p>
            <a:pPr algn="r"/>
            <a:r>
              <a:rPr lang="en-US" sz="4000" dirty="0" err="1" smtClean="0">
                <a:solidFill>
                  <a:schemeClr val="bg1"/>
                </a:solidFill>
              </a:rPr>
              <a:t>Aceleradores</a:t>
            </a:r>
            <a:r>
              <a:rPr lang="en-US" sz="4000" dirty="0" smtClean="0">
                <a:solidFill>
                  <a:schemeClr val="bg1"/>
                </a:solidFill>
              </a:rPr>
              <a:t>, </a:t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err="1" smtClean="0">
                <a:solidFill>
                  <a:schemeClr val="bg1"/>
                </a:solidFill>
              </a:rPr>
              <a:t>máquinas</a:t>
            </a:r>
            <a:r>
              <a:rPr lang="en-US" sz="4000" dirty="0" smtClean="0">
                <a:solidFill>
                  <a:schemeClr val="bg1"/>
                </a:solidFill>
              </a:rPr>
              <a:t>  para </a:t>
            </a:r>
            <a:r>
              <a:rPr lang="en-US" sz="4000" dirty="0" err="1" smtClean="0">
                <a:solidFill>
                  <a:schemeClr val="bg1"/>
                </a:solidFill>
              </a:rPr>
              <a:t>descubrir</a:t>
            </a:r>
            <a:r>
              <a:rPr lang="en-US" sz="4000" dirty="0" smtClean="0">
                <a:solidFill>
                  <a:schemeClr val="bg1"/>
                </a:solidFill>
              </a:rPr>
              <a:t> y </a:t>
            </a:r>
            <a:r>
              <a:rPr lang="en-US" sz="4000" dirty="0" err="1" smtClean="0">
                <a:solidFill>
                  <a:schemeClr val="bg1"/>
                </a:solidFill>
              </a:rPr>
              <a:t>servir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3100" i="1" dirty="0" smtClean="0">
                <a:solidFill>
                  <a:schemeClr val="bg1"/>
                </a:solidFill>
              </a:rPr>
              <a:t>C. Biscari</a:t>
            </a:r>
            <a:br>
              <a:rPr lang="en-US" sz="3100" i="1" dirty="0" smtClean="0">
                <a:solidFill>
                  <a:schemeClr val="bg1"/>
                </a:solidFill>
              </a:rPr>
            </a:br>
            <a:r>
              <a:rPr lang="en-US" sz="3100" i="1" dirty="0" smtClean="0">
                <a:solidFill>
                  <a:schemeClr val="bg1"/>
                </a:solidFill>
              </a:rPr>
              <a:t>ALBA-CELLS</a:t>
            </a:r>
            <a:br>
              <a:rPr lang="en-US" sz="3100" i="1" dirty="0" smtClean="0">
                <a:solidFill>
                  <a:schemeClr val="bg1"/>
                </a:solidFill>
              </a:rPr>
            </a:br>
            <a:r>
              <a:rPr lang="en-US" sz="2000" i="1" dirty="0">
                <a:solidFill>
                  <a:schemeClr val="bg1"/>
                </a:solidFill>
              </a:rPr>
              <a:t>8</a:t>
            </a:r>
            <a:r>
              <a:rPr lang="en-US" sz="2000" i="1" dirty="0" smtClean="0">
                <a:solidFill>
                  <a:schemeClr val="bg1"/>
                </a:solidFill>
              </a:rPr>
              <a:t> Abril 2014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5125" name="Picture 5" descr="6 GrafikRasterscanVerfahren-1_image.jpg (3507×2480)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99"/>
          <a:stretch/>
        </p:blipFill>
        <p:spPr bwMode="auto">
          <a:xfrm>
            <a:off x="4211960" y="4360756"/>
            <a:ext cx="4932040" cy="249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8 Abril 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782380" y="6514346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C. Biscari, ALBA-CELLS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999341" y="6492875"/>
            <a:ext cx="2133600" cy="365125"/>
          </a:xfrm>
        </p:spPr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5304"/>
            <a:ext cx="1283275" cy="68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216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10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8 Abril 2014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47664" y="147284"/>
            <a:ext cx="6639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Desarrollo</a:t>
            </a:r>
            <a:r>
              <a:rPr lang="en-US" sz="2400" dirty="0" smtClean="0"/>
              <a:t> de </a:t>
            </a:r>
            <a:r>
              <a:rPr lang="en-US" sz="2400" dirty="0" err="1" smtClean="0"/>
              <a:t>cavidades</a:t>
            </a:r>
            <a:r>
              <a:rPr lang="en-US" sz="2400" dirty="0" smtClean="0"/>
              <a:t> rf – Campos </a:t>
            </a:r>
            <a:r>
              <a:rPr lang="en-US" sz="2400" dirty="0" err="1" smtClean="0"/>
              <a:t>electricos</a:t>
            </a:r>
            <a:endParaRPr lang="en-US" sz="2400" dirty="0"/>
          </a:p>
        </p:txBody>
      </p:sp>
      <p:sp>
        <p:nvSpPr>
          <p:cNvPr id="57" name="TextBox 56"/>
          <p:cNvSpPr txBox="1"/>
          <p:nvPr/>
        </p:nvSpPr>
        <p:spPr>
          <a:xfrm>
            <a:off x="827583" y="4865205"/>
            <a:ext cx="37072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Alto </a:t>
            </a:r>
            <a:r>
              <a:rPr lang="en-US" dirty="0" err="1" smtClean="0"/>
              <a:t>gradiente</a:t>
            </a:r>
            <a:r>
              <a:rPr lang="en-US" dirty="0" smtClean="0"/>
              <a:t>: </a:t>
            </a:r>
            <a:r>
              <a:rPr lang="en-US" dirty="0" err="1" smtClean="0"/>
              <a:t>Cavidades</a:t>
            </a:r>
            <a:r>
              <a:rPr lang="en-US" dirty="0" smtClean="0"/>
              <a:t> Normal Conducting:</a:t>
            </a:r>
            <a:endParaRPr lang="en-US" dirty="0"/>
          </a:p>
          <a:p>
            <a:r>
              <a:rPr lang="en-US" dirty="0" smtClean="0"/>
              <a:t>Hasta 100 MV/m, </a:t>
            </a:r>
            <a:r>
              <a:rPr lang="en-US" dirty="0" err="1" smtClean="0"/>
              <a:t>modo</a:t>
            </a:r>
            <a:r>
              <a:rPr lang="en-US" dirty="0" smtClean="0"/>
              <a:t> </a:t>
            </a:r>
            <a:r>
              <a:rPr lang="en-US" dirty="0" err="1" smtClean="0"/>
              <a:t>pulsado</a:t>
            </a:r>
            <a:r>
              <a:rPr lang="en-US" dirty="0" smtClean="0"/>
              <a:t>, </a:t>
            </a:r>
            <a:r>
              <a:rPr lang="en-US" dirty="0" err="1" smtClean="0"/>
              <a:t>alta</a:t>
            </a:r>
            <a:r>
              <a:rPr lang="en-US" dirty="0" smtClean="0"/>
              <a:t> </a:t>
            </a:r>
            <a:r>
              <a:rPr lang="en-US" dirty="0" err="1" smtClean="0"/>
              <a:t>frecuencia</a:t>
            </a:r>
            <a:r>
              <a:rPr lang="en-US" dirty="0" smtClean="0"/>
              <a:t> y </a:t>
            </a:r>
            <a:r>
              <a:rPr lang="en-US" dirty="0" err="1" smtClean="0"/>
              <a:t>dimensiones</a:t>
            </a:r>
            <a:r>
              <a:rPr lang="en-US" dirty="0" smtClean="0"/>
              <a:t> </a:t>
            </a:r>
            <a:r>
              <a:rPr lang="en-US" dirty="0" err="1" smtClean="0"/>
              <a:t>pequenas</a:t>
            </a:r>
            <a:r>
              <a:rPr lang="en-US" dirty="0"/>
              <a:t> </a:t>
            </a:r>
            <a:r>
              <a:rPr lang="en-US" smtClean="0"/>
              <a:t>(12 </a:t>
            </a:r>
            <a:r>
              <a:rPr lang="en-US" dirty="0" smtClean="0"/>
              <a:t>GHz) :</a:t>
            </a:r>
          </a:p>
        </p:txBody>
      </p:sp>
      <p:pic>
        <p:nvPicPr>
          <p:cNvPr id="16388" name="Picture 4" descr="http://images.iop.org/objects/ccr/cern/48/7/16/CCcli1_09_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865205"/>
            <a:ext cx="2857500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5394241" y="980728"/>
            <a:ext cx="34325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Cavidades</a:t>
            </a:r>
            <a:r>
              <a:rPr lang="en-US" dirty="0" smtClean="0"/>
              <a:t> </a:t>
            </a:r>
            <a:r>
              <a:rPr lang="en-US" dirty="0" err="1" smtClean="0"/>
              <a:t>superconductoras</a:t>
            </a:r>
            <a:r>
              <a:rPr lang="en-US" dirty="0" smtClean="0"/>
              <a:t>: </a:t>
            </a:r>
            <a:endParaRPr lang="en-US" dirty="0"/>
          </a:p>
          <a:p>
            <a:r>
              <a:rPr lang="en-US" dirty="0" smtClean="0"/>
              <a:t>Hasta </a:t>
            </a:r>
            <a:r>
              <a:rPr lang="en-US" dirty="0"/>
              <a:t>35-40 </a:t>
            </a:r>
            <a:r>
              <a:rPr lang="en-US" dirty="0" smtClean="0"/>
              <a:t>MV/m, 1.3GHz, CW</a:t>
            </a:r>
            <a:endParaRPr lang="en-US" dirty="0"/>
          </a:p>
        </p:txBody>
      </p:sp>
      <p:pic>
        <p:nvPicPr>
          <p:cNvPr id="16390" name="Picture 6" descr="http://www.ilc-higrade.eu/sites/site_ilc-higrade/content/e23/FN0265H_1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152" y="1988840"/>
            <a:ext cx="3390656" cy="226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99" y="1268760"/>
            <a:ext cx="3365405" cy="18930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652" y="3231394"/>
            <a:ext cx="3583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Cavidad</a:t>
            </a:r>
            <a:r>
              <a:rPr lang="en-US" dirty="0" smtClean="0"/>
              <a:t> 500 MHz – Alba Booster</a:t>
            </a:r>
          </a:p>
          <a:p>
            <a:r>
              <a:rPr lang="en-US" dirty="0" smtClean="0"/>
              <a:t>2MV/m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95502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Campos </a:t>
            </a:r>
            <a:r>
              <a:rPr lang="en-US" dirty="0" err="1" smtClean="0">
                <a:solidFill>
                  <a:schemeClr val="bg1"/>
                </a:solidFill>
              </a:rPr>
              <a:t>magnéticos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</a:rPr>
              <a:t>8 Abril 2014</a:t>
            </a:r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altLang="en-US" smtClean="0">
                <a:solidFill>
                  <a:srgbClr val="000000"/>
                </a:solidFill>
              </a:rPr>
              <a:t>C. Biscari, ALBA-CELLS</a:t>
            </a:r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0604-E03D-442F-8D3D-36A6626EFBA3}" type="slidenum">
              <a:rPr lang="it-IT" altLang="en-US" smtClean="0">
                <a:solidFill>
                  <a:srgbClr val="000000"/>
                </a:solidFill>
              </a:rPr>
              <a:pPr/>
              <a:t>11</a:t>
            </a:fld>
            <a:endParaRPr lang="it-IT" altLang="en-US">
              <a:solidFill>
                <a:srgbClr val="000000"/>
              </a:solidFill>
            </a:endParaRPr>
          </a:p>
        </p:txBody>
      </p:sp>
      <p:pic>
        <p:nvPicPr>
          <p:cNvPr id="19460" name="Picture 4" descr="http://web.ncf.ca/ch865/graphics/HelicInBFld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07" y="1916832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://img4.wikia.nocookie.net/__cb20070501072248/geomag/images/4/41/Geomag_compa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4624"/>
            <a:ext cx="1776198" cy="133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8712684"/>
              </p:ext>
            </p:extLst>
          </p:nvPr>
        </p:nvGraphicFramePr>
        <p:xfrm>
          <a:off x="2582069" y="5517232"/>
          <a:ext cx="4078163" cy="786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5" name="Equazione" r:id="rId5" imgW="2184120" imgH="419040" progId="Equation.3">
                  <p:embed/>
                </p:oleObj>
              </mc:Choice>
              <mc:Fallback>
                <p:oleObj name="Equazione" r:id="rId5" imgW="2184120" imgH="41904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2069" y="5517232"/>
                        <a:ext cx="4078163" cy="78664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8575">
                        <a:solidFill>
                          <a:srgbClr val="CC0000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72000" y="2204864"/>
            <a:ext cx="3624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</a:rPr>
              <a:t>Guían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</a:rPr>
              <a:t>las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</a:rPr>
              <a:t>trayectorias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 de los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</a:rPr>
              <a:t>haces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 de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</a:rPr>
              <a:t>partículas</a:t>
            </a:r>
            <a:endParaRPr lang="es-ES_tradnl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1" y="3284984"/>
            <a:ext cx="3384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Mayor </a:t>
            </a:r>
            <a:r>
              <a:rPr lang="en-US" sz="2400" dirty="0" err="1" smtClean="0">
                <a:solidFill>
                  <a:schemeClr val="bg1"/>
                </a:solidFill>
              </a:rPr>
              <a:t>es</a:t>
            </a:r>
            <a:r>
              <a:rPr lang="en-US" sz="2400" dirty="0" smtClean="0">
                <a:solidFill>
                  <a:schemeClr val="bg1"/>
                </a:solidFill>
              </a:rPr>
              <a:t> la </a:t>
            </a:r>
            <a:r>
              <a:rPr lang="en-US" sz="2400" dirty="0" err="1" smtClean="0">
                <a:solidFill>
                  <a:schemeClr val="bg1"/>
                </a:solidFill>
              </a:rPr>
              <a:t>energíia</a:t>
            </a:r>
            <a:r>
              <a:rPr lang="en-US" sz="2400" dirty="0" smtClean="0">
                <a:solidFill>
                  <a:schemeClr val="bg1"/>
                </a:solidFill>
              </a:rPr>
              <a:t> de </a:t>
            </a:r>
            <a:r>
              <a:rPr lang="en-US" sz="2400" dirty="0" err="1" smtClean="0">
                <a:solidFill>
                  <a:schemeClr val="bg1"/>
                </a:solidFill>
              </a:rPr>
              <a:t>las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partículas</a:t>
            </a:r>
            <a:r>
              <a:rPr lang="en-US" sz="2400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sz="2400" dirty="0" err="1" smtClean="0">
                <a:solidFill>
                  <a:schemeClr val="bg1"/>
                </a:solidFill>
              </a:rPr>
              <a:t>más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intensos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deben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ser</a:t>
            </a:r>
            <a:r>
              <a:rPr lang="en-US" sz="2400" dirty="0" smtClean="0">
                <a:solidFill>
                  <a:schemeClr val="bg1"/>
                </a:solidFill>
              </a:rPr>
              <a:t> los </a:t>
            </a:r>
            <a:r>
              <a:rPr lang="en-US" sz="2400" dirty="0" err="1" smtClean="0">
                <a:solidFill>
                  <a:schemeClr val="bg1"/>
                </a:solidFill>
              </a:rPr>
              <a:t>campos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magnéticos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utilizados</a:t>
            </a:r>
            <a:endParaRPr lang="es-ES_trad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806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12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8 Abril 2014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47664" y="147284"/>
            <a:ext cx="4842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Desarrollo</a:t>
            </a:r>
            <a:r>
              <a:rPr lang="en-US" sz="2400" dirty="0" smtClean="0"/>
              <a:t> de </a:t>
            </a:r>
            <a:r>
              <a:rPr lang="en-US" sz="2400" dirty="0" err="1" smtClean="0"/>
              <a:t>campos</a:t>
            </a:r>
            <a:r>
              <a:rPr lang="en-US" sz="2400" dirty="0" smtClean="0"/>
              <a:t> </a:t>
            </a:r>
            <a:r>
              <a:rPr lang="en-US" sz="2400" dirty="0" err="1" smtClean="0"/>
              <a:t>magnéticos</a:t>
            </a:r>
            <a:endParaRPr lang="en-US" sz="2400" dirty="0"/>
          </a:p>
        </p:txBody>
      </p:sp>
      <p:pic>
        <p:nvPicPr>
          <p:cNvPr id="17410" name="Picture 2" descr="http://www.supraconductivite.fr/media/images/Applications/image0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343" y="3313271"/>
            <a:ext cx="4969049" cy="324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_U5L9674©PepoSegu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334" y="922610"/>
            <a:ext cx="5113065" cy="2191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768" y="1556792"/>
            <a:ext cx="25917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Electroimanes</a:t>
            </a:r>
            <a:r>
              <a:rPr lang="en-US" sz="2000" dirty="0" smtClean="0"/>
              <a:t> Normal conducting:</a:t>
            </a:r>
          </a:p>
          <a:p>
            <a:r>
              <a:rPr lang="en-US" sz="2000" dirty="0" smtClean="0"/>
              <a:t>Campos hasta 1.8 T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47874" y="4149080"/>
            <a:ext cx="25917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Electroimanes</a:t>
            </a:r>
            <a:r>
              <a:rPr lang="en-US" sz="2000" dirty="0" smtClean="0"/>
              <a:t> Super </a:t>
            </a:r>
            <a:r>
              <a:rPr lang="en-US" sz="2000" dirty="0" err="1" smtClean="0"/>
              <a:t>conductores</a:t>
            </a:r>
            <a:r>
              <a:rPr lang="en-US" sz="2000" dirty="0" smtClean="0"/>
              <a:t>:</a:t>
            </a:r>
          </a:p>
          <a:p>
            <a:r>
              <a:rPr lang="en-US" sz="2000" dirty="0" smtClean="0"/>
              <a:t>Campos hasta</a:t>
            </a:r>
            <a:r>
              <a:rPr lang="en-US" sz="2000" dirty="0"/>
              <a:t> </a:t>
            </a:r>
            <a:r>
              <a:rPr lang="en-US" sz="2000" dirty="0" smtClean="0"/>
              <a:t>8 T en los </a:t>
            </a:r>
            <a:r>
              <a:rPr lang="en-US" sz="2000" dirty="0" err="1" smtClean="0"/>
              <a:t>aceleradores</a:t>
            </a:r>
            <a:r>
              <a:rPr lang="en-US" sz="2000" dirty="0" smtClean="0"/>
              <a:t> de </a:t>
            </a:r>
            <a:r>
              <a:rPr lang="en-US" sz="2000" dirty="0" err="1"/>
              <a:t>ú</a:t>
            </a:r>
            <a:r>
              <a:rPr lang="en-US" sz="2000" dirty="0" err="1" smtClean="0"/>
              <a:t>ltima</a:t>
            </a:r>
            <a:r>
              <a:rPr lang="en-US" sz="2000" dirty="0" smtClean="0"/>
              <a:t> </a:t>
            </a:r>
            <a:r>
              <a:rPr lang="en-US" sz="2000" dirty="0" err="1" smtClean="0"/>
              <a:t>generación</a:t>
            </a:r>
            <a:r>
              <a:rPr lang="en-US" sz="2000" dirty="0" smtClean="0"/>
              <a:t> (LHC)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7430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fs.magnet.fsu.edu/~lee/plot/JeChart031714-144dpi-1363x988-256p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60" y="444585"/>
            <a:ext cx="8332298" cy="603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79511" y="6147459"/>
            <a:ext cx="870200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Nb</a:t>
            </a:r>
            <a:r>
              <a:rPr lang="en-US" baseline="-25000" dirty="0" smtClean="0">
                <a:solidFill>
                  <a:prstClr val="white"/>
                </a:solidFill>
              </a:rPr>
              <a:t>3</a:t>
            </a:r>
            <a:r>
              <a:rPr lang="en-US" dirty="0" smtClean="0">
                <a:solidFill>
                  <a:prstClr val="white"/>
                </a:solidFill>
              </a:rPr>
              <a:t>Sn </a:t>
            </a:r>
            <a:r>
              <a:rPr lang="en-US" dirty="0">
                <a:solidFill>
                  <a:prstClr val="white"/>
                </a:solidFill>
              </a:rPr>
              <a:t>performance is influenced by mechanical stress </a:t>
            </a:r>
            <a:r>
              <a:rPr lang="en-US" dirty="0" smtClean="0">
                <a:solidFill>
                  <a:prstClr val="white"/>
                </a:solidFill>
              </a:rPr>
              <a:t>and strain: brittle if &gt; 15 T </a:t>
            </a:r>
            <a:endParaRPr lang="en-US" dirty="0">
              <a:solidFill>
                <a:prstClr val="white"/>
              </a:solidFill>
            </a:endParaRPr>
          </a:p>
          <a:p>
            <a:r>
              <a:rPr lang="en-US" dirty="0">
                <a:solidFill>
                  <a:prstClr val="white"/>
                </a:solidFill>
              </a:rPr>
              <a:t>&gt;20T : </a:t>
            </a:r>
            <a:r>
              <a:rPr lang="en-US" dirty="0" smtClean="0">
                <a:solidFill>
                  <a:prstClr val="white"/>
                </a:solidFill>
              </a:rPr>
              <a:t>HTS, fundamental and costly R&amp;D, limited unit length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 rot="19410366">
            <a:off x="434800" y="4262187"/>
            <a:ext cx="1326004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4000" dirty="0" smtClean="0">
                <a:solidFill>
                  <a:prstClr val="black"/>
                </a:solidFill>
              </a:rPr>
              <a:t>2014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986718" y="5148481"/>
            <a:ext cx="894797" cy="584775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prstClr val="black"/>
                </a:solidFill>
              </a:rPr>
              <a:t>45 T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9" name="Text Box 492"/>
          <p:cNvSpPr txBox="1">
            <a:spLocks noChangeArrowheads="1"/>
          </p:cNvSpPr>
          <p:nvPr/>
        </p:nvSpPr>
        <p:spPr bwMode="auto">
          <a:xfrm>
            <a:off x="3115122" y="851520"/>
            <a:ext cx="5317172" cy="276999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dirty="0">
                <a:solidFill>
                  <a:prstClr val="black"/>
                </a:solidFill>
              </a:rPr>
              <a:t>Plot maintained by Peter Lee at: http://magnet.fsu.edu/~</a:t>
            </a:r>
            <a:r>
              <a:rPr lang="en-US" sz="1200" dirty="0" smtClean="0">
                <a:solidFill>
                  <a:prstClr val="black"/>
                </a:solidFill>
              </a:rPr>
              <a:t>lee/plot/plot.htm 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8 Abril 2014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13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06645" y="3379"/>
            <a:ext cx="6910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I+D en </a:t>
            </a:r>
            <a:r>
              <a:rPr lang="en-US" dirty="0" err="1" smtClean="0"/>
              <a:t>nuevos</a:t>
            </a:r>
            <a:r>
              <a:rPr lang="en-US" dirty="0" smtClean="0"/>
              <a:t> </a:t>
            </a:r>
            <a:r>
              <a:rPr lang="en-US" dirty="0" err="1" smtClean="0"/>
              <a:t>materiales</a:t>
            </a:r>
            <a:r>
              <a:rPr lang="en-US" dirty="0" smtClean="0"/>
              <a:t> para </a:t>
            </a:r>
            <a:r>
              <a:rPr lang="en-US" dirty="0" err="1" smtClean="0"/>
              <a:t>aumentar</a:t>
            </a:r>
            <a:r>
              <a:rPr lang="en-US" dirty="0" smtClean="0"/>
              <a:t> los </a:t>
            </a:r>
            <a:r>
              <a:rPr lang="en-US" dirty="0" err="1" smtClean="0"/>
              <a:t>campos</a:t>
            </a:r>
            <a:r>
              <a:rPr lang="en-US" dirty="0" smtClean="0"/>
              <a:t> </a:t>
            </a:r>
            <a:r>
              <a:rPr lang="en-US" dirty="0" err="1" smtClean="0"/>
              <a:t>magnéticos</a:t>
            </a:r>
            <a:r>
              <a:rPr lang="en-US" dirty="0" smtClean="0"/>
              <a:t>:</a:t>
            </a:r>
          </a:p>
          <a:p>
            <a:r>
              <a:rPr lang="en-US" dirty="0" err="1" smtClean="0"/>
              <a:t>Ya</a:t>
            </a:r>
            <a:r>
              <a:rPr lang="en-US" dirty="0" smtClean="0"/>
              <a:t> se </a:t>
            </a:r>
            <a:r>
              <a:rPr lang="en-US" dirty="0" err="1" smtClean="0"/>
              <a:t>alcanzan</a:t>
            </a:r>
            <a:r>
              <a:rPr lang="en-US" dirty="0" smtClean="0"/>
              <a:t> 15 T  </a:t>
            </a:r>
            <a:r>
              <a:rPr lang="en-US" dirty="0"/>
              <a:t>e</a:t>
            </a:r>
            <a:r>
              <a:rPr lang="en-US" dirty="0" smtClean="0"/>
              <a:t>n </a:t>
            </a:r>
            <a:r>
              <a:rPr lang="en-US" dirty="0" err="1" smtClean="0"/>
              <a:t>prototipos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18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lasmawakefield_accele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3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579" y="0"/>
            <a:ext cx="8229600" cy="1124744"/>
          </a:xfrm>
        </p:spPr>
        <p:txBody>
          <a:bodyPr>
            <a:norm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física</a:t>
            </a:r>
            <a:r>
              <a:rPr lang="en-US" dirty="0" smtClean="0"/>
              <a:t> y la </a:t>
            </a:r>
            <a:r>
              <a:rPr lang="en-US" dirty="0" err="1" smtClean="0"/>
              <a:t>tecnología</a:t>
            </a:r>
            <a:r>
              <a:rPr lang="en-US" dirty="0" smtClean="0"/>
              <a:t> de los </a:t>
            </a:r>
            <a:r>
              <a:rPr lang="en-US" dirty="0" err="1" smtClean="0"/>
              <a:t>aceleradores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mucho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 smtClean="0"/>
              <a:t>compleja</a:t>
            </a:r>
            <a:r>
              <a:rPr lang="en-US" dirty="0" smtClean="0"/>
              <a:t> e </a:t>
            </a:r>
            <a:r>
              <a:rPr lang="en-US" dirty="0" err="1" smtClean="0"/>
              <a:t>interesante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245225"/>
            <a:ext cx="2133600" cy="47625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Taller de Altas Energias – Benasque - 17/09/2013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245225"/>
            <a:ext cx="2133600" cy="476250"/>
          </a:xfrm>
        </p:spPr>
        <p:txBody>
          <a:bodyPr/>
          <a:lstStyle/>
          <a:p>
            <a:fld id="{827E90E4-2A9B-4AFA-9B92-770815FFD444}" type="slidenum">
              <a:rPr lang="en-GB" smtClean="0">
                <a:solidFill>
                  <a:srgbClr val="000000"/>
                </a:solidFill>
              </a:rPr>
              <a:pPr/>
              <a:t>14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7236296" y="5445224"/>
            <a:ext cx="1728192" cy="1008112"/>
          </a:xfrm>
          <a:prstGeom prst="ellipse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 err="1" smtClean="0">
                <a:solidFill>
                  <a:srgbClr val="FFFFFF"/>
                </a:solidFill>
              </a:rPr>
              <a:t>Vlasov</a:t>
            </a:r>
            <a:r>
              <a:rPr lang="en-US" b="1" i="1" dirty="0" smtClean="0">
                <a:solidFill>
                  <a:srgbClr val="FFFFFF"/>
                </a:solidFill>
              </a:rPr>
              <a:t> equation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7388696" y="4293096"/>
            <a:ext cx="1728192" cy="1008112"/>
          </a:xfrm>
          <a:prstGeom prst="ellipse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 smtClean="0">
                <a:solidFill>
                  <a:srgbClr val="FFFFFF"/>
                </a:solidFill>
              </a:rPr>
              <a:t>Hill equation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4932040" y="5597624"/>
            <a:ext cx="2304256" cy="1008112"/>
          </a:xfrm>
          <a:prstGeom prst="ellipse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 err="1" smtClean="0">
                <a:solidFill>
                  <a:srgbClr val="FFFFFF"/>
                </a:solidFill>
              </a:rPr>
              <a:t>Schoedinger</a:t>
            </a:r>
            <a:r>
              <a:rPr lang="en-US" b="1" i="1" dirty="0" smtClean="0">
                <a:solidFill>
                  <a:srgbClr val="FFFFFF"/>
                </a:solidFill>
              </a:rPr>
              <a:t> equation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3208920" y="1268760"/>
            <a:ext cx="2587216" cy="1008112"/>
          </a:xfrm>
          <a:prstGeom prst="ellips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 smtClean="0">
                <a:solidFill>
                  <a:srgbClr val="FFFFFF"/>
                </a:solidFill>
              </a:rPr>
              <a:t>CONTROLS  &amp; COMPUTERS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3200130" y="2924944"/>
            <a:ext cx="2587216" cy="1008112"/>
          </a:xfrm>
          <a:prstGeom prst="ellips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 smtClean="0">
                <a:solidFill>
                  <a:srgbClr val="FFFFFF"/>
                </a:solidFill>
              </a:rPr>
              <a:t>Advanced Electronics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5665576" y="1223662"/>
            <a:ext cx="2587216" cy="1008112"/>
          </a:xfrm>
          <a:prstGeom prst="ellips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 smtClean="0">
                <a:solidFill>
                  <a:srgbClr val="FFFFFF"/>
                </a:solidFill>
              </a:rPr>
              <a:t>Genetic algorithms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2233387" y="3717032"/>
            <a:ext cx="2028921" cy="1008112"/>
          </a:xfrm>
          <a:prstGeom prst="ellips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 err="1" smtClean="0">
                <a:solidFill>
                  <a:srgbClr val="FFFFFF"/>
                </a:solidFill>
              </a:rPr>
              <a:t>Simplectic</a:t>
            </a:r>
            <a:r>
              <a:rPr lang="en-US" b="1" i="1" dirty="0" smtClean="0">
                <a:solidFill>
                  <a:srgbClr val="FFFFFF"/>
                </a:solidFill>
              </a:rPr>
              <a:t> codes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323528" y="5093568"/>
            <a:ext cx="2587216" cy="1008112"/>
          </a:xfrm>
          <a:prstGeom prst="ellipse">
            <a:avLst/>
          </a:prstGeom>
          <a:noFill/>
          <a:ln w="38100" cap="flat" cmpd="sng" algn="ctr">
            <a:solidFill>
              <a:srgbClr val="17E90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 smtClean="0">
                <a:solidFill>
                  <a:srgbClr val="FFFFFF"/>
                </a:solidFill>
              </a:rPr>
              <a:t>Vacuum technology</a:t>
            </a:r>
          </a:p>
        </p:txBody>
      </p:sp>
      <p:sp>
        <p:nvSpPr>
          <p:cNvPr id="15" name="Oval 14"/>
          <p:cNvSpPr/>
          <p:nvPr/>
        </p:nvSpPr>
        <p:spPr bwMode="auto">
          <a:xfrm>
            <a:off x="2123728" y="5597624"/>
            <a:ext cx="2248240" cy="1008112"/>
          </a:xfrm>
          <a:prstGeom prst="ellipse">
            <a:avLst/>
          </a:prstGeom>
          <a:noFill/>
          <a:ln w="38100" cap="flat" cmpd="sng" algn="ctr">
            <a:solidFill>
              <a:srgbClr val="17E90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 smtClean="0">
                <a:solidFill>
                  <a:srgbClr val="FFFFFF"/>
                </a:solidFill>
              </a:rPr>
              <a:t>Laser technology</a:t>
            </a:r>
          </a:p>
        </p:txBody>
      </p:sp>
      <p:sp>
        <p:nvSpPr>
          <p:cNvPr id="16" name="Oval 15"/>
          <p:cNvSpPr/>
          <p:nvPr/>
        </p:nvSpPr>
        <p:spPr bwMode="auto">
          <a:xfrm>
            <a:off x="621704" y="4085456"/>
            <a:ext cx="1718048" cy="1008112"/>
          </a:xfrm>
          <a:prstGeom prst="ellipse">
            <a:avLst/>
          </a:prstGeom>
          <a:noFill/>
          <a:ln w="38100" cap="flat" cmpd="sng" algn="ctr">
            <a:solidFill>
              <a:srgbClr val="17E90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 smtClean="0">
                <a:solidFill>
                  <a:srgbClr val="FFFFFF"/>
                </a:solidFill>
              </a:rPr>
              <a:t>Plasma Physics 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5084440" y="4725144"/>
            <a:ext cx="2304256" cy="1008112"/>
          </a:xfrm>
          <a:prstGeom prst="ellipse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 smtClean="0">
                <a:solidFill>
                  <a:srgbClr val="FFFFFF"/>
                </a:solidFill>
              </a:rPr>
              <a:t>Hamiltonian treatment</a:t>
            </a:r>
          </a:p>
        </p:txBody>
      </p:sp>
      <p:sp>
        <p:nvSpPr>
          <p:cNvPr id="18" name="Oval 17"/>
          <p:cNvSpPr/>
          <p:nvPr/>
        </p:nvSpPr>
        <p:spPr bwMode="auto">
          <a:xfrm>
            <a:off x="323528" y="3009528"/>
            <a:ext cx="1718048" cy="1008112"/>
          </a:xfrm>
          <a:prstGeom prst="ellipse">
            <a:avLst/>
          </a:prstGeom>
          <a:noFill/>
          <a:ln w="38100" cap="flat" cmpd="sng" algn="ctr">
            <a:solidFill>
              <a:srgbClr val="17E90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 smtClean="0">
                <a:solidFill>
                  <a:srgbClr val="FFFFFF"/>
                </a:solidFill>
              </a:rPr>
              <a:t>Landau damping</a:t>
            </a:r>
          </a:p>
        </p:txBody>
      </p:sp>
      <p:sp>
        <p:nvSpPr>
          <p:cNvPr id="19" name="Oval 18"/>
          <p:cNvSpPr/>
          <p:nvPr/>
        </p:nvSpPr>
        <p:spPr bwMode="auto">
          <a:xfrm>
            <a:off x="251520" y="2132856"/>
            <a:ext cx="2396684" cy="648072"/>
          </a:xfrm>
          <a:prstGeom prst="ellipse">
            <a:avLst/>
          </a:prstGeom>
          <a:noFill/>
          <a:ln w="38100" cap="flat" cmpd="sng" algn="ctr">
            <a:solidFill>
              <a:srgbClr val="17E90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 smtClean="0">
                <a:solidFill>
                  <a:srgbClr val="FFFFFF"/>
                </a:solidFill>
              </a:rPr>
              <a:t>Impedances</a:t>
            </a:r>
          </a:p>
        </p:txBody>
      </p:sp>
      <p:sp>
        <p:nvSpPr>
          <p:cNvPr id="21" name="Oval 20"/>
          <p:cNvSpPr/>
          <p:nvPr/>
        </p:nvSpPr>
        <p:spPr bwMode="auto">
          <a:xfrm>
            <a:off x="1906522" y="2420888"/>
            <a:ext cx="2587216" cy="1008112"/>
          </a:xfrm>
          <a:prstGeom prst="ellips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 smtClean="0">
                <a:solidFill>
                  <a:srgbClr val="FFFFFF"/>
                </a:solidFill>
              </a:rPr>
              <a:t>Feedback systems</a:t>
            </a:r>
          </a:p>
        </p:txBody>
      </p:sp>
      <p:sp>
        <p:nvSpPr>
          <p:cNvPr id="22" name="Oval 21"/>
          <p:cNvSpPr/>
          <p:nvPr/>
        </p:nvSpPr>
        <p:spPr bwMode="auto">
          <a:xfrm>
            <a:off x="6412364" y="2409461"/>
            <a:ext cx="2587216" cy="875523"/>
          </a:xfrm>
          <a:prstGeom prst="ellips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 smtClean="0">
                <a:solidFill>
                  <a:srgbClr val="FFFFFF"/>
                </a:solidFill>
              </a:rPr>
              <a:t>Simulation codes</a:t>
            </a:r>
          </a:p>
        </p:txBody>
      </p:sp>
      <p:sp>
        <p:nvSpPr>
          <p:cNvPr id="23" name="Oval 22"/>
          <p:cNvSpPr/>
          <p:nvPr/>
        </p:nvSpPr>
        <p:spPr bwMode="auto">
          <a:xfrm>
            <a:off x="4801480" y="3429000"/>
            <a:ext cx="3298912" cy="1368152"/>
          </a:xfrm>
          <a:prstGeom prst="ellipse">
            <a:avLst/>
          </a:prstGeom>
          <a:noFill/>
          <a:ln w="38100" cap="flat" cmpd="sng" algn="ctr">
            <a:solidFill>
              <a:srgbClr val="17E90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 smtClean="0">
                <a:solidFill>
                  <a:srgbClr val="FFFFFF"/>
                </a:solidFill>
              </a:rPr>
              <a:t>Conventional cooling and electrical systems</a:t>
            </a:r>
          </a:p>
        </p:txBody>
      </p:sp>
      <p:sp>
        <p:nvSpPr>
          <p:cNvPr id="24" name="Oval 23"/>
          <p:cNvSpPr/>
          <p:nvPr/>
        </p:nvSpPr>
        <p:spPr bwMode="auto">
          <a:xfrm>
            <a:off x="736265" y="908720"/>
            <a:ext cx="2774926" cy="1008112"/>
          </a:xfrm>
          <a:prstGeom prst="ellips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 smtClean="0">
                <a:solidFill>
                  <a:srgbClr val="FFFFFF"/>
                </a:solidFill>
              </a:rPr>
              <a:t>Beam instrumentation</a:t>
            </a:r>
          </a:p>
        </p:txBody>
      </p:sp>
      <p:sp>
        <p:nvSpPr>
          <p:cNvPr id="25" name="Oval 24"/>
          <p:cNvSpPr/>
          <p:nvPr/>
        </p:nvSpPr>
        <p:spPr bwMode="auto">
          <a:xfrm>
            <a:off x="251520" y="6024736"/>
            <a:ext cx="2248240" cy="644624"/>
          </a:xfrm>
          <a:prstGeom prst="ellipse">
            <a:avLst/>
          </a:prstGeom>
          <a:noFill/>
          <a:ln w="38100" cap="flat" cmpd="sng" algn="ctr">
            <a:solidFill>
              <a:srgbClr val="17E90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 smtClean="0">
                <a:solidFill>
                  <a:srgbClr val="FFFFFF"/>
                </a:solidFill>
              </a:rPr>
              <a:t>Cryogenics</a:t>
            </a:r>
          </a:p>
        </p:txBody>
      </p:sp>
      <p:sp>
        <p:nvSpPr>
          <p:cNvPr id="26" name="Oval 25"/>
          <p:cNvSpPr/>
          <p:nvPr/>
        </p:nvSpPr>
        <p:spPr bwMode="auto">
          <a:xfrm>
            <a:off x="2910744" y="4509120"/>
            <a:ext cx="2547531" cy="1088504"/>
          </a:xfrm>
          <a:prstGeom prst="ellipse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 smtClean="0">
                <a:solidFill>
                  <a:srgbClr val="FFFFFF"/>
                </a:solidFill>
              </a:rPr>
              <a:t>Statistical and collective effects</a:t>
            </a:r>
          </a:p>
        </p:txBody>
      </p:sp>
    </p:spTree>
    <p:extLst>
      <p:ext uri="{BB962C8B-B14F-4D97-AF65-F5344CB8AC3E}">
        <p14:creationId xmlns:p14="http://schemas.microsoft.com/office/powerpoint/2010/main" val="77650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3528" y="1020826"/>
            <a:ext cx="532859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En UK, en el Cavendish Laboratory, </a:t>
            </a:r>
            <a:r>
              <a:rPr lang="en-GB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bajo</a:t>
            </a:r>
            <a:r>
              <a:rPr lang="en-GB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la </a:t>
            </a:r>
            <a:r>
              <a:rPr lang="en-GB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presidencia</a:t>
            </a:r>
            <a:r>
              <a:rPr lang="en-GB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de Rutherford en 1928</a:t>
            </a:r>
            <a:endParaRPr lang="en-GB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“</a:t>
            </a:r>
            <a:r>
              <a:rPr lang="en-GB" sz="16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I have long hoped for a source of positive particles more energetic than those emitted from natural radioactive substances</a:t>
            </a:r>
            <a:r>
              <a:rPr lang="en-GB" sz="16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.” </a:t>
            </a:r>
            <a:endParaRPr lang="en-GB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Cock(Nobel </a:t>
            </a:r>
            <a:r>
              <a:rPr lang="en-GB" dirty="0">
                <a:solidFill>
                  <a:schemeClr val="bg1">
                    <a:lumMod val="75000"/>
                    <a:lumOff val="25000"/>
                  </a:schemeClr>
                </a:solidFill>
              </a:rPr>
              <a:t>in 1951) </a:t>
            </a:r>
            <a:r>
              <a:rPr lang="en-GB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construyeron</a:t>
            </a:r>
            <a:r>
              <a:rPr lang="en-GB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el primer </a:t>
            </a:r>
            <a:r>
              <a:rPr lang="en-GB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generador</a:t>
            </a:r>
            <a:r>
              <a:rPr lang="en-GB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elecrostático</a:t>
            </a:r>
            <a:r>
              <a:rPr lang="en-GB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en 1930</a:t>
            </a:r>
            <a:r>
              <a:rPr lang="en-GB" dirty="0">
                <a:solidFill>
                  <a:schemeClr val="bg1">
                    <a:lumMod val="75000"/>
                    <a:lumOff val="25000"/>
                  </a:schemeClr>
                </a:solidFill>
              </a:rPr>
              <a:t>: </a:t>
            </a:r>
            <a:r>
              <a:rPr lang="en-GB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aceleraron</a:t>
            </a:r>
            <a:r>
              <a:rPr lang="en-GB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protones</a:t>
            </a:r>
            <a:r>
              <a:rPr lang="en-GB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a 300 keV,  </a:t>
            </a:r>
            <a:r>
              <a:rPr lang="en-GB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que</a:t>
            </a:r>
            <a:r>
              <a:rPr lang="en-GB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fueron</a:t>
            </a:r>
            <a:r>
              <a:rPr lang="en-GB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usados</a:t>
            </a:r>
            <a:r>
              <a:rPr lang="en-GB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para </a:t>
            </a:r>
            <a:r>
              <a:rPr lang="en-GB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reacciones</a:t>
            </a:r>
            <a:r>
              <a:rPr lang="en-GB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nucleares</a:t>
            </a:r>
            <a:endParaRPr lang="en-GB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endParaRPr lang="en-GB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403648" y="62744"/>
            <a:ext cx="5285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FFFF"/>
                </a:solidFill>
              </a:rPr>
              <a:t>Primer </a:t>
            </a:r>
            <a:r>
              <a:rPr lang="en-GB" sz="2800" dirty="0" err="1" smtClean="0">
                <a:solidFill>
                  <a:srgbClr val="FFFFFF"/>
                </a:solidFill>
              </a:rPr>
              <a:t>acelerador</a:t>
            </a:r>
            <a:r>
              <a:rPr lang="en-GB" sz="2800" dirty="0" smtClean="0">
                <a:solidFill>
                  <a:srgbClr val="FFFFFF"/>
                </a:solidFill>
              </a:rPr>
              <a:t> de </a:t>
            </a:r>
            <a:r>
              <a:rPr lang="en-GB" sz="2800" dirty="0" err="1" smtClean="0">
                <a:solidFill>
                  <a:srgbClr val="FFFFFF"/>
                </a:solidFill>
              </a:rPr>
              <a:t>partículas</a:t>
            </a:r>
            <a:r>
              <a:rPr lang="en-GB" sz="2800" dirty="0" smtClean="0">
                <a:solidFill>
                  <a:srgbClr val="FFFFFF"/>
                </a:solidFill>
              </a:rPr>
              <a:t> </a:t>
            </a:r>
            <a:endParaRPr lang="en-GB" sz="2800" dirty="0">
              <a:solidFill>
                <a:srgbClr val="FFFFFF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087" y="1125560"/>
            <a:ext cx="2981913" cy="460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52120" y="5746030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bg1">
                    <a:lumMod val="85000"/>
                    <a:lumOff val="15000"/>
                  </a:schemeClr>
                </a:solidFill>
              </a:rPr>
              <a:t>Cavendish </a:t>
            </a:r>
            <a:r>
              <a:rPr lang="en-GB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Laboratory</a:t>
            </a:r>
          </a:p>
          <a:p>
            <a:pPr algn="r"/>
            <a:r>
              <a:rPr lang="en-GB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1927</a:t>
            </a:r>
            <a:r>
              <a:rPr lang="en-GB" dirty="0">
                <a:solidFill>
                  <a:schemeClr val="bg1">
                    <a:lumMod val="85000"/>
                    <a:lumOff val="15000"/>
                  </a:schemeClr>
                </a:solidFill>
              </a:rPr>
              <a:t>: </a:t>
            </a:r>
            <a:r>
              <a:rPr lang="en-GB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directed </a:t>
            </a:r>
            <a:r>
              <a:rPr lang="en-GB" dirty="0">
                <a:solidFill>
                  <a:schemeClr val="bg1">
                    <a:lumMod val="85000"/>
                    <a:lumOff val="15000"/>
                  </a:schemeClr>
                </a:solidFill>
              </a:rPr>
              <a:t>by Rutherford</a:t>
            </a: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8 Abril 2014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15</a:t>
            </a:fld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72" y="3775022"/>
            <a:ext cx="4330460" cy="289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29572" y="6093296"/>
            <a:ext cx="4330460" cy="584775"/>
          </a:xfrm>
          <a:prstGeom prst="rect">
            <a:avLst/>
          </a:prstGeom>
          <a:solidFill>
            <a:srgbClr val="404040">
              <a:alpha val="60000"/>
            </a:srgbClr>
          </a:solidFill>
        </p:spPr>
        <p:txBody>
          <a:bodyPr wrap="square">
            <a:spAutoFit/>
          </a:bodyPr>
          <a:lstStyle/>
          <a:p>
            <a:r>
              <a:rPr lang="en-US" sz="1600" b="1" i="1" dirty="0"/>
              <a:t>John Cockcroft, Ernest Rutherford, </a:t>
            </a:r>
            <a:endParaRPr lang="en-US" sz="1600" b="1" i="1" dirty="0" smtClean="0"/>
          </a:p>
          <a:p>
            <a:r>
              <a:rPr lang="en-US" sz="1600" b="1" i="1" dirty="0" smtClean="0"/>
              <a:t>and </a:t>
            </a:r>
            <a:r>
              <a:rPr lang="en-US" sz="1600" b="1" i="1" dirty="0"/>
              <a:t>E.T.S. Walton</a:t>
            </a:r>
            <a:endParaRPr lang="es-ES_tradnl" sz="1600" i="1" dirty="0"/>
          </a:p>
        </p:txBody>
      </p:sp>
    </p:spTree>
    <p:extLst>
      <p:ext uri="{BB962C8B-B14F-4D97-AF65-F5344CB8AC3E}">
        <p14:creationId xmlns:p14="http://schemas.microsoft.com/office/powerpoint/2010/main" val="427481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65000"/>
              </a:schemeClr>
            </a:gs>
            <a:gs pos="100000">
              <a:schemeClr val="bg1">
                <a:lumMod val="85000"/>
                <a:lumOff val="1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384847" y="24848"/>
            <a:ext cx="674575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FFFFFF"/>
                </a:solidFill>
              </a:rPr>
              <a:t>LINACS : </a:t>
            </a:r>
            <a:r>
              <a:rPr lang="it-IT" sz="2400" dirty="0" err="1" smtClean="0">
                <a:solidFill>
                  <a:srgbClr val="FFFFFF"/>
                </a:solidFill>
              </a:rPr>
              <a:t>Aceleradores</a:t>
            </a:r>
            <a:r>
              <a:rPr lang="it-IT" sz="2400" dirty="0" smtClean="0">
                <a:solidFill>
                  <a:srgbClr val="FFFFFF"/>
                </a:solidFill>
              </a:rPr>
              <a:t> </a:t>
            </a:r>
            <a:r>
              <a:rPr lang="it-IT" sz="2400" dirty="0" err="1" smtClean="0">
                <a:solidFill>
                  <a:srgbClr val="FFFFFF"/>
                </a:solidFill>
              </a:rPr>
              <a:t>Lineales</a:t>
            </a:r>
            <a:endParaRPr lang="it-IT" sz="2400" dirty="0" smtClean="0">
              <a:solidFill>
                <a:srgbClr val="FFFFFF"/>
              </a:solidFill>
            </a:endParaRPr>
          </a:p>
          <a:p>
            <a:r>
              <a:rPr lang="it-IT" altLang="en-US" sz="2800" kern="0" dirty="0" err="1">
                <a:solidFill>
                  <a:srgbClr val="FFFFFF"/>
                </a:solidFill>
              </a:rPr>
              <a:t>Sucesion</a:t>
            </a:r>
            <a:r>
              <a:rPr lang="it-IT" altLang="en-US" sz="2800" kern="0" dirty="0">
                <a:solidFill>
                  <a:srgbClr val="FFFFFF"/>
                </a:solidFill>
              </a:rPr>
              <a:t> de </a:t>
            </a:r>
            <a:r>
              <a:rPr lang="it-IT" altLang="en-US" sz="2800" kern="0" dirty="0" err="1">
                <a:solidFill>
                  <a:srgbClr val="FFFFFF"/>
                </a:solidFill>
              </a:rPr>
              <a:t>cavidades</a:t>
            </a:r>
            <a:r>
              <a:rPr lang="it-IT" altLang="en-US" sz="2800" kern="0" dirty="0">
                <a:solidFill>
                  <a:srgbClr val="FFFFFF"/>
                </a:solidFill>
              </a:rPr>
              <a:t> a </a:t>
            </a:r>
            <a:r>
              <a:rPr lang="it-IT" altLang="en-US" sz="2800" kern="0" dirty="0" err="1" smtClean="0">
                <a:solidFill>
                  <a:srgbClr val="FFFFFF"/>
                </a:solidFill>
              </a:rPr>
              <a:t>radiofrecuencia</a:t>
            </a:r>
            <a:endParaRPr lang="en-GB" sz="2400" dirty="0">
              <a:solidFill>
                <a:srgbClr val="FFFFFF"/>
              </a:solidFill>
            </a:endParaRPr>
          </a:p>
        </p:txBody>
      </p:sp>
      <p:pic>
        <p:nvPicPr>
          <p:cNvPr id="4100" name="Picture 4" descr="http://www.lbl.gov/Science-Articles/Archive/sabl/2005/March/assets/TESLA_lin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7" y="3292648"/>
            <a:ext cx="3994166" cy="303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95536" y="1064230"/>
            <a:ext cx="417646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Idea y primer </a:t>
            </a:r>
            <a:r>
              <a:rPr lang="en-GB" dirty="0" err="1" smtClean="0">
                <a:solidFill>
                  <a:srgbClr val="FFFFFF"/>
                </a:solidFill>
              </a:rPr>
              <a:t>prototipos</a:t>
            </a:r>
            <a:r>
              <a:rPr lang="en-GB" dirty="0" smtClean="0">
                <a:solidFill>
                  <a:srgbClr val="FFFFFF"/>
                </a:solidFill>
              </a:rPr>
              <a:t> en los ’30s, (</a:t>
            </a:r>
            <a:r>
              <a:rPr lang="en-GB" dirty="0">
                <a:solidFill>
                  <a:srgbClr val="FFFF00"/>
                </a:solidFill>
              </a:rPr>
              <a:t>drift </a:t>
            </a:r>
            <a:r>
              <a:rPr lang="en-GB" dirty="0" smtClean="0">
                <a:solidFill>
                  <a:srgbClr val="FFFF00"/>
                </a:solidFill>
              </a:rPr>
              <a:t>tubes </a:t>
            </a:r>
            <a:r>
              <a:rPr lang="en-GB" dirty="0" err="1" smtClean="0">
                <a:solidFill>
                  <a:srgbClr val="FFFF00"/>
                </a:solidFill>
              </a:rPr>
              <a:t>suspendidos</a:t>
            </a:r>
            <a:r>
              <a:rPr lang="en-GB" dirty="0" smtClean="0">
                <a:solidFill>
                  <a:srgbClr val="FFFF00"/>
                </a:solidFill>
              </a:rPr>
              <a:t> </a:t>
            </a:r>
            <a:r>
              <a:rPr lang="en-GB" dirty="0">
                <a:solidFill>
                  <a:srgbClr val="FFFF00"/>
                </a:solidFill>
              </a:rPr>
              <a:t>e</a:t>
            </a:r>
            <a:r>
              <a:rPr lang="en-GB" dirty="0" smtClean="0">
                <a:solidFill>
                  <a:srgbClr val="FFFF00"/>
                </a:solidFill>
              </a:rPr>
              <a:t>n un </a:t>
            </a:r>
            <a:r>
              <a:rPr lang="en-GB" dirty="0" err="1" smtClean="0">
                <a:solidFill>
                  <a:srgbClr val="FFFF00"/>
                </a:solidFill>
              </a:rPr>
              <a:t>tubo</a:t>
            </a:r>
            <a:r>
              <a:rPr lang="en-GB" dirty="0" smtClean="0">
                <a:solidFill>
                  <a:srgbClr val="FFFF00"/>
                </a:solidFill>
              </a:rPr>
              <a:t> no conductor </a:t>
            </a:r>
            <a:r>
              <a:rPr lang="en-GB" dirty="0" err="1" smtClean="0">
                <a:solidFill>
                  <a:srgbClr val="FFFFFF"/>
                </a:solidFill>
              </a:rPr>
              <a:t>por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00"/>
                </a:solidFill>
              </a:rPr>
              <a:t>Wideroe</a:t>
            </a:r>
            <a:r>
              <a:rPr lang="en-GB" dirty="0" smtClean="0">
                <a:solidFill>
                  <a:srgbClr val="FFFF00"/>
                </a:solidFill>
              </a:rPr>
              <a:t>,</a:t>
            </a:r>
            <a:r>
              <a:rPr lang="en-GB" dirty="0">
                <a:solidFill>
                  <a:srgbClr val="FFFF00"/>
                </a:solidFill>
              </a:rPr>
              <a:t> </a:t>
            </a:r>
            <a:r>
              <a:rPr lang="en-GB" dirty="0" err="1" smtClean="0">
                <a:solidFill>
                  <a:srgbClr val="FFFF00"/>
                </a:solidFill>
              </a:rPr>
              <a:t>las</a:t>
            </a:r>
            <a:r>
              <a:rPr lang="en-GB" dirty="0" smtClean="0">
                <a:solidFill>
                  <a:srgbClr val="FFFF00"/>
                </a:solidFill>
              </a:rPr>
              <a:t> </a:t>
            </a:r>
            <a:r>
              <a:rPr lang="en-GB" dirty="0" err="1" smtClean="0">
                <a:solidFill>
                  <a:srgbClr val="FFFF00"/>
                </a:solidFill>
              </a:rPr>
              <a:t>particulas</a:t>
            </a:r>
            <a:r>
              <a:rPr lang="en-GB" dirty="0" smtClean="0">
                <a:solidFill>
                  <a:srgbClr val="FFFF00"/>
                </a:solidFill>
              </a:rPr>
              <a:t> </a:t>
            </a:r>
            <a:r>
              <a:rPr lang="en-GB" dirty="0" err="1" smtClean="0">
                <a:solidFill>
                  <a:srgbClr val="FFFF00"/>
                </a:solidFill>
              </a:rPr>
              <a:t>ganaban</a:t>
            </a:r>
            <a:r>
              <a:rPr lang="en-GB" dirty="0" smtClean="0">
                <a:solidFill>
                  <a:srgbClr val="FFFF00"/>
                </a:solidFill>
              </a:rPr>
              <a:t> </a:t>
            </a:r>
            <a:r>
              <a:rPr lang="en-GB" dirty="0" err="1" smtClean="0">
                <a:solidFill>
                  <a:srgbClr val="FFFF00"/>
                </a:solidFill>
              </a:rPr>
              <a:t>energia</a:t>
            </a:r>
            <a:r>
              <a:rPr lang="en-GB" dirty="0" smtClean="0">
                <a:solidFill>
                  <a:srgbClr val="FFFF00"/>
                </a:solidFill>
              </a:rPr>
              <a:t> en los gaps)</a:t>
            </a:r>
            <a:r>
              <a:rPr lang="en-GB" dirty="0" smtClean="0">
                <a:solidFill>
                  <a:srgbClr val="FFFFFF"/>
                </a:solidFill>
              </a:rPr>
              <a:t>. Solo </a:t>
            </a:r>
            <a:r>
              <a:rPr lang="en-GB" dirty="0" err="1" smtClean="0">
                <a:solidFill>
                  <a:srgbClr val="FFFFFF"/>
                </a:solidFill>
              </a:rPr>
              <a:t>bajas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frecuancias</a:t>
            </a:r>
            <a:r>
              <a:rPr lang="en-GB" dirty="0" smtClean="0">
                <a:solidFill>
                  <a:srgbClr val="FFFFFF"/>
                </a:solidFill>
              </a:rPr>
              <a:t> (</a:t>
            </a:r>
            <a:r>
              <a:rPr lang="en-GB" dirty="0" err="1" smtClean="0">
                <a:solidFill>
                  <a:srgbClr val="FFFFFF"/>
                </a:solidFill>
              </a:rPr>
              <a:t>kHZ</a:t>
            </a:r>
            <a:r>
              <a:rPr lang="en-GB" dirty="0" smtClean="0">
                <a:solidFill>
                  <a:srgbClr val="FFFFFF"/>
                </a:solidFill>
              </a:rPr>
              <a:t>) para la rf =&gt; </a:t>
            </a:r>
            <a:r>
              <a:rPr lang="en-GB" dirty="0" err="1" smtClean="0">
                <a:solidFill>
                  <a:srgbClr val="FFFFFF"/>
                </a:solidFill>
              </a:rPr>
              <a:t>estructuras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muy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largas</a:t>
            </a:r>
            <a:endParaRPr lang="en-GB" dirty="0" smtClean="0">
              <a:solidFill>
                <a:srgbClr val="FFFFFF"/>
              </a:solidFill>
            </a:endParaRPr>
          </a:p>
          <a:p>
            <a:endParaRPr lang="en-GB" dirty="0" smtClean="0">
              <a:solidFill>
                <a:srgbClr val="FFFFFF"/>
              </a:solidFill>
            </a:endParaRPr>
          </a:p>
          <a:p>
            <a:endParaRPr lang="en-GB" dirty="0" smtClean="0">
              <a:solidFill>
                <a:srgbClr val="FFFFFF"/>
              </a:solidFill>
            </a:endParaRPr>
          </a:p>
          <a:p>
            <a:r>
              <a:rPr lang="en-GB" dirty="0" smtClean="0">
                <a:solidFill>
                  <a:srgbClr val="FFFFFF"/>
                </a:solidFill>
              </a:rPr>
              <a:t>Klystrons </a:t>
            </a:r>
            <a:r>
              <a:rPr lang="en-GB" dirty="0" err="1" smtClean="0">
                <a:solidFill>
                  <a:srgbClr val="FFFFFF"/>
                </a:solidFill>
              </a:rPr>
              <a:t>desarrollados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durante</a:t>
            </a:r>
            <a:r>
              <a:rPr lang="en-GB" dirty="0" smtClean="0">
                <a:solidFill>
                  <a:srgbClr val="FFFFFF"/>
                </a:solidFill>
              </a:rPr>
              <a:t> la II Guerra Mundial: </a:t>
            </a:r>
            <a:r>
              <a:rPr lang="en-GB" dirty="0" err="1" smtClean="0">
                <a:solidFill>
                  <a:srgbClr val="FFFFFF"/>
                </a:solidFill>
              </a:rPr>
              <a:t>altas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frecuencias</a:t>
            </a:r>
            <a:r>
              <a:rPr lang="en-GB" dirty="0" smtClean="0">
                <a:solidFill>
                  <a:srgbClr val="FFFFFF"/>
                </a:solidFill>
              </a:rPr>
              <a:t> (GHz)</a:t>
            </a:r>
          </a:p>
          <a:p>
            <a:r>
              <a:rPr lang="en-GB" dirty="0" smtClean="0">
                <a:solidFill>
                  <a:srgbClr val="FFFF00"/>
                </a:solidFill>
              </a:rPr>
              <a:t>DTL: Drift Tube </a:t>
            </a:r>
            <a:r>
              <a:rPr lang="en-GB" dirty="0" err="1" smtClean="0">
                <a:solidFill>
                  <a:srgbClr val="FFFF00"/>
                </a:solidFill>
              </a:rPr>
              <a:t>Linac</a:t>
            </a:r>
            <a:r>
              <a:rPr lang="en-GB" dirty="0" smtClean="0">
                <a:solidFill>
                  <a:srgbClr val="FFFF00"/>
                </a:solidFill>
              </a:rPr>
              <a:t>. </a:t>
            </a:r>
            <a:r>
              <a:rPr lang="en-GB" dirty="0" smtClean="0">
                <a:solidFill>
                  <a:srgbClr val="FFFFFF"/>
                </a:solidFill>
              </a:rPr>
              <a:t>Alvarez in the ‘50 developed the ‘Alvarez type’, using conducting waveguides.</a:t>
            </a:r>
          </a:p>
          <a:p>
            <a:endParaRPr lang="en-GB" dirty="0" smtClean="0">
              <a:solidFill>
                <a:srgbClr val="FFFFFF"/>
              </a:solidFill>
            </a:endParaRPr>
          </a:p>
          <a:p>
            <a:r>
              <a:rPr lang="en-GB" dirty="0" smtClean="0">
                <a:solidFill>
                  <a:srgbClr val="FFFFFF"/>
                </a:solidFill>
              </a:rPr>
              <a:t>Hoy los mas </a:t>
            </a:r>
            <a:r>
              <a:rPr lang="en-GB" dirty="0" err="1" smtClean="0">
                <a:solidFill>
                  <a:srgbClr val="FFFFFF"/>
                </a:solidFill>
              </a:rPr>
              <a:t>potentes</a:t>
            </a:r>
            <a:r>
              <a:rPr lang="en-GB" dirty="0" smtClean="0">
                <a:solidFill>
                  <a:srgbClr val="FFFFFF"/>
                </a:solidFill>
              </a:rPr>
              <a:t> Linacs </a:t>
            </a:r>
            <a:r>
              <a:rPr lang="en-GB" dirty="0" err="1" smtClean="0">
                <a:solidFill>
                  <a:srgbClr val="FFFFFF"/>
                </a:solidFill>
              </a:rPr>
              <a:t>estan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basados</a:t>
            </a:r>
            <a:r>
              <a:rPr lang="en-GB" dirty="0" smtClean="0">
                <a:solidFill>
                  <a:srgbClr val="FFFFFF"/>
                </a:solidFill>
              </a:rPr>
              <a:t> en SC cavities, </a:t>
            </a:r>
            <a:r>
              <a:rPr lang="en-GB" dirty="0" err="1" smtClean="0">
                <a:solidFill>
                  <a:srgbClr val="FFFFFF"/>
                </a:solidFill>
              </a:rPr>
              <a:t>usadas</a:t>
            </a:r>
            <a:r>
              <a:rPr lang="en-GB" dirty="0" smtClean="0">
                <a:solidFill>
                  <a:srgbClr val="FFFFFF"/>
                </a:solidFill>
              </a:rPr>
              <a:t> para e-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dirty="0" smtClean="0">
                <a:solidFill>
                  <a:srgbClr val="FFFFFF"/>
                </a:solidFill>
              </a:rPr>
              <a:t>y p</a:t>
            </a:r>
          </a:p>
          <a:p>
            <a:endParaRPr lang="en-GB" dirty="0">
              <a:solidFill>
                <a:srgbClr val="FFFFFF"/>
              </a:solidFill>
            </a:endParaRPr>
          </a:p>
          <a:p>
            <a:endParaRPr lang="en-GB" dirty="0" smtClean="0">
              <a:solidFill>
                <a:srgbClr val="FFFFFF"/>
              </a:solidFill>
            </a:endParaRPr>
          </a:p>
          <a:p>
            <a:endParaRPr lang="en-GB" dirty="0" smtClean="0">
              <a:solidFill>
                <a:srgbClr val="FFFFFF"/>
              </a:solidFill>
            </a:endParaRPr>
          </a:p>
          <a:p>
            <a:r>
              <a:rPr lang="en-GB" dirty="0" smtClean="0">
                <a:solidFill>
                  <a:srgbClr val="FFFFFF"/>
                </a:solidFill>
              </a:rPr>
              <a:t> 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8 Abril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16</a:t>
            </a:fld>
            <a:endParaRPr lang="en-US"/>
          </a:p>
        </p:txBody>
      </p:sp>
      <p:pic>
        <p:nvPicPr>
          <p:cNvPr id="9" name="Picture 4" descr="rf-cav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28"/>
            <a:ext cx="4066172" cy="219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96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www.lhc-closer.es/img/subidas/3_2_1_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96752"/>
            <a:ext cx="4529065" cy="321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97468"/>
            <a:ext cx="4124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FF"/>
                </a:solidFill>
              </a:rPr>
              <a:t>Aceleradores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Circulares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32772" name="Picture 4" descr="http://www.scidacreview.org/0601/html/acc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4255515" cy="320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24128" y="764704"/>
            <a:ext cx="1914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00">
                    <a:lumMod val="85000"/>
                    <a:lumOff val="15000"/>
                  </a:srgbClr>
                </a:solidFill>
              </a:rPr>
              <a:t>Sincrotrones</a:t>
            </a:r>
            <a:endParaRPr lang="en-US" dirty="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47631" y="735087"/>
            <a:ext cx="1726755" cy="46166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00">
                    <a:lumMod val="85000"/>
                    <a:lumOff val="15000"/>
                  </a:srgbClr>
                </a:solidFill>
              </a:rPr>
              <a:t>Ciclotrones</a:t>
            </a:r>
            <a:endParaRPr lang="en-US" sz="2400" dirty="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  <p:sp>
        <p:nvSpPr>
          <p:cNvPr id="8" name="CasellaDiTesto 2"/>
          <p:cNvSpPr txBox="1"/>
          <p:nvPr/>
        </p:nvSpPr>
        <p:spPr>
          <a:xfrm>
            <a:off x="100381" y="4566378"/>
            <a:ext cx="432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000000"/>
                </a:solidFill>
              </a:rPr>
              <a:t>Inventado</a:t>
            </a:r>
            <a:r>
              <a:rPr lang="it-IT" dirty="0" smtClean="0">
                <a:solidFill>
                  <a:srgbClr val="000000"/>
                </a:solidFill>
              </a:rPr>
              <a:t> por E. Lawrence en </a:t>
            </a:r>
            <a:r>
              <a:rPr lang="it-IT" dirty="0" err="1" smtClean="0">
                <a:solidFill>
                  <a:srgbClr val="000000"/>
                </a:solidFill>
              </a:rPr>
              <a:t>los</a:t>
            </a:r>
            <a:r>
              <a:rPr lang="it-IT" dirty="0" smtClean="0">
                <a:solidFill>
                  <a:srgbClr val="000000"/>
                </a:solidFill>
              </a:rPr>
              <a:t> ’30.</a:t>
            </a:r>
          </a:p>
          <a:p>
            <a:r>
              <a:rPr lang="it-IT" dirty="0" smtClean="0">
                <a:solidFill>
                  <a:srgbClr val="000000"/>
                </a:solidFill>
              </a:rPr>
              <a:t>Campo magnetico uniforme, aumenta </a:t>
            </a:r>
            <a:r>
              <a:rPr lang="it-IT" dirty="0" err="1" smtClean="0">
                <a:solidFill>
                  <a:srgbClr val="000000"/>
                </a:solidFill>
              </a:rPr>
              <a:t>el</a:t>
            </a:r>
            <a:r>
              <a:rPr lang="it-IT" dirty="0" smtClean="0">
                <a:solidFill>
                  <a:srgbClr val="000000"/>
                </a:solidFill>
              </a:rPr>
              <a:t> radio de curvatura al aumentar la energia – rf </a:t>
            </a:r>
            <a:r>
              <a:rPr lang="it-IT" dirty="0" err="1" smtClean="0">
                <a:solidFill>
                  <a:srgbClr val="000000"/>
                </a:solidFill>
              </a:rPr>
              <a:t>acelera</a:t>
            </a:r>
            <a:r>
              <a:rPr lang="it-IT" dirty="0" smtClean="0">
                <a:solidFill>
                  <a:srgbClr val="000000"/>
                </a:solidFill>
              </a:rPr>
              <a:t>, </a:t>
            </a:r>
            <a:r>
              <a:rPr lang="it-IT" dirty="0" err="1" smtClean="0">
                <a:solidFill>
                  <a:srgbClr val="000000"/>
                </a:solidFill>
              </a:rPr>
              <a:t>frecuencia</a:t>
            </a:r>
            <a:r>
              <a:rPr lang="it-IT" dirty="0" smtClean="0">
                <a:solidFill>
                  <a:srgbClr val="000000"/>
                </a:solidFill>
              </a:rPr>
              <a:t> de </a:t>
            </a:r>
            <a:r>
              <a:rPr lang="it-IT" dirty="0" err="1" smtClean="0">
                <a:solidFill>
                  <a:srgbClr val="000000"/>
                </a:solidFill>
              </a:rPr>
              <a:t>revolucion</a:t>
            </a:r>
            <a:r>
              <a:rPr lang="it-IT" dirty="0" smtClean="0">
                <a:solidFill>
                  <a:srgbClr val="000000"/>
                </a:solidFill>
              </a:rPr>
              <a:t> constante</a:t>
            </a:r>
            <a:endParaRPr lang="en-US" dirty="0" smtClean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r>
              <a:rPr lang="en-US" dirty="0" err="1" smtClean="0">
                <a:solidFill>
                  <a:srgbClr val="000000">
                    <a:lumMod val="85000"/>
                    <a:lumOff val="15000"/>
                  </a:srgbClr>
                </a:solidFill>
              </a:rPr>
              <a:t>Fisica</a:t>
            </a:r>
            <a:r>
              <a:rPr lang="en-US" dirty="0" smtClean="0">
                <a:solidFill>
                  <a:srgbClr val="000000">
                    <a:lumMod val="85000"/>
                    <a:lumOff val="15000"/>
                  </a:srgbClr>
                </a:solidFill>
              </a:rPr>
              <a:t> nuclear, </a:t>
            </a:r>
            <a:r>
              <a:rPr lang="en-US" dirty="0" err="1" smtClean="0">
                <a:solidFill>
                  <a:srgbClr val="000000">
                    <a:lumMod val="85000"/>
                    <a:lumOff val="15000"/>
                  </a:srgbClr>
                </a:solidFill>
              </a:rPr>
              <a:t>aceleradores</a:t>
            </a:r>
            <a:r>
              <a:rPr lang="en-US" dirty="0" smtClean="0">
                <a:solidFill>
                  <a:srgbClr val="000000">
                    <a:lumMod val="85000"/>
                    <a:lumOff val="15000"/>
                  </a:srgbClr>
                </a:solidFill>
              </a:rPr>
              <a:t> </a:t>
            </a:r>
            <a:r>
              <a:rPr lang="en-US" dirty="0" err="1" smtClean="0">
                <a:solidFill>
                  <a:srgbClr val="000000">
                    <a:lumMod val="85000"/>
                    <a:lumOff val="15000"/>
                  </a:srgbClr>
                </a:solidFill>
              </a:rPr>
              <a:t>medicales</a:t>
            </a:r>
            <a:endParaRPr lang="en-US" dirty="0" smtClean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endParaRPr lang="en-US" dirty="0" smtClean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endParaRPr lang="en-US" dirty="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  <p:sp>
        <p:nvSpPr>
          <p:cNvPr id="9" name="Rettangolo 3"/>
          <p:cNvSpPr/>
          <p:nvPr/>
        </p:nvSpPr>
        <p:spPr>
          <a:xfrm>
            <a:off x="4481938" y="4437112"/>
            <a:ext cx="4662061" cy="2160591"/>
          </a:xfrm>
          <a:prstGeom prst="rect">
            <a:avLst/>
          </a:prstGeom>
          <a:solidFill>
            <a:srgbClr val="CECEEF">
              <a:alpha val="16863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it-IT" altLang="en-US" sz="1600" dirty="0" smtClean="0">
                <a:solidFill>
                  <a:srgbClr val="333399"/>
                </a:solidFill>
                <a:latin typeface="Tahoma" pitchFamily="34" charset="0"/>
              </a:rPr>
              <a:t>M. </a:t>
            </a:r>
            <a:r>
              <a:rPr lang="it-IT" altLang="en-US" sz="1600" dirty="0" err="1" smtClean="0">
                <a:solidFill>
                  <a:srgbClr val="333399"/>
                </a:solidFill>
                <a:latin typeface="Tahoma" pitchFamily="34" charset="0"/>
              </a:rPr>
              <a:t>Oliphant</a:t>
            </a:r>
            <a:r>
              <a:rPr lang="it-IT" altLang="en-US" sz="1600" dirty="0" smtClean="0">
                <a:solidFill>
                  <a:srgbClr val="333399"/>
                </a:solidFill>
                <a:latin typeface="Tahoma" pitchFamily="34" charset="0"/>
              </a:rPr>
              <a:t>, en </a:t>
            </a:r>
            <a:r>
              <a:rPr lang="it-IT" altLang="en-US" sz="1600" dirty="0" err="1" smtClean="0">
                <a:solidFill>
                  <a:srgbClr val="333399"/>
                </a:solidFill>
                <a:latin typeface="Tahoma" pitchFamily="34" charset="0"/>
              </a:rPr>
              <a:t>los</a:t>
            </a:r>
            <a:r>
              <a:rPr lang="it-IT" altLang="en-US" sz="1600" dirty="0" smtClean="0">
                <a:solidFill>
                  <a:srgbClr val="333399"/>
                </a:solidFill>
                <a:latin typeface="Tahoma" pitchFamily="34" charset="0"/>
              </a:rPr>
              <a:t> 40, </a:t>
            </a:r>
            <a:r>
              <a:rPr lang="it-IT" altLang="en-US" sz="1600" dirty="0" err="1" smtClean="0">
                <a:solidFill>
                  <a:srgbClr val="333399"/>
                </a:solidFill>
                <a:latin typeface="Tahoma" pitchFamily="34" charset="0"/>
              </a:rPr>
              <a:t>unificó</a:t>
            </a:r>
            <a:r>
              <a:rPr lang="it-IT" altLang="en-US" sz="1600" dirty="0" smtClean="0">
                <a:solidFill>
                  <a:srgbClr val="333399"/>
                </a:solidFill>
                <a:latin typeface="Tahoma" pitchFamily="34" charset="0"/>
              </a:rPr>
              <a:t> </a:t>
            </a:r>
            <a:r>
              <a:rPr lang="it-IT" altLang="en-US" sz="1600" dirty="0" err="1" smtClean="0">
                <a:solidFill>
                  <a:srgbClr val="333399"/>
                </a:solidFill>
                <a:latin typeface="Tahoma" pitchFamily="34" charset="0"/>
              </a:rPr>
              <a:t>tres</a:t>
            </a:r>
            <a:r>
              <a:rPr lang="it-IT" altLang="en-US" sz="1600" dirty="0" smtClean="0">
                <a:solidFill>
                  <a:srgbClr val="333399"/>
                </a:solidFill>
                <a:latin typeface="Tahoma" pitchFamily="34" charset="0"/>
              </a:rPr>
              <a:t> </a:t>
            </a:r>
            <a:r>
              <a:rPr lang="it-IT" altLang="en-US" sz="1600" dirty="0" err="1" smtClean="0">
                <a:solidFill>
                  <a:srgbClr val="333399"/>
                </a:solidFill>
                <a:latin typeface="Tahoma" pitchFamily="34" charset="0"/>
              </a:rPr>
              <a:t>ideas</a:t>
            </a:r>
            <a:r>
              <a:rPr lang="it-IT" altLang="en-US" sz="1600" dirty="0" smtClean="0">
                <a:solidFill>
                  <a:srgbClr val="333399"/>
                </a:solidFill>
                <a:latin typeface="Tahoma" pitchFamily="34" charset="0"/>
              </a:rPr>
              <a:t> en un </a:t>
            </a:r>
            <a:r>
              <a:rPr lang="it-IT" altLang="en-US" sz="1600" dirty="0" err="1" smtClean="0">
                <a:solidFill>
                  <a:srgbClr val="333399"/>
                </a:solidFill>
                <a:latin typeface="Tahoma" pitchFamily="34" charset="0"/>
              </a:rPr>
              <a:t>concepto</a:t>
            </a:r>
            <a:r>
              <a:rPr lang="it-IT" altLang="en-US" sz="1600" dirty="0" smtClean="0">
                <a:solidFill>
                  <a:srgbClr val="333399"/>
                </a:solidFill>
                <a:latin typeface="Tahoma" pitchFamily="34" charset="0"/>
              </a:rPr>
              <a:t> </a:t>
            </a:r>
            <a:r>
              <a:rPr lang="it-IT" altLang="en-US" sz="1600" dirty="0" err="1" smtClean="0">
                <a:solidFill>
                  <a:srgbClr val="333399"/>
                </a:solidFill>
                <a:latin typeface="Tahoma" pitchFamily="34" charset="0"/>
              </a:rPr>
              <a:t>único</a:t>
            </a:r>
            <a:r>
              <a:rPr lang="it-IT" altLang="en-US" sz="1600" dirty="0" smtClean="0">
                <a:solidFill>
                  <a:srgbClr val="333399"/>
                </a:solidFill>
                <a:latin typeface="Tahoma" pitchFamily="34" charset="0"/>
              </a:rPr>
              <a:t>: </a:t>
            </a:r>
            <a:r>
              <a:rPr lang="it-IT" altLang="en-US" sz="1600" dirty="0" err="1" smtClean="0">
                <a:solidFill>
                  <a:srgbClr val="333399"/>
                </a:solidFill>
                <a:latin typeface="Tahoma" pitchFamily="34" charset="0"/>
              </a:rPr>
              <a:t>el</a:t>
            </a:r>
            <a:r>
              <a:rPr lang="it-IT" altLang="en-US" sz="1600" dirty="0" smtClean="0">
                <a:solidFill>
                  <a:srgbClr val="333399"/>
                </a:solidFill>
                <a:latin typeface="Tahoma" pitchFamily="34" charset="0"/>
              </a:rPr>
              <a:t> </a:t>
            </a:r>
            <a:r>
              <a:rPr lang="it-IT" altLang="en-US" sz="1600" dirty="0" err="1" smtClean="0">
                <a:solidFill>
                  <a:srgbClr val="333399"/>
                </a:solidFill>
                <a:latin typeface="Tahoma" pitchFamily="34" charset="0"/>
              </a:rPr>
              <a:t>sincrotrón</a:t>
            </a:r>
            <a:r>
              <a:rPr lang="it-IT" altLang="en-US" sz="1600" dirty="0" smtClean="0">
                <a:solidFill>
                  <a:srgbClr val="333399"/>
                </a:solidFill>
                <a:latin typeface="Tahoma" pitchFamily="34" charset="0"/>
              </a:rPr>
              <a:t>. </a:t>
            </a:r>
            <a:r>
              <a:rPr lang="it-IT" altLang="en-US" sz="1600" dirty="0" err="1" smtClean="0">
                <a:solidFill>
                  <a:srgbClr val="333399"/>
                </a:solidFill>
                <a:latin typeface="Tahoma" pitchFamily="34" charset="0"/>
              </a:rPr>
              <a:t>Acelerar</a:t>
            </a:r>
            <a:r>
              <a:rPr lang="it-IT" altLang="en-US" sz="1600" dirty="0" smtClean="0">
                <a:solidFill>
                  <a:srgbClr val="333399"/>
                </a:solidFill>
                <a:latin typeface="Tahoma" pitchFamily="34" charset="0"/>
              </a:rPr>
              <a:t> con </a:t>
            </a:r>
            <a:r>
              <a:rPr lang="it-IT" altLang="en-US" sz="1600" dirty="0" err="1" smtClean="0">
                <a:solidFill>
                  <a:srgbClr val="333399"/>
                </a:solidFill>
                <a:latin typeface="Tahoma" pitchFamily="34" charset="0"/>
              </a:rPr>
              <a:t>cavidades</a:t>
            </a:r>
            <a:r>
              <a:rPr lang="it-IT" altLang="en-US" sz="1600" dirty="0" smtClean="0">
                <a:solidFill>
                  <a:srgbClr val="333399"/>
                </a:solidFill>
                <a:latin typeface="Tahoma" pitchFamily="34" charset="0"/>
              </a:rPr>
              <a:t> rf, cambiar la </a:t>
            </a:r>
            <a:r>
              <a:rPr lang="it-IT" altLang="en-US" sz="1600" dirty="0" err="1" smtClean="0">
                <a:solidFill>
                  <a:srgbClr val="333399"/>
                </a:solidFill>
                <a:latin typeface="Tahoma" pitchFamily="34" charset="0"/>
              </a:rPr>
              <a:t>frecuencia</a:t>
            </a:r>
            <a:r>
              <a:rPr lang="it-IT" altLang="en-US" sz="1600" dirty="0" smtClean="0">
                <a:solidFill>
                  <a:srgbClr val="333399"/>
                </a:solidFill>
                <a:latin typeface="Tahoma" pitchFamily="34" charset="0"/>
              </a:rPr>
              <a:t>, cambiar </a:t>
            </a:r>
            <a:r>
              <a:rPr lang="it-IT" altLang="en-US" sz="1600" dirty="0" err="1" smtClean="0">
                <a:solidFill>
                  <a:srgbClr val="333399"/>
                </a:solidFill>
                <a:latin typeface="Tahoma" pitchFamily="34" charset="0"/>
              </a:rPr>
              <a:t>los</a:t>
            </a:r>
            <a:r>
              <a:rPr lang="it-IT" altLang="en-US" sz="1600" dirty="0" smtClean="0">
                <a:solidFill>
                  <a:srgbClr val="333399"/>
                </a:solidFill>
                <a:latin typeface="Tahoma" pitchFamily="34" charset="0"/>
              </a:rPr>
              <a:t> campos </a:t>
            </a:r>
            <a:r>
              <a:rPr lang="it-IT" altLang="en-US" sz="1600" dirty="0" err="1" smtClean="0">
                <a:solidFill>
                  <a:srgbClr val="333399"/>
                </a:solidFill>
                <a:latin typeface="Tahoma" pitchFamily="34" charset="0"/>
              </a:rPr>
              <a:t>magnéticos</a:t>
            </a:r>
            <a:r>
              <a:rPr lang="it-IT" altLang="en-US" sz="1600" dirty="0">
                <a:solidFill>
                  <a:srgbClr val="333399"/>
                </a:solidFill>
                <a:latin typeface="Tahoma" pitchFamily="34" charset="0"/>
              </a:rPr>
              <a:t>.</a:t>
            </a:r>
            <a:endParaRPr lang="it-IT" altLang="en-US" sz="1600" dirty="0" smtClean="0">
              <a:solidFill>
                <a:srgbClr val="333399"/>
              </a:solidFill>
              <a:latin typeface="Tahoma" pitchFamily="34" charset="0"/>
            </a:endParaRPr>
          </a:p>
          <a:p>
            <a:pPr algn="just">
              <a:spcBef>
                <a:spcPct val="20000"/>
              </a:spcBef>
            </a:pPr>
            <a:r>
              <a:rPr lang="it-IT" altLang="en-US" sz="1600" dirty="0" err="1" smtClean="0">
                <a:solidFill>
                  <a:srgbClr val="333399"/>
                </a:solidFill>
                <a:latin typeface="Tahoma" pitchFamily="34" charset="0"/>
              </a:rPr>
              <a:t>Primer</a:t>
            </a:r>
            <a:r>
              <a:rPr lang="it-IT" altLang="en-US" sz="1600" dirty="0" smtClean="0">
                <a:solidFill>
                  <a:srgbClr val="333399"/>
                </a:solidFill>
                <a:latin typeface="Tahoma" pitchFamily="34" charset="0"/>
              </a:rPr>
              <a:t> </a:t>
            </a:r>
            <a:r>
              <a:rPr lang="it-IT" altLang="en-US" sz="1600" dirty="0" err="1" smtClean="0">
                <a:solidFill>
                  <a:srgbClr val="333399"/>
                </a:solidFill>
                <a:latin typeface="Tahoma" pitchFamily="34" charset="0"/>
              </a:rPr>
              <a:t>sincrotrón</a:t>
            </a:r>
            <a:r>
              <a:rPr lang="it-IT" altLang="en-US" sz="1600" dirty="0" smtClean="0">
                <a:solidFill>
                  <a:srgbClr val="333399"/>
                </a:solidFill>
                <a:latin typeface="Tahoma" pitchFamily="34" charset="0"/>
              </a:rPr>
              <a:t> en UK, in Woolwich </a:t>
            </a:r>
            <a:r>
              <a:rPr lang="it-IT" altLang="en-US" sz="1600" dirty="0" err="1" smtClean="0">
                <a:solidFill>
                  <a:srgbClr val="333399"/>
                </a:solidFill>
                <a:latin typeface="Tahoma" pitchFamily="34" charset="0"/>
              </a:rPr>
              <a:t>Arsenal</a:t>
            </a:r>
            <a:r>
              <a:rPr lang="it-IT" altLang="en-US" sz="1600" dirty="0" smtClean="0">
                <a:solidFill>
                  <a:srgbClr val="333399"/>
                </a:solidFill>
                <a:latin typeface="Tahoma" pitchFamily="34" charset="0"/>
              </a:rPr>
              <a:t> </a:t>
            </a:r>
            <a:r>
              <a:rPr lang="it-IT" altLang="en-US" sz="1600" dirty="0" err="1" smtClean="0">
                <a:solidFill>
                  <a:srgbClr val="333399"/>
                </a:solidFill>
                <a:latin typeface="Tahoma" pitchFamily="34" charset="0"/>
              </a:rPr>
              <a:t>Research</a:t>
            </a:r>
            <a:r>
              <a:rPr lang="it-IT" altLang="en-US" sz="1600" dirty="0" smtClean="0">
                <a:solidFill>
                  <a:srgbClr val="333399"/>
                </a:solidFill>
                <a:latin typeface="Tahoma" pitchFamily="34" charset="0"/>
              </a:rPr>
              <a:t> </a:t>
            </a:r>
            <a:r>
              <a:rPr lang="it-IT" altLang="en-US" sz="1600" dirty="0" err="1" smtClean="0">
                <a:solidFill>
                  <a:srgbClr val="333399"/>
                </a:solidFill>
                <a:latin typeface="Tahoma" pitchFamily="34" charset="0"/>
              </a:rPr>
              <a:t>Laboratory</a:t>
            </a:r>
            <a:endParaRPr lang="it-IT" altLang="en-US" sz="1600" dirty="0" smtClean="0">
              <a:solidFill>
                <a:srgbClr val="333399"/>
              </a:solidFill>
              <a:latin typeface="Tahoma" pitchFamily="34" charset="0"/>
            </a:endParaRPr>
          </a:p>
          <a:p>
            <a:pPr algn="just">
              <a:spcBef>
                <a:spcPct val="20000"/>
              </a:spcBef>
            </a:pPr>
            <a:r>
              <a:rPr lang="it-IT" altLang="en-US" sz="1600" dirty="0" smtClean="0">
                <a:solidFill>
                  <a:srgbClr val="333399"/>
                </a:solidFill>
                <a:latin typeface="Tahoma" pitchFamily="34" charset="0"/>
              </a:rPr>
              <a:t>En uso en HE fisica, </a:t>
            </a:r>
            <a:r>
              <a:rPr lang="it-IT" altLang="en-US" sz="1600" dirty="0" err="1" smtClean="0">
                <a:solidFill>
                  <a:srgbClr val="333399"/>
                </a:solidFill>
                <a:latin typeface="Tahoma" pitchFamily="34" charset="0"/>
              </a:rPr>
              <a:t>Sinchrotron</a:t>
            </a:r>
            <a:r>
              <a:rPr lang="it-IT" altLang="en-US" sz="1600" dirty="0" smtClean="0">
                <a:solidFill>
                  <a:srgbClr val="333399"/>
                </a:solidFill>
                <a:latin typeface="Tahoma" pitchFamily="34" charset="0"/>
              </a:rPr>
              <a:t> </a:t>
            </a:r>
            <a:r>
              <a:rPr lang="it-IT" altLang="en-US" sz="1600" dirty="0" err="1" smtClean="0">
                <a:solidFill>
                  <a:srgbClr val="333399"/>
                </a:solidFill>
                <a:latin typeface="Tahoma" pitchFamily="34" charset="0"/>
              </a:rPr>
              <a:t>lights</a:t>
            </a:r>
            <a:r>
              <a:rPr lang="it-IT" altLang="en-US" sz="1600" dirty="0" smtClean="0">
                <a:solidFill>
                  <a:srgbClr val="333399"/>
                </a:solidFill>
                <a:latin typeface="Tahoma" pitchFamily="34" charset="0"/>
              </a:rPr>
              <a:t> </a:t>
            </a:r>
            <a:r>
              <a:rPr lang="it-IT" altLang="en-US" sz="1600" dirty="0" err="1" smtClean="0">
                <a:solidFill>
                  <a:srgbClr val="333399"/>
                </a:solidFill>
                <a:latin typeface="Tahoma" pitchFamily="34" charset="0"/>
              </a:rPr>
              <a:t>sources</a:t>
            </a:r>
            <a:r>
              <a:rPr lang="it-IT" altLang="en-US" sz="1600" dirty="0" smtClean="0">
                <a:solidFill>
                  <a:srgbClr val="333399"/>
                </a:solidFill>
                <a:latin typeface="Tahoma" pitchFamily="34" charset="0"/>
              </a:rPr>
              <a:t>, </a:t>
            </a:r>
            <a:r>
              <a:rPr lang="it-IT" altLang="en-US" sz="1600" dirty="0" err="1" smtClean="0">
                <a:solidFill>
                  <a:srgbClr val="333399"/>
                </a:solidFill>
                <a:latin typeface="Tahoma" pitchFamily="34" charset="0"/>
              </a:rPr>
              <a:t>adronterapia</a:t>
            </a:r>
            <a:endParaRPr lang="it-IT" altLang="en-US" sz="1600" dirty="0" smtClean="0">
              <a:solidFill>
                <a:srgbClr val="333399"/>
              </a:solidFill>
              <a:latin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90627" y="1444134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51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</a:schemeClr>
            </a:gs>
            <a:gs pos="100000">
              <a:schemeClr val="bg1">
                <a:lumMod val="95000"/>
                <a:lumOff val="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ext Box 2"/>
          <p:cNvSpPr txBox="1">
            <a:spLocks noChangeArrowheads="1"/>
          </p:cNvSpPr>
          <p:nvPr/>
        </p:nvSpPr>
        <p:spPr bwMode="auto">
          <a:xfrm>
            <a:off x="2123728" y="116632"/>
            <a:ext cx="3199915" cy="52322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b="1" i="1" dirty="0" err="1" smtClean="0">
                <a:solidFill>
                  <a:srgbClr val="FFFFCC"/>
                </a:solidFill>
              </a:rPr>
              <a:t>Luz</a:t>
            </a:r>
            <a:r>
              <a:rPr lang="it-IT" sz="2800" b="1" i="1" dirty="0" smtClean="0">
                <a:solidFill>
                  <a:srgbClr val="FFFFCC"/>
                </a:solidFill>
              </a:rPr>
              <a:t> de </a:t>
            </a:r>
            <a:r>
              <a:rPr lang="it-IT" sz="2800" b="1" i="1" dirty="0" err="1" smtClean="0">
                <a:solidFill>
                  <a:srgbClr val="FFFFCC"/>
                </a:solidFill>
              </a:rPr>
              <a:t>sincrotrón</a:t>
            </a:r>
            <a:endParaRPr lang="it-IT" sz="2800" b="1" i="1" dirty="0" smtClean="0">
              <a:solidFill>
                <a:srgbClr val="FFFFCC"/>
              </a:solidFill>
            </a:endParaRPr>
          </a:p>
        </p:txBody>
      </p:sp>
      <p:sp>
        <p:nvSpPr>
          <p:cNvPr id="176131" name="Text Box 3"/>
          <p:cNvSpPr txBox="1">
            <a:spLocks noChangeArrowheads="1"/>
          </p:cNvSpPr>
          <p:nvPr/>
        </p:nvSpPr>
        <p:spPr bwMode="auto">
          <a:xfrm>
            <a:off x="611560" y="1052736"/>
            <a:ext cx="7913687" cy="101566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i="1" dirty="0" smtClean="0">
                <a:solidFill>
                  <a:srgbClr val="FFFFFF"/>
                </a:solidFill>
              </a:rPr>
              <a:t>Una </a:t>
            </a:r>
            <a:r>
              <a:rPr lang="it-IT" sz="2000" i="1" dirty="0" err="1" smtClean="0">
                <a:solidFill>
                  <a:srgbClr val="FFFFFF"/>
                </a:solidFill>
              </a:rPr>
              <a:t>particula</a:t>
            </a:r>
            <a:r>
              <a:rPr lang="it-IT" sz="2000" i="1" dirty="0" smtClean="0">
                <a:solidFill>
                  <a:srgbClr val="FFFFFF"/>
                </a:solidFill>
              </a:rPr>
              <a:t> </a:t>
            </a:r>
            <a:r>
              <a:rPr lang="it-IT" sz="2000" i="1" dirty="0" err="1" smtClean="0">
                <a:solidFill>
                  <a:srgbClr val="FFFFFF"/>
                </a:solidFill>
              </a:rPr>
              <a:t>cargada</a:t>
            </a:r>
            <a:r>
              <a:rPr lang="it-IT" sz="2000" i="1" dirty="0" smtClean="0">
                <a:solidFill>
                  <a:srgbClr val="FFFFFF"/>
                </a:solidFill>
              </a:rPr>
              <a:t> relativistica en un campo magnetico </a:t>
            </a:r>
            <a:r>
              <a:rPr lang="it-IT" sz="2000" i="1" dirty="0" err="1" smtClean="0">
                <a:solidFill>
                  <a:srgbClr val="FFFFFF"/>
                </a:solidFill>
              </a:rPr>
              <a:t>emite</a:t>
            </a:r>
            <a:r>
              <a:rPr lang="it-IT" sz="2000" i="1" dirty="0" smtClean="0">
                <a:solidFill>
                  <a:srgbClr val="FFFFFF"/>
                </a:solidFill>
              </a:rPr>
              <a:t> </a:t>
            </a:r>
            <a:r>
              <a:rPr lang="it-IT" sz="2000" i="1" dirty="0" err="1" smtClean="0">
                <a:solidFill>
                  <a:srgbClr val="FFFFFF"/>
                </a:solidFill>
              </a:rPr>
              <a:t>fotones</a:t>
            </a:r>
            <a:r>
              <a:rPr lang="it-IT" sz="2000" i="1" dirty="0" smtClean="0">
                <a:solidFill>
                  <a:srgbClr val="FFFFFF"/>
                </a:solidFill>
              </a:rPr>
              <a:t>, </a:t>
            </a:r>
            <a:r>
              <a:rPr lang="it-IT" sz="2000" i="1" dirty="0" err="1" smtClean="0">
                <a:solidFill>
                  <a:srgbClr val="FFFFFF"/>
                </a:solidFill>
              </a:rPr>
              <a:t>cuyo</a:t>
            </a:r>
            <a:r>
              <a:rPr lang="it-IT" sz="2000" i="1" dirty="0" smtClean="0">
                <a:solidFill>
                  <a:srgbClr val="FFFFFF"/>
                </a:solidFill>
              </a:rPr>
              <a:t> </a:t>
            </a:r>
            <a:r>
              <a:rPr lang="it-IT" sz="2000" i="1" dirty="0" err="1" smtClean="0">
                <a:solidFill>
                  <a:srgbClr val="FFFFFF"/>
                </a:solidFill>
              </a:rPr>
              <a:t>espectro</a:t>
            </a:r>
            <a:r>
              <a:rPr lang="it-IT" sz="2000" i="1" dirty="0" smtClean="0">
                <a:solidFill>
                  <a:srgbClr val="FFFFFF"/>
                </a:solidFill>
              </a:rPr>
              <a:t> de </a:t>
            </a:r>
            <a:r>
              <a:rPr lang="it-IT" sz="2000" i="1" dirty="0" err="1" smtClean="0">
                <a:solidFill>
                  <a:srgbClr val="FFFFFF"/>
                </a:solidFill>
              </a:rPr>
              <a:t>energía</a:t>
            </a:r>
            <a:r>
              <a:rPr lang="it-IT" sz="2000" i="1" dirty="0" smtClean="0">
                <a:solidFill>
                  <a:srgbClr val="FFFFFF"/>
                </a:solidFill>
              </a:rPr>
              <a:t> </a:t>
            </a:r>
            <a:r>
              <a:rPr lang="it-IT" sz="2000" i="1" dirty="0" err="1" smtClean="0">
                <a:solidFill>
                  <a:srgbClr val="FFFFFF"/>
                </a:solidFill>
              </a:rPr>
              <a:t>depende</a:t>
            </a:r>
            <a:r>
              <a:rPr lang="it-IT" sz="2000" i="1" dirty="0" smtClean="0">
                <a:solidFill>
                  <a:srgbClr val="FFFFFF"/>
                </a:solidFill>
              </a:rPr>
              <a:t> de la </a:t>
            </a:r>
            <a:r>
              <a:rPr lang="it-IT" sz="2000" i="1" dirty="0" err="1" smtClean="0">
                <a:solidFill>
                  <a:srgbClr val="FFFFFF"/>
                </a:solidFill>
              </a:rPr>
              <a:t>masa</a:t>
            </a:r>
            <a:r>
              <a:rPr lang="it-IT" sz="2000" i="1" dirty="0" smtClean="0">
                <a:solidFill>
                  <a:srgbClr val="FFFFFF"/>
                </a:solidFill>
              </a:rPr>
              <a:t> y </a:t>
            </a:r>
            <a:r>
              <a:rPr lang="it-IT" sz="2000" i="1" dirty="0" err="1" smtClean="0">
                <a:solidFill>
                  <a:srgbClr val="FFFFFF"/>
                </a:solidFill>
              </a:rPr>
              <a:t>energía</a:t>
            </a:r>
            <a:r>
              <a:rPr lang="it-IT" sz="2000" i="1" dirty="0" smtClean="0">
                <a:solidFill>
                  <a:srgbClr val="FFFFFF"/>
                </a:solidFill>
              </a:rPr>
              <a:t> de la </a:t>
            </a:r>
            <a:r>
              <a:rPr lang="it-IT" sz="2000" i="1" dirty="0" err="1" smtClean="0">
                <a:solidFill>
                  <a:srgbClr val="FFFFFF"/>
                </a:solidFill>
              </a:rPr>
              <a:t>partícula</a:t>
            </a:r>
            <a:r>
              <a:rPr lang="it-IT" sz="2000" i="1" dirty="0" smtClean="0">
                <a:solidFill>
                  <a:srgbClr val="FFFFFF"/>
                </a:solidFill>
              </a:rPr>
              <a:t> y del campo magnetico</a:t>
            </a:r>
          </a:p>
        </p:txBody>
      </p:sp>
      <p:sp>
        <p:nvSpPr>
          <p:cNvPr id="176132" name="Text Box 4"/>
          <p:cNvSpPr txBox="1">
            <a:spLocks noChangeArrowheads="1"/>
          </p:cNvSpPr>
          <p:nvPr/>
        </p:nvSpPr>
        <p:spPr bwMode="auto">
          <a:xfrm>
            <a:off x="450850" y="2287588"/>
            <a:ext cx="8205788" cy="101566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i="1" dirty="0" smtClean="0">
                <a:solidFill>
                  <a:srgbClr val="FFFFCC"/>
                </a:solidFill>
              </a:rPr>
              <a:t>La </a:t>
            </a:r>
            <a:r>
              <a:rPr lang="it-IT" sz="2000" i="1" dirty="0" err="1" smtClean="0">
                <a:solidFill>
                  <a:srgbClr val="FFFFCC"/>
                </a:solidFill>
              </a:rPr>
              <a:t>part</a:t>
            </a:r>
            <a:r>
              <a:rPr lang="it-IT" sz="2000" i="1" dirty="0" err="1">
                <a:solidFill>
                  <a:srgbClr val="FFFFFF"/>
                </a:solidFill>
              </a:rPr>
              <a:t>í</a:t>
            </a:r>
            <a:r>
              <a:rPr lang="it-IT" sz="2000" i="1" dirty="0" err="1" smtClean="0">
                <a:solidFill>
                  <a:srgbClr val="FFFFCC"/>
                </a:solidFill>
              </a:rPr>
              <a:t>cula</a:t>
            </a:r>
            <a:r>
              <a:rPr lang="it-IT" sz="2000" i="1" dirty="0" smtClean="0">
                <a:solidFill>
                  <a:srgbClr val="FFFFCC"/>
                </a:solidFill>
              </a:rPr>
              <a:t> </a:t>
            </a:r>
            <a:r>
              <a:rPr lang="it-IT" sz="2000" i="1" dirty="0" err="1" smtClean="0">
                <a:solidFill>
                  <a:srgbClr val="FFFFCC"/>
                </a:solidFill>
              </a:rPr>
              <a:t>pierde</a:t>
            </a:r>
            <a:r>
              <a:rPr lang="it-IT" sz="2000" i="1" dirty="0" smtClean="0">
                <a:solidFill>
                  <a:srgbClr val="FFFFCC"/>
                </a:solidFill>
              </a:rPr>
              <a:t> </a:t>
            </a:r>
            <a:r>
              <a:rPr lang="it-IT" sz="2000" i="1" dirty="0" err="1" smtClean="0">
                <a:solidFill>
                  <a:srgbClr val="FFFFCC"/>
                </a:solidFill>
              </a:rPr>
              <a:t>energ</a:t>
            </a:r>
            <a:r>
              <a:rPr lang="it-IT" sz="2000" i="1" dirty="0" err="1">
                <a:solidFill>
                  <a:srgbClr val="FFFFFF"/>
                </a:solidFill>
              </a:rPr>
              <a:t>í</a:t>
            </a:r>
            <a:r>
              <a:rPr lang="it-IT" sz="2000" i="1" dirty="0" err="1" smtClean="0">
                <a:solidFill>
                  <a:srgbClr val="FFFFCC"/>
                </a:solidFill>
              </a:rPr>
              <a:t>a</a:t>
            </a:r>
            <a:r>
              <a:rPr lang="it-IT" sz="2000" i="1" dirty="0" smtClean="0">
                <a:solidFill>
                  <a:srgbClr val="FFFFCC"/>
                </a:solidFill>
              </a:rPr>
              <a:t>, </a:t>
            </a:r>
            <a:r>
              <a:rPr lang="it-IT" sz="2000" i="1" dirty="0" err="1" smtClean="0">
                <a:solidFill>
                  <a:srgbClr val="FFFFCC"/>
                </a:solidFill>
              </a:rPr>
              <a:t>que</a:t>
            </a:r>
            <a:r>
              <a:rPr lang="it-IT" sz="2000" i="1" dirty="0" smtClean="0">
                <a:solidFill>
                  <a:srgbClr val="FFFFCC"/>
                </a:solidFill>
              </a:rPr>
              <a:t> se compensa con </a:t>
            </a:r>
            <a:r>
              <a:rPr lang="it-IT" sz="2000" i="1" dirty="0" err="1" smtClean="0">
                <a:solidFill>
                  <a:srgbClr val="FFFFCC"/>
                </a:solidFill>
              </a:rPr>
              <a:t>las</a:t>
            </a:r>
            <a:r>
              <a:rPr lang="it-IT" sz="2000" i="1" dirty="0" smtClean="0">
                <a:solidFill>
                  <a:srgbClr val="FFFFCC"/>
                </a:solidFill>
              </a:rPr>
              <a:t> </a:t>
            </a:r>
            <a:r>
              <a:rPr lang="it-IT" sz="2000" i="1" dirty="0" err="1" smtClean="0">
                <a:solidFill>
                  <a:srgbClr val="FFFFCC"/>
                </a:solidFill>
              </a:rPr>
              <a:t>cavidades</a:t>
            </a:r>
            <a:r>
              <a:rPr lang="it-IT" sz="2000" i="1" dirty="0" smtClean="0">
                <a:solidFill>
                  <a:srgbClr val="FFFFCC"/>
                </a:solidFill>
              </a:rPr>
              <a:t> de</a:t>
            </a:r>
            <a:r>
              <a:rPr lang="it-IT" sz="2000" i="1" dirty="0" smtClean="0">
                <a:solidFill>
                  <a:srgbClr val="FFFFFF"/>
                </a:solidFill>
              </a:rPr>
              <a:t> </a:t>
            </a:r>
            <a:r>
              <a:rPr lang="it-IT" sz="2000" i="1" dirty="0" err="1" smtClean="0">
                <a:solidFill>
                  <a:srgbClr val="FFFFCC"/>
                </a:solidFill>
              </a:rPr>
              <a:t>radiofrecuencia</a:t>
            </a:r>
            <a:endParaRPr lang="it-IT" sz="2000" i="1" dirty="0" smtClean="0">
              <a:solidFill>
                <a:srgbClr val="FFFFCC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000" i="1" dirty="0">
              <a:solidFill>
                <a:srgbClr val="FFFFCC"/>
              </a:solidFill>
            </a:endParaRPr>
          </a:p>
        </p:txBody>
      </p:sp>
      <p:graphicFrame>
        <p:nvGraphicFramePr>
          <p:cNvPr id="17613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6972642"/>
              </p:ext>
            </p:extLst>
          </p:nvPr>
        </p:nvGraphicFramePr>
        <p:xfrm>
          <a:off x="3186113" y="4116388"/>
          <a:ext cx="2590800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5" name="Equation" r:id="rId4" imgW="1168200" imgH="482400" progId="Equation.3">
                  <p:embed/>
                </p:oleObj>
              </mc:Choice>
              <mc:Fallback>
                <p:oleObj name="Equation" r:id="rId4" imgW="11682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6113" y="4116388"/>
                        <a:ext cx="2590800" cy="1069975"/>
                      </a:xfrm>
                      <a:prstGeom prst="rect">
                        <a:avLst/>
                      </a:prstGeom>
                      <a:solidFill>
                        <a:schemeClr val="tx1">
                          <a:lumMod val="95000"/>
                        </a:schemeClr>
                      </a:solidFill>
                      <a:ln w="38100">
                        <a:solidFill>
                          <a:srgbClr val="FFCC66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34" name="Text Box 6"/>
          <p:cNvSpPr txBox="1">
            <a:spLocks noChangeArrowheads="1"/>
          </p:cNvSpPr>
          <p:nvPr/>
        </p:nvSpPr>
        <p:spPr bwMode="auto">
          <a:xfrm>
            <a:off x="2777136" y="3370263"/>
            <a:ext cx="34563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 err="1" smtClean="0">
                <a:solidFill>
                  <a:srgbClr val="FFFF00"/>
                </a:solidFill>
              </a:rPr>
              <a:t>Energ</a:t>
            </a:r>
            <a:r>
              <a:rPr lang="it-IT" sz="2400" dirty="0" err="1">
                <a:solidFill>
                  <a:srgbClr val="FFFF00"/>
                </a:solidFill>
              </a:rPr>
              <a:t>í</a:t>
            </a:r>
            <a:r>
              <a:rPr lang="it-IT" sz="2400" dirty="0" err="1" smtClean="0">
                <a:solidFill>
                  <a:srgbClr val="FFFF00"/>
                </a:solidFill>
              </a:rPr>
              <a:t>a</a:t>
            </a:r>
            <a:r>
              <a:rPr lang="it-IT" sz="2400" dirty="0" smtClean="0">
                <a:solidFill>
                  <a:srgbClr val="FFFF00"/>
                </a:solidFill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</a:rPr>
              <a:t>emitida</a:t>
            </a:r>
            <a:r>
              <a:rPr lang="it-IT" sz="2400" dirty="0" smtClean="0">
                <a:solidFill>
                  <a:srgbClr val="FFFF00"/>
                </a:solidFill>
              </a:rPr>
              <a:t> por giro</a:t>
            </a:r>
            <a:endParaRPr lang="en-GB" sz="2400" dirty="0" smtClean="0">
              <a:solidFill>
                <a:srgbClr val="FFFF00"/>
              </a:solidFill>
            </a:endParaRPr>
          </a:p>
        </p:txBody>
      </p:sp>
      <p:grpSp>
        <p:nvGrpSpPr>
          <p:cNvPr id="176135" name="Group 7"/>
          <p:cNvGrpSpPr>
            <a:grpSpLocks/>
          </p:cNvGrpSpPr>
          <p:nvPr/>
        </p:nvGrpSpPr>
        <p:grpSpPr bwMode="auto">
          <a:xfrm>
            <a:off x="611188" y="3716338"/>
            <a:ext cx="2057400" cy="2057400"/>
            <a:chOff x="1632" y="2304"/>
            <a:chExt cx="1296" cy="1296"/>
          </a:xfrm>
        </p:grpSpPr>
        <p:sp>
          <p:nvSpPr>
            <p:cNvPr id="176136" name="Line 8"/>
            <p:cNvSpPr>
              <a:spLocks noChangeShapeType="1"/>
            </p:cNvSpPr>
            <p:nvPr/>
          </p:nvSpPr>
          <p:spPr bwMode="auto">
            <a:xfrm flipH="1">
              <a:off x="2688" y="3216"/>
              <a:ext cx="96" cy="38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grpSp>
          <p:nvGrpSpPr>
            <p:cNvPr id="176137" name="Group 9"/>
            <p:cNvGrpSpPr>
              <a:grpSpLocks/>
            </p:cNvGrpSpPr>
            <p:nvPr/>
          </p:nvGrpSpPr>
          <p:grpSpPr bwMode="auto">
            <a:xfrm>
              <a:off x="1632" y="2304"/>
              <a:ext cx="1296" cy="1296"/>
              <a:chOff x="1632" y="2304"/>
              <a:chExt cx="1296" cy="1296"/>
            </a:xfrm>
          </p:grpSpPr>
          <p:sp>
            <p:nvSpPr>
              <p:cNvPr id="176138" name="AutoShape 10"/>
              <p:cNvSpPr>
                <a:spLocks noChangeArrowheads="1"/>
              </p:cNvSpPr>
              <p:nvPr/>
            </p:nvSpPr>
            <p:spPr bwMode="auto">
              <a:xfrm>
                <a:off x="1655" y="2387"/>
                <a:ext cx="1200" cy="1200"/>
              </a:xfrm>
              <a:prstGeom prst="flowChartConnector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139" name="Line 11"/>
              <p:cNvSpPr>
                <a:spLocks noChangeShapeType="1"/>
              </p:cNvSpPr>
              <p:nvPr/>
            </p:nvSpPr>
            <p:spPr bwMode="auto">
              <a:xfrm flipV="1">
                <a:off x="1632" y="2688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140" name="Line 12"/>
              <p:cNvSpPr>
                <a:spLocks noChangeShapeType="1"/>
              </p:cNvSpPr>
              <p:nvPr/>
            </p:nvSpPr>
            <p:spPr bwMode="auto">
              <a:xfrm flipV="1">
                <a:off x="1920" y="2304"/>
                <a:ext cx="288" cy="192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141" name="Line 13"/>
              <p:cNvSpPr>
                <a:spLocks noChangeShapeType="1"/>
              </p:cNvSpPr>
              <p:nvPr/>
            </p:nvSpPr>
            <p:spPr bwMode="auto">
              <a:xfrm>
                <a:off x="2496" y="2448"/>
                <a:ext cx="248" cy="75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142" name="Line 14"/>
              <p:cNvSpPr>
                <a:spLocks noChangeShapeType="1"/>
              </p:cNvSpPr>
              <p:nvPr/>
            </p:nvSpPr>
            <p:spPr bwMode="auto">
              <a:xfrm flipH="1">
                <a:off x="1872" y="3600"/>
                <a:ext cx="384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143" name="Rectangle 15"/>
              <p:cNvSpPr>
                <a:spLocks noChangeArrowheads="1"/>
              </p:cNvSpPr>
              <p:nvPr/>
            </p:nvSpPr>
            <p:spPr bwMode="auto">
              <a:xfrm>
                <a:off x="2736" y="2832"/>
                <a:ext cx="192" cy="19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99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144" name="Line 16"/>
              <p:cNvSpPr>
                <a:spLocks noChangeShapeType="1"/>
              </p:cNvSpPr>
              <p:nvPr/>
            </p:nvSpPr>
            <p:spPr bwMode="auto">
              <a:xfrm flipH="1" flipV="1">
                <a:off x="1632" y="3264"/>
                <a:ext cx="192" cy="192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145" name="Text Box 17"/>
              <p:cNvSpPr txBox="1">
                <a:spLocks noChangeArrowheads="1"/>
              </p:cNvSpPr>
              <p:nvPr/>
            </p:nvSpPr>
            <p:spPr bwMode="auto">
              <a:xfrm>
                <a:off x="1970" y="2832"/>
                <a:ext cx="714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b="1" i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b="1" i="1" dirty="0" err="1" smtClean="0">
                    <a:solidFill>
                      <a:srgbClr val="FF0000"/>
                    </a:solidFill>
                  </a:rPr>
                  <a:t>rf</a:t>
                </a:r>
                <a:r>
                  <a:rPr lang="it-IT" b="1" i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b="1" i="1" dirty="0" err="1" smtClean="0">
                    <a:solidFill>
                      <a:srgbClr val="FF0000"/>
                    </a:solidFill>
                  </a:rPr>
                  <a:t>cavity</a:t>
                </a:r>
                <a:endParaRPr lang="it-IT" b="1" i="1" dirty="0" smtClean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176146" name="Rectangle 18"/>
          <p:cNvSpPr>
            <a:spLocks noChangeArrowheads="1"/>
          </p:cNvSpPr>
          <p:nvPr/>
        </p:nvSpPr>
        <p:spPr bwMode="auto">
          <a:xfrm>
            <a:off x="3059113" y="5661025"/>
            <a:ext cx="558006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i="1" dirty="0" err="1" smtClean="0">
                <a:solidFill>
                  <a:srgbClr val="FF9933"/>
                </a:solidFill>
              </a:rPr>
              <a:t>Particulas</a:t>
            </a:r>
            <a:r>
              <a:rPr lang="it-IT" sz="2000" i="1" dirty="0" smtClean="0">
                <a:solidFill>
                  <a:srgbClr val="FF9933"/>
                </a:solidFill>
              </a:rPr>
              <a:t> mas </a:t>
            </a:r>
            <a:r>
              <a:rPr lang="it-IT" sz="2000" i="1" dirty="0" err="1" smtClean="0">
                <a:solidFill>
                  <a:srgbClr val="FF9933"/>
                </a:solidFill>
              </a:rPr>
              <a:t>ligeras</a:t>
            </a:r>
            <a:r>
              <a:rPr lang="it-IT" sz="2000" i="1" dirty="0" smtClean="0">
                <a:solidFill>
                  <a:srgbClr val="FF9933"/>
                </a:solidFill>
              </a:rPr>
              <a:t> </a:t>
            </a:r>
            <a:r>
              <a:rPr lang="it-IT" sz="2000" i="1" dirty="0" err="1" smtClean="0">
                <a:solidFill>
                  <a:srgbClr val="FF9933"/>
                </a:solidFill>
              </a:rPr>
              <a:t>emiten</a:t>
            </a:r>
            <a:r>
              <a:rPr lang="it-IT" sz="2000" i="1" dirty="0" smtClean="0">
                <a:solidFill>
                  <a:srgbClr val="FF9933"/>
                </a:solidFill>
              </a:rPr>
              <a:t> mas energia.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i="1" dirty="0" err="1" smtClean="0">
                <a:solidFill>
                  <a:srgbClr val="FF9933"/>
                </a:solidFill>
              </a:rPr>
              <a:t>Electrones</a:t>
            </a:r>
            <a:r>
              <a:rPr lang="it-IT" sz="2000" i="1" dirty="0" smtClean="0">
                <a:solidFill>
                  <a:srgbClr val="FF9933"/>
                </a:solidFill>
              </a:rPr>
              <a:t> </a:t>
            </a:r>
            <a:r>
              <a:rPr lang="it-IT" sz="2000" i="1" dirty="0" err="1" smtClean="0">
                <a:solidFill>
                  <a:srgbClr val="FF9933"/>
                </a:solidFill>
              </a:rPr>
              <a:t>utilizados</a:t>
            </a:r>
            <a:r>
              <a:rPr lang="it-IT" sz="2000" i="1" dirty="0" smtClean="0">
                <a:solidFill>
                  <a:srgbClr val="FF9933"/>
                </a:solidFill>
              </a:rPr>
              <a:t> </a:t>
            </a:r>
            <a:r>
              <a:rPr lang="it-IT" sz="2000" i="1" dirty="0" err="1" smtClean="0">
                <a:solidFill>
                  <a:srgbClr val="FF9933"/>
                </a:solidFill>
              </a:rPr>
              <a:t>como</a:t>
            </a:r>
            <a:r>
              <a:rPr lang="it-IT" sz="2000" i="1" dirty="0" smtClean="0">
                <a:solidFill>
                  <a:srgbClr val="FF9933"/>
                </a:solidFill>
              </a:rPr>
              <a:t> </a:t>
            </a:r>
            <a:r>
              <a:rPr lang="it-IT" sz="2000" i="1" dirty="0" err="1" smtClean="0">
                <a:solidFill>
                  <a:srgbClr val="FF9933"/>
                </a:solidFill>
              </a:rPr>
              <a:t>fuentes</a:t>
            </a:r>
            <a:r>
              <a:rPr lang="it-IT" sz="2000" i="1" dirty="0" smtClean="0">
                <a:solidFill>
                  <a:srgbClr val="FF9933"/>
                </a:solidFill>
              </a:rPr>
              <a:t> de </a:t>
            </a:r>
            <a:r>
              <a:rPr lang="it-IT" sz="2000" i="1" dirty="0" err="1" smtClean="0">
                <a:solidFill>
                  <a:srgbClr val="FF9933"/>
                </a:solidFill>
              </a:rPr>
              <a:t>luz</a:t>
            </a:r>
            <a:endParaRPr lang="it-IT" sz="2000" i="1" dirty="0" smtClean="0">
              <a:solidFill>
                <a:srgbClr val="FF9933"/>
              </a:solidFill>
            </a:endParaRPr>
          </a:p>
        </p:txBody>
      </p:sp>
      <p:sp>
        <p:nvSpPr>
          <p:cNvPr id="176148" name="Text Box 20"/>
          <p:cNvSpPr txBox="1">
            <a:spLocks noChangeArrowheads="1"/>
          </p:cNvSpPr>
          <p:nvPr/>
        </p:nvSpPr>
        <p:spPr bwMode="auto">
          <a:xfrm>
            <a:off x="6780213" y="4678363"/>
            <a:ext cx="14097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 smtClean="0">
                <a:solidFill>
                  <a:srgbClr val="FFFF00"/>
                </a:solidFill>
              </a:rPr>
              <a:t>Bending </a:t>
            </a:r>
            <a:r>
              <a:rPr lang="it-IT" dirty="0" err="1" smtClean="0">
                <a:solidFill>
                  <a:srgbClr val="FFFF00"/>
                </a:solidFill>
              </a:rPr>
              <a:t>radius</a:t>
            </a:r>
            <a:r>
              <a:rPr lang="it-IT" dirty="0" smtClean="0">
                <a:solidFill>
                  <a:srgbClr val="FFFF00"/>
                </a:solidFill>
              </a:rPr>
              <a:t> – </a:t>
            </a:r>
            <a:r>
              <a:rPr lang="it-IT" dirty="0" err="1" smtClean="0">
                <a:solidFill>
                  <a:srgbClr val="FFFF00"/>
                </a:solidFill>
              </a:rPr>
              <a:t>related</a:t>
            </a:r>
            <a:r>
              <a:rPr lang="it-IT" dirty="0" smtClean="0">
                <a:solidFill>
                  <a:srgbClr val="FFFF00"/>
                </a:solidFill>
              </a:rPr>
              <a:t> to B</a:t>
            </a:r>
          </a:p>
        </p:txBody>
      </p:sp>
      <p:sp>
        <p:nvSpPr>
          <p:cNvPr id="176149" name="Oval 21"/>
          <p:cNvSpPr>
            <a:spLocks noChangeArrowheads="1"/>
          </p:cNvSpPr>
          <p:nvPr/>
        </p:nvSpPr>
        <p:spPr bwMode="auto">
          <a:xfrm>
            <a:off x="5273675" y="4684713"/>
            <a:ext cx="511175" cy="56515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76150" name="Line 22"/>
          <p:cNvSpPr>
            <a:spLocks noChangeShapeType="1"/>
          </p:cNvSpPr>
          <p:nvPr/>
        </p:nvSpPr>
        <p:spPr bwMode="auto">
          <a:xfrm>
            <a:off x="5768975" y="5002213"/>
            <a:ext cx="981075" cy="14287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76151" name="Oval 23"/>
          <p:cNvSpPr>
            <a:spLocks noChangeArrowheads="1"/>
          </p:cNvSpPr>
          <p:nvPr/>
        </p:nvSpPr>
        <p:spPr bwMode="auto">
          <a:xfrm>
            <a:off x="4294188" y="4554539"/>
            <a:ext cx="887412" cy="920750"/>
          </a:xfrm>
          <a:prstGeom prst="ellipse">
            <a:avLst/>
          </a:prstGeom>
          <a:noFill/>
          <a:ln w="28575">
            <a:solidFill>
              <a:srgbClr val="FF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76152" name="Text Box 24"/>
          <p:cNvSpPr txBox="1">
            <a:spLocks noChangeArrowheads="1"/>
          </p:cNvSpPr>
          <p:nvPr/>
        </p:nvSpPr>
        <p:spPr bwMode="auto">
          <a:xfrm>
            <a:off x="6362700" y="3605213"/>
            <a:ext cx="24987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 err="1" smtClean="0">
                <a:solidFill>
                  <a:srgbClr val="FFCCFF"/>
                </a:solidFill>
              </a:rPr>
              <a:t>Particle</a:t>
            </a:r>
            <a:r>
              <a:rPr lang="it-IT" dirty="0" smtClean="0">
                <a:solidFill>
                  <a:srgbClr val="FFCCFF"/>
                </a:solidFill>
              </a:rPr>
              <a:t> </a:t>
            </a:r>
            <a:r>
              <a:rPr lang="it-IT" dirty="0" err="1" smtClean="0">
                <a:solidFill>
                  <a:srgbClr val="FFCCFF"/>
                </a:solidFill>
              </a:rPr>
              <a:t>rest</a:t>
            </a:r>
            <a:r>
              <a:rPr lang="it-IT" dirty="0" smtClean="0">
                <a:solidFill>
                  <a:srgbClr val="FFCCFF"/>
                </a:solidFill>
              </a:rPr>
              <a:t> mass</a:t>
            </a:r>
          </a:p>
        </p:txBody>
      </p:sp>
      <p:sp>
        <p:nvSpPr>
          <p:cNvPr id="176153" name="Line 25"/>
          <p:cNvSpPr>
            <a:spLocks noChangeShapeType="1"/>
          </p:cNvSpPr>
          <p:nvPr/>
        </p:nvSpPr>
        <p:spPr bwMode="auto">
          <a:xfrm flipV="1">
            <a:off x="5110163" y="3898900"/>
            <a:ext cx="1317625" cy="484188"/>
          </a:xfrm>
          <a:prstGeom prst="line">
            <a:avLst/>
          </a:prstGeom>
          <a:noFill/>
          <a:ln w="9525">
            <a:solidFill>
              <a:srgbClr val="FFCC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66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</a:schemeClr>
            </a:gs>
            <a:gs pos="100000">
              <a:schemeClr val="bg1">
                <a:lumMod val="85000"/>
                <a:lumOff val="1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8 Abril 2014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831726"/>
            <a:ext cx="10225136" cy="5693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403648" y="39510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prstClr val="white"/>
                </a:solidFill>
              </a:rPr>
              <a:t>Colisionadores - </a:t>
            </a:r>
            <a:r>
              <a:rPr lang="it-IT" sz="3600" dirty="0" err="1" smtClean="0">
                <a:solidFill>
                  <a:prstClr val="white"/>
                </a:solidFill>
              </a:rPr>
              <a:t>energias</a:t>
            </a:r>
            <a:endParaRPr lang="en-US" sz="3600" dirty="0">
              <a:solidFill>
                <a:prstClr val="white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118394" y="1340768"/>
            <a:ext cx="39741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 smtClean="0">
                <a:solidFill>
                  <a:srgbClr val="FFFF00"/>
                </a:solidFill>
              </a:rPr>
              <a:t>Leptons</a:t>
            </a:r>
            <a:r>
              <a:rPr lang="it-IT" sz="2000" b="1" dirty="0" smtClean="0">
                <a:solidFill>
                  <a:srgbClr val="FFFF00"/>
                </a:solidFill>
              </a:rPr>
              <a:t> (</a:t>
            </a:r>
            <a:r>
              <a:rPr lang="it-IT" sz="2000" b="1" dirty="0" err="1" smtClean="0">
                <a:solidFill>
                  <a:srgbClr val="FFFF00"/>
                </a:solidFill>
              </a:rPr>
              <a:t>electrons</a:t>
            </a:r>
            <a:r>
              <a:rPr lang="it-IT" sz="2000" b="1" dirty="0" smtClean="0">
                <a:solidFill>
                  <a:srgbClr val="FFFF00"/>
                </a:solidFill>
              </a:rPr>
              <a:t>, </a:t>
            </a:r>
            <a:r>
              <a:rPr lang="it-IT" sz="2000" b="1" dirty="0" err="1" smtClean="0">
                <a:solidFill>
                  <a:srgbClr val="FFFF00"/>
                </a:solidFill>
              </a:rPr>
              <a:t>positrons</a:t>
            </a:r>
            <a:r>
              <a:rPr lang="it-IT" sz="2000" b="1" dirty="0" smtClean="0">
                <a:solidFill>
                  <a:srgbClr val="FFFF00"/>
                </a:solidFill>
              </a:rPr>
              <a:t>)</a:t>
            </a:r>
            <a:endParaRPr lang="it-IT" sz="2000" b="1" dirty="0">
              <a:solidFill>
                <a:srgbClr val="FFFF00"/>
              </a:solidFill>
            </a:endParaRPr>
          </a:p>
          <a:p>
            <a:r>
              <a:rPr lang="it-IT" sz="2000" b="1" dirty="0" err="1" smtClean="0">
                <a:solidFill>
                  <a:srgbClr val="FF0000"/>
                </a:solidFill>
              </a:rPr>
              <a:t>Hadrons</a:t>
            </a:r>
            <a:r>
              <a:rPr lang="it-IT" sz="2000" b="1" dirty="0" smtClean="0">
                <a:solidFill>
                  <a:srgbClr val="FF0000"/>
                </a:solidFill>
              </a:rPr>
              <a:t> (</a:t>
            </a:r>
            <a:r>
              <a:rPr lang="it-IT" sz="2000" b="1" dirty="0" err="1" smtClean="0">
                <a:solidFill>
                  <a:srgbClr val="FF0000"/>
                </a:solidFill>
              </a:rPr>
              <a:t>protons</a:t>
            </a:r>
            <a:r>
              <a:rPr lang="it-IT" sz="2000" b="1" dirty="0" smtClean="0">
                <a:solidFill>
                  <a:srgbClr val="FF0000"/>
                </a:solidFill>
              </a:rPr>
              <a:t>, </a:t>
            </a:r>
            <a:r>
              <a:rPr lang="it-IT" sz="2000" b="1" dirty="0" err="1" smtClean="0">
                <a:solidFill>
                  <a:srgbClr val="FF0000"/>
                </a:solidFill>
              </a:rPr>
              <a:t>antiprotons</a:t>
            </a:r>
            <a:r>
              <a:rPr lang="it-IT" sz="2000" b="1" dirty="0" smtClean="0">
                <a:solidFill>
                  <a:srgbClr val="FF0000"/>
                </a:solidFill>
              </a:rPr>
              <a:t>)</a:t>
            </a:r>
            <a:endParaRPr lang="it-IT" sz="2000" b="1" dirty="0">
              <a:solidFill>
                <a:srgbClr val="FF0000"/>
              </a:solidFill>
            </a:endParaRPr>
          </a:p>
          <a:p>
            <a:r>
              <a:rPr lang="it-IT" sz="2000" b="1" dirty="0" err="1">
                <a:solidFill>
                  <a:srgbClr val="8AF86C"/>
                </a:solidFill>
              </a:rPr>
              <a:t>Hadron-Lepton</a:t>
            </a:r>
            <a:endParaRPr lang="en-US" b="1" dirty="0">
              <a:solidFill>
                <a:srgbClr val="8AF86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71730" y="831726"/>
            <a:ext cx="4820550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Cinco </a:t>
            </a:r>
            <a:r>
              <a:rPr lang="en-US" dirty="0" err="1" smtClean="0"/>
              <a:t>decadas</a:t>
            </a:r>
            <a:r>
              <a:rPr lang="en-US" dirty="0" smtClean="0"/>
              <a:t> -&gt; </a:t>
            </a:r>
            <a:r>
              <a:rPr lang="en-US" dirty="0" err="1" smtClean="0"/>
              <a:t>cinco</a:t>
            </a:r>
            <a:r>
              <a:rPr lang="en-US" dirty="0" smtClean="0"/>
              <a:t> </a:t>
            </a:r>
            <a:r>
              <a:rPr lang="en-US" dirty="0" err="1" smtClean="0"/>
              <a:t>ordenes</a:t>
            </a:r>
            <a:r>
              <a:rPr lang="en-US" dirty="0" smtClean="0"/>
              <a:t> de </a:t>
            </a:r>
            <a:r>
              <a:rPr lang="en-US" dirty="0" err="1" smtClean="0"/>
              <a:t>magnitud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20091828">
            <a:off x="1111240" y="3246904"/>
            <a:ext cx="7340471" cy="46166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higher the energy the larger the discovery reach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5915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75000"/>
              </a:schemeClr>
            </a:gs>
            <a:gs pos="100000">
              <a:schemeClr val="bg1">
                <a:lumMod val="75000"/>
                <a:lumOff val="2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1516771"/>
              </p:ext>
            </p:extLst>
          </p:nvPr>
        </p:nvGraphicFramePr>
        <p:xfrm>
          <a:off x="333567" y="970795"/>
          <a:ext cx="6933457" cy="4411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367" y="0"/>
            <a:ext cx="8229600" cy="663340"/>
          </a:xfrm>
        </p:spPr>
        <p:txBody>
          <a:bodyPr>
            <a:noAutofit/>
          </a:bodyPr>
          <a:lstStyle/>
          <a:p>
            <a:r>
              <a:rPr lang="en-US" dirty="0" smtClean="0"/>
              <a:t>~30000 </a:t>
            </a:r>
            <a:r>
              <a:rPr lang="en-US" dirty="0" err="1" smtClean="0"/>
              <a:t>aceleradores</a:t>
            </a:r>
            <a:r>
              <a:rPr lang="en-US" dirty="0" smtClean="0"/>
              <a:t> en el </a:t>
            </a:r>
            <a:r>
              <a:rPr lang="en-US" dirty="0" err="1" smtClean="0"/>
              <a:t>mundo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 rot="21205760">
            <a:off x="2511551" y="948048"/>
            <a:ext cx="288968" cy="1935815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934048"/>
            <a:ext cx="201622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cs typeface="Arial" pitchFamily="34" charset="0"/>
              </a:rPr>
              <a:t>Aceleradores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 I&amp;D</a:t>
            </a: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7504" y="5157192"/>
            <a:ext cx="9036496" cy="1200329"/>
          </a:xfrm>
          <a:prstGeom prst="rect">
            <a:avLst/>
          </a:prstGeom>
          <a:solidFill>
            <a:srgbClr val="404040">
              <a:alpha val="69804"/>
            </a:srgbClr>
          </a:solidFill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Generan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haces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de </a:t>
            </a:r>
            <a:r>
              <a:rPr lang="en-US" dirty="0" err="1" smtClean="0">
                <a:solidFill>
                  <a:srgbClr val="FFFF00"/>
                </a:solidFill>
              </a:rPr>
              <a:t>particulas</a:t>
            </a:r>
            <a:r>
              <a:rPr lang="en-US" dirty="0" smtClean="0">
                <a:solidFill>
                  <a:srgbClr val="FFFF00"/>
                </a:solidFill>
              </a:rPr>
              <a:t> de </a:t>
            </a:r>
            <a:r>
              <a:rPr lang="en-US" dirty="0" err="1" smtClean="0">
                <a:solidFill>
                  <a:srgbClr val="FFFF00"/>
                </a:solidFill>
              </a:rPr>
              <a:t>altas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energias</a:t>
            </a:r>
            <a:r>
              <a:rPr lang="en-US" dirty="0" smtClean="0">
                <a:solidFill>
                  <a:srgbClr val="FFFF00"/>
                </a:solidFill>
              </a:rPr>
              <a:t> para </a:t>
            </a:r>
            <a:r>
              <a:rPr lang="en-US" dirty="0" err="1" smtClean="0">
                <a:solidFill>
                  <a:srgbClr val="FFFF00"/>
                </a:solidFill>
              </a:rPr>
              <a:t>investigar</a:t>
            </a:r>
            <a:r>
              <a:rPr lang="en-US" dirty="0" smtClean="0">
                <a:solidFill>
                  <a:srgbClr val="FFFF00"/>
                </a:solidFill>
              </a:rPr>
              <a:t> la </a:t>
            </a:r>
            <a:r>
              <a:rPr lang="en-US" dirty="0" err="1" smtClean="0">
                <a:solidFill>
                  <a:srgbClr val="FFFF00"/>
                </a:solidFill>
              </a:rPr>
              <a:t>estructura</a:t>
            </a:r>
            <a:r>
              <a:rPr lang="en-US" dirty="0" smtClean="0">
                <a:solidFill>
                  <a:srgbClr val="FFFF00"/>
                </a:solidFill>
              </a:rPr>
              <a:t> de la </a:t>
            </a:r>
            <a:r>
              <a:rPr lang="en-US" dirty="0" err="1" smtClean="0">
                <a:solidFill>
                  <a:srgbClr val="FFFF00"/>
                </a:solidFill>
              </a:rPr>
              <a:t>materia</a:t>
            </a:r>
            <a:r>
              <a:rPr lang="en-US" dirty="0" smtClean="0">
                <a:solidFill>
                  <a:srgbClr val="FFFF00"/>
                </a:solidFill>
              </a:rPr>
              <a:t>: </a:t>
            </a:r>
            <a:r>
              <a:rPr lang="en-US" dirty="0" err="1" smtClean="0">
                <a:solidFill>
                  <a:srgbClr val="FFFF00"/>
                </a:solidFill>
              </a:rPr>
              <a:t>fisica</a:t>
            </a:r>
            <a:r>
              <a:rPr lang="en-US" dirty="0" smtClean="0">
                <a:solidFill>
                  <a:srgbClr val="FFFF00"/>
                </a:solidFill>
              </a:rPr>
              <a:t> de </a:t>
            </a:r>
            <a:r>
              <a:rPr lang="en-US" dirty="0" err="1" smtClean="0">
                <a:solidFill>
                  <a:srgbClr val="FFFF00"/>
                </a:solidFill>
              </a:rPr>
              <a:t>particulas</a:t>
            </a:r>
            <a:r>
              <a:rPr lang="en-US" dirty="0" smtClean="0">
                <a:solidFill>
                  <a:srgbClr val="FFFF00"/>
                </a:solidFill>
              </a:rPr>
              <a:t>, </a:t>
            </a:r>
            <a:r>
              <a:rPr lang="en-US" dirty="0" err="1" smtClean="0">
                <a:solidFill>
                  <a:srgbClr val="FFFF00"/>
                </a:solidFill>
              </a:rPr>
              <a:t>fisica</a:t>
            </a:r>
            <a:r>
              <a:rPr lang="en-US" dirty="0" smtClean="0">
                <a:solidFill>
                  <a:srgbClr val="FFFF00"/>
                </a:solidFill>
              </a:rPr>
              <a:t> nuclear, </a:t>
            </a:r>
            <a:r>
              <a:rPr lang="en-US" dirty="0" err="1" smtClean="0">
                <a:solidFill>
                  <a:srgbClr val="FFFF00"/>
                </a:solidFill>
              </a:rPr>
              <a:t>analisis</a:t>
            </a:r>
            <a:r>
              <a:rPr lang="en-US" dirty="0" smtClean="0">
                <a:solidFill>
                  <a:srgbClr val="FFFF00"/>
                </a:solidFill>
              </a:rPr>
              <a:t> en </a:t>
            </a:r>
            <a:r>
              <a:rPr lang="en-US" dirty="0" err="1" smtClean="0">
                <a:solidFill>
                  <a:srgbClr val="FFFF00"/>
                </a:solidFill>
              </a:rPr>
              <a:t>biologia</a:t>
            </a:r>
            <a:r>
              <a:rPr lang="en-US" dirty="0" smtClean="0">
                <a:solidFill>
                  <a:srgbClr val="FFFF00"/>
                </a:solidFill>
              </a:rPr>
              <a:t> y </a:t>
            </a:r>
            <a:r>
              <a:rPr lang="en-US" dirty="0" err="1" smtClean="0">
                <a:solidFill>
                  <a:srgbClr val="FFFF00"/>
                </a:solidFill>
              </a:rPr>
              <a:t>quimica</a:t>
            </a:r>
            <a:r>
              <a:rPr lang="en-US" dirty="0" smtClean="0">
                <a:solidFill>
                  <a:srgbClr val="FFFF00"/>
                </a:solidFill>
              </a:rPr>
              <a:t>, </a:t>
            </a:r>
            <a:r>
              <a:rPr lang="en-US" dirty="0" err="1" smtClean="0">
                <a:solidFill>
                  <a:srgbClr val="FFFF00"/>
                </a:solidFill>
              </a:rPr>
              <a:t>cinetica</a:t>
            </a:r>
            <a:r>
              <a:rPr lang="en-US" dirty="0" smtClean="0">
                <a:solidFill>
                  <a:srgbClr val="FFFF00"/>
                </a:solidFill>
              </a:rPr>
              <a:t> y </a:t>
            </a:r>
            <a:r>
              <a:rPr lang="en-US" dirty="0" err="1" smtClean="0">
                <a:solidFill>
                  <a:srgbClr val="FFFF00"/>
                </a:solidFill>
              </a:rPr>
              <a:t>dinamica</a:t>
            </a:r>
            <a:r>
              <a:rPr lang="en-US" dirty="0" smtClean="0">
                <a:solidFill>
                  <a:srgbClr val="FFFF00"/>
                </a:solidFill>
              </a:rPr>
              <a:t> de </a:t>
            </a:r>
            <a:r>
              <a:rPr lang="en-US" dirty="0" err="1" smtClean="0">
                <a:solidFill>
                  <a:srgbClr val="FFFF00"/>
                </a:solidFill>
              </a:rPr>
              <a:t>reacciones</a:t>
            </a:r>
            <a:r>
              <a:rPr lang="en-US" dirty="0" smtClean="0">
                <a:solidFill>
                  <a:srgbClr val="FFFF00"/>
                </a:solidFill>
              </a:rPr>
              <a:t>. </a:t>
            </a:r>
            <a:r>
              <a:rPr lang="en-US" dirty="0" err="1" smtClean="0">
                <a:solidFill>
                  <a:srgbClr val="FFFF00"/>
                </a:solidFill>
              </a:rPr>
              <a:t>Producen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radiaciones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secundarias</a:t>
            </a:r>
            <a:r>
              <a:rPr lang="en-US" dirty="0" smtClean="0">
                <a:solidFill>
                  <a:srgbClr val="FFFF00"/>
                </a:solidFill>
              </a:rPr>
              <a:t> (</a:t>
            </a:r>
            <a:r>
              <a:rPr lang="en-US" dirty="0" err="1" smtClean="0">
                <a:solidFill>
                  <a:srgbClr val="FFFF00"/>
                </a:solidFill>
              </a:rPr>
              <a:t>neutrones</a:t>
            </a:r>
            <a:r>
              <a:rPr lang="en-US" dirty="0" smtClean="0">
                <a:solidFill>
                  <a:srgbClr val="FFFF00"/>
                </a:solidFill>
              </a:rPr>
              <a:t>, </a:t>
            </a:r>
            <a:r>
              <a:rPr lang="en-US" dirty="0" err="1" smtClean="0">
                <a:solidFill>
                  <a:srgbClr val="FFFF00"/>
                </a:solidFill>
              </a:rPr>
              <a:t>fotones</a:t>
            </a:r>
            <a:r>
              <a:rPr lang="en-US" dirty="0" smtClean="0">
                <a:solidFill>
                  <a:srgbClr val="FFFF00"/>
                </a:solidFill>
              </a:rPr>
              <a:t>) para </a:t>
            </a:r>
            <a:r>
              <a:rPr lang="en-US" dirty="0" err="1" smtClean="0">
                <a:solidFill>
                  <a:srgbClr val="FFFF00"/>
                </a:solidFill>
              </a:rPr>
              <a:t>ulteriores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utilizaciones</a:t>
            </a:r>
            <a:r>
              <a:rPr lang="en-US" dirty="0" smtClean="0">
                <a:solidFill>
                  <a:srgbClr val="FFFF00"/>
                </a:solidFill>
              </a:rPr>
              <a:t>.</a:t>
            </a:r>
            <a:r>
              <a:rPr lang="en-US" sz="1600" dirty="0" smtClean="0">
                <a:solidFill>
                  <a:srgbClr val="FFFF00"/>
                </a:solidFill>
              </a:rPr>
              <a:t> </a:t>
            </a:r>
            <a:endParaRPr lang="en-US" sz="160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8 Abril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05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009E"/>
            </a:gs>
            <a:gs pos="36000">
              <a:srgbClr val="091179"/>
            </a:gs>
            <a:gs pos="99000">
              <a:srgbClr val="08093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freeworldmaps.net/printable/simple-printable-world-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8" y="1268760"/>
            <a:ext cx="896696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nettore 2"/>
          <p:cNvSpPr/>
          <p:nvPr/>
        </p:nvSpPr>
        <p:spPr>
          <a:xfrm>
            <a:off x="4644008" y="2348880"/>
            <a:ext cx="144016" cy="144016"/>
          </a:xfrm>
          <a:prstGeom prst="flowChartConnector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Connettore 4"/>
          <p:cNvSpPr/>
          <p:nvPr/>
        </p:nvSpPr>
        <p:spPr>
          <a:xfrm>
            <a:off x="2987824" y="2348880"/>
            <a:ext cx="144016" cy="144016"/>
          </a:xfrm>
          <a:prstGeom prst="flowChartConnector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Connettore 5"/>
          <p:cNvSpPr/>
          <p:nvPr/>
        </p:nvSpPr>
        <p:spPr>
          <a:xfrm>
            <a:off x="4796408" y="2501280"/>
            <a:ext cx="144016" cy="144016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onnettore 6"/>
          <p:cNvSpPr/>
          <p:nvPr/>
        </p:nvSpPr>
        <p:spPr>
          <a:xfrm>
            <a:off x="7092280" y="2725688"/>
            <a:ext cx="144016" cy="144016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onnettore 7"/>
          <p:cNvSpPr/>
          <p:nvPr/>
        </p:nvSpPr>
        <p:spPr>
          <a:xfrm>
            <a:off x="5868144" y="1628800"/>
            <a:ext cx="144016" cy="144016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Connettore 8"/>
          <p:cNvSpPr/>
          <p:nvPr/>
        </p:nvSpPr>
        <p:spPr>
          <a:xfrm>
            <a:off x="6012160" y="1700808"/>
            <a:ext cx="144016" cy="144016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856764" y="1979548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RHIC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4628201" y="2541022"/>
            <a:ext cx="834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F6F1F"/>
                </a:solidFill>
              </a:rPr>
              <a:t>DAFNE</a:t>
            </a:r>
            <a:endParaRPr lang="en-US" b="1" dirty="0">
              <a:solidFill>
                <a:srgbClr val="0F6F1F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491795" y="2797696"/>
            <a:ext cx="1217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F6F1F"/>
                </a:solidFill>
              </a:rPr>
              <a:t>Tau-Charm</a:t>
            </a:r>
            <a:endParaRPr lang="en-US" b="1" dirty="0">
              <a:solidFill>
                <a:srgbClr val="0F6F1F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891310" y="1751262"/>
            <a:ext cx="1200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F6F1F"/>
                </a:solidFill>
              </a:rPr>
              <a:t>VEPP 4M</a:t>
            </a:r>
          </a:p>
          <a:p>
            <a:r>
              <a:rPr lang="it-IT" b="1" dirty="0" smtClean="0">
                <a:solidFill>
                  <a:srgbClr val="0F6F1F"/>
                </a:solidFill>
              </a:rPr>
              <a:t>VEPP 2000</a:t>
            </a:r>
          </a:p>
        </p:txBody>
      </p:sp>
      <p:sp>
        <p:nvSpPr>
          <p:cNvPr id="16" name="Connettore 15"/>
          <p:cNvSpPr/>
          <p:nvPr/>
        </p:nvSpPr>
        <p:spPr>
          <a:xfrm>
            <a:off x="7380312" y="2276872"/>
            <a:ext cx="144016" cy="144016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6994690" y="2356356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F6F1F"/>
                </a:solidFill>
              </a:rPr>
              <a:t>SUPER KEK-B</a:t>
            </a:r>
            <a:endParaRPr lang="en-US" b="1" dirty="0">
              <a:solidFill>
                <a:srgbClr val="0F6F1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3022600"/>
            <a:ext cx="232886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CasellaDiTesto 19"/>
          <p:cNvSpPr txBox="1"/>
          <p:nvPr/>
        </p:nvSpPr>
        <p:spPr>
          <a:xfrm>
            <a:off x="849403" y="697132"/>
            <a:ext cx="1617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FF00"/>
                </a:solidFill>
              </a:rPr>
              <a:t>In </a:t>
            </a:r>
            <a:r>
              <a:rPr lang="it-IT" b="1" dirty="0" err="1" smtClean="0">
                <a:solidFill>
                  <a:srgbClr val="FFFF00"/>
                </a:solidFill>
              </a:rPr>
              <a:t>operation</a:t>
            </a:r>
            <a:endParaRPr lang="it-IT" b="1" dirty="0" smtClean="0">
              <a:solidFill>
                <a:srgbClr val="FFFF00"/>
              </a:solidFill>
            </a:endParaRPr>
          </a:p>
          <a:p>
            <a:r>
              <a:rPr lang="it-IT" b="1" dirty="0" smtClean="0">
                <a:solidFill>
                  <a:srgbClr val="FFFF00"/>
                </a:solidFill>
              </a:rPr>
              <a:t>In </a:t>
            </a:r>
            <a:r>
              <a:rPr lang="it-IT" b="1" dirty="0" err="1" smtClean="0">
                <a:solidFill>
                  <a:srgbClr val="FFFF00"/>
                </a:solidFill>
              </a:rPr>
              <a:t>construction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1" name="Connettore 20"/>
          <p:cNvSpPr/>
          <p:nvPr/>
        </p:nvSpPr>
        <p:spPr>
          <a:xfrm>
            <a:off x="539552" y="774412"/>
            <a:ext cx="144016" cy="144016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Connettore 21"/>
          <p:cNvSpPr/>
          <p:nvPr/>
        </p:nvSpPr>
        <p:spPr>
          <a:xfrm>
            <a:off x="539552" y="1122528"/>
            <a:ext cx="144016" cy="144016"/>
          </a:xfrm>
          <a:prstGeom prst="flowChartConnector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4165865" y="2204864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LHC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7164288" y="404664"/>
            <a:ext cx="1807354" cy="923330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</a:rPr>
              <a:t>Hadrons</a:t>
            </a:r>
            <a:endParaRPr lang="it-IT" b="1" dirty="0" smtClean="0">
              <a:solidFill>
                <a:srgbClr val="FF0000"/>
              </a:solidFill>
            </a:endParaRPr>
          </a:p>
          <a:p>
            <a:r>
              <a:rPr lang="it-IT" b="1" dirty="0" err="1" smtClean="0">
                <a:solidFill>
                  <a:srgbClr val="008000"/>
                </a:solidFill>
              </a:rPr>
              <a:t>Leptons</a:t>
            </a:r>
            <a:endParaRPr lang="it-IT" b="1" dirty="0" smtClean="0">
              <a:solidFill>
                <a:srgbClr val="008000"/>
              </a:solidFill>
            </a:endParaRPr>
          </a:p>
          <a:p>
            <a:r>
              <a:rPr lang="it-IT" b="1" dirty="0" err="1" smtClean="0">
                <a:solidFill>
                  <a:srgbClr val="3737FF"/>
                </a:solidFill>
              </a:rPr>
              <a:t>Leptons-Hadrons</a:t>
            </a:r>
            <a:endParaRPr lang="en-US" b="1" dirty="0">
              <a:solidFill>
                <a:srgbClr val="3737FF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146978" y="128080"/>
            <a:ext cx="45879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 err="1">
                <a:solidFill>
                  <a:srgbClr val="FFFF00"/>
                </a:solidFill>
              </a:rPr>
              <a:t>Particle</a:t>
            </a:r>
            <a:r>
              <a:rPr lang="it-IT" sz="3600" dirty="0">
                <a:solidFill>
                  <a:srgbClr val="FFFF00"/>
                </a:solidFill>
              </a:rPr>
              <a:t> </a:t>
            </a:r>
            <a:r>
              <a:rPr lang="it-IT" sz="3600" dirty="0" err="1">
                <a:solidFill>
                  <a:srgbClr val="FFFF00"/>
                </a:solidFill>
              </a:rPr>
              <a:t>Colliders</a:t>
            </a:r>
            <a:r>
              <a:rPr lang="it-IT" sz="3600" dirty="0">
                <a:solidFill>
                  <a:srgbClr val="FFFF00"/>
                </a:solidFill>
              </a:rPr>
              <a:t> - </a:t>
            </a:r>
            <a:r>
              <a:rPr lang="it-IT" sz="3600" dirty="0" smtClean="0">
                <a:solidFill>
                  <a:srgbClr val="FFFF00"/>
                </a:solidFill>
              </a:rPr>
              <a:t>2014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 Abril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C. Biscari, ALBA-CELLS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90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832" name="Group 8"/>
          <p:cNvGrpSpPr>
            <a:grpSpLocks/>
          </p:cNvGrpSpPr>
          <p:nvPr/>
        </p:nvGrpSpPr>
        <p:grpSpPr bwMode="auto">
          <a:xfrm>
            <a:off x="2071688" y="1747838"/>
            <a:ext cx="1614487" cy="1600200"/>
            <a:chOff x="1610" y="839"/>
            <a:chExt cx="1017" cy="1008"/>
          </a:xfrm>
        </p:grpSpPr>
        <p:sp>
          <p:nvSpPr>
            <p:cNvPr id="333828" name="Oval 4"/>
            <p:cNvSpPr>
              <a:spLocks noChangeArrowheads="1"/>
            </p:cNvSpPr>
            <p:nvPr/>
          </p:nvSpPr>
          <p:spPr bwMode="auto">
            <a:xfrm rot="1512361">
              <a:off x="1610" y="839"/>
              <a:ext cx="1017" cy="1008"/>
            </a:xfrm>
            <a:prstGeom prst="ellipse">
              <a:avLst/>
            </a:prstGeom>
            <a:gradFill rotWithShape="1">
              <a:gsLst>
                <a:gs pos="0">
                  <a:srgbClr val="F9E7A5"/>
                </a:gs>
                <a:gs pos="100000">
                  <a:srgbClr val="F9E7A5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_tradnl" smtClean="0">
                <a:solidFill>
                  <a:srgbClr val="000000"/>
                </a:solidFill>
              </a:endParaRPr>
            </a:p>
          </p:txBody>
        </p:sp>
        <p:sp>
          <p:nvSpPr>
            <p:cNvPr id="333829" name="Oval 5"/>
            <p:cNvSpPr>
              <a:spLocks noChangeArrowheads="1"/>
            </p:cNvSpPr>
            <p:nvPr/>
          </p:nvSpPr>
          <p:spPr bwMode="auto">
            <a:xfrm>
              <a:off x="2016" y="1059"/>
              <a:ext cx="186" cy="195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0033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_tradnl" smtClean="0">
                <a:solidFill>
                  <a:srgbClr val="000000"/>
                </a:solidFill>
              </a:endParaRPr>
            </a:p>
          </p:txBody>
        </p:sp>
        <p:sp>
          <p:nvSpPr>
            <p:cNvPr id="333830" name="Oval 6"/>
            <p:cNvSpPr>
              <a:spLocks noChangeArrowheads="1"/>
            </p:cNvSpPr>
            <p:nvPr/>
          </p:nvSpPr>
          <p:spPr bwMode="auto">
            <a:xfrm>
              <a:off x="2237" y="1305"/>
              <a:ext cx="186" cy="195"/>
            </a:xfrm>
            <a:prstGeom prst="ellipse">
              <a:avLst/>
            </a:prstGeom>
            <a:gradFill rotWithShape="1">
              <a:gsLst>
                <a:gs pos="0">
                  <a:srgbClr val="218B59"/>
                </a:gs>
                <a:gs pos="100000">
                  <a:srgbClr val="218B5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_tradnl" smtClean="0">
                <a:solidFill>
                  <a:srgbClr val="000000"/>
                </a:solidFill>
              </a:endParaRPr>
            </a:p>
          </p:txBody>
        </p:sp>
        <p:sp>
          <p:nvSpPr>
            <p:cNvPr id="333831" name="Oval 7"/>
            <p:cNvSpPr>
              <a:spLocks noChangeArrowheads="1"/>
            </p:cNvSpPr>
            <p:nvPr/>
          </p:nvSpPr>
          <p:spPr bwMode="auto">
            <a:xfrm>
              <a:off x="1865" y="1433"/>
              <a:ext cx="186" cy="195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FF33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_tradnl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333833" name="Group 9"/>
          <p:cNvGrpSpPr>
            <a:grpSpLocks/>
          </p:cNvGrpSpPr>
          <p:nvPr/>
        </p:nvGrpSpPr>
        <p:grpSpPr bwMode="auto">
          <a:xfrm rot="15013087">
            <a:off x="5638006" y="1685132"/>
            <a:ext cx="1614487" cy="1600200"/>
            <a:chOff x="1610" y="839"/>
            <a:chExt cx="1017" cy="1008"/>
          </a:xfrm>
        </p:grpSpPr>
        <p:sp>
          <p:nvSpPr>
            <p:cNvPr id="333834" name="Oval 10"/>
            <p:cNvSpPr>
              <a:spLocks noChangeArrowheads="1"/>
            </p:cNvSpPr>
            <p:nvPr/>
          </p:nvSpPr>
          <p:spPr bwMode="auto">
            <a:xfrm rot="1512361">
              <a:off x="1610" y="839"/>
              <a:ext cx="1017" cy="1008"/>
            </a:xfrm>
            <a:prstGeom prst="ellipse">
              <a:avLst/>
            </a:prstGeom>
            <a:gradFill rotWithShape="1">
              <a:gsLst>
                <a:gs pos="0">
                  <a:srgbClr val="F9E7A5"/>
                </a:gs>
                <a:gs pos="100000">
                  <a:srgbClr val="F9E7A5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_tradnl" smtClean="0">
                <a:solidFill>
                  <a:srgbClr val="000000"/>
                </a:solidFill>
              </a:endParaRPr>
            </a:p>
          </p:txBody>
        </p:sp>
        <p:sp>
          <p:nvSpPr>
            <p:cNvPr id="333835" name="Oval 11"/>
            <p:cNvSpPr>
              <a:spLocks noChangeArrowheads="1"/>
            </p:cNvSpPr>
            <p:nvPr/>
          </p:nvSpPr>
          <p:spPr bwMode="auto">
            <a:xfrm>
              <a:off x="2016" y="1059"/>
              <a:ext cx="186" cy="195"/>
            </a:xfrm>
            <a:prstGeom prst="ellipse">
              <a:avLst/>
            </a:prstGeom>
            <a:gradFill rotWithShape="1">
              <a:gsLst>
                <a:gs pos="0">
                  <a:srgbClr val="0033CC"/>
                </a:gs>
                <a:gs pos="100000">
                  <a:srgbClr val="0033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_tradnl" smtClean="0">
                <a:solidFill>
                  <a:srgbClr val="000000"/>
                </a:solidFill>
              </a:endParaRPr>
            </a:p>
          </p:txBody>
        </p:sp>
        <p:sp>
          <p:nvSpPr>
            <p:cNvPr id="333836" name="Oval 12"/>
            <p:cNvSpPr>
              <a:spLocks noChangeArrowheads="1"/>
            </p:cNvSpPr>
            <p:nvPr/>
          </p:nvSpPr>
          <p:spPr bwMode="auto">
            <a:xfrm>
              <a:off x="2237" y="1305"/>
              <a:ext cx="186" cy="195"/>
            </a:xfrm>
            <a:prstGeom prst="ellipse">
              <a:avLst/>
            </a:prstGeom>
            <a:gradFill rotWithShape="1">
              <a:gsLst>
                <a:gs pos="0">
                  <a:srgbClr val="218B59"/>
                </a:gs>
                <a:gs pos="100000">
                  <a:srgbClr val="218B5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_tradnl" smtClean="0">
                <a:solidFill>
                  <a:srgbClr val="000000"/>
                </a:solidFill>
              </a:endParaRPr>
            </a:p>
          </p:txBody>
        </p:sp>
        <p:sp>
          <p:nvSpPr>
            <p:cNvPr id="333837" name="Oval 13"/>
            <p:cNvSpPr>
              <a:spLocks noChangeArrowheads="1"/>
            </p:cNvSpPr>
            <p:nvPr/>
          </p:nvSpPr>
          <p:spPr bwMode="auto">
            <a:xfrm>
              <a:off x="1865" y="1433"/>
              <a:ext cx="186" cy="195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FF33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_tradnl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33838" name="Oval 14"/>
          <p:cNvSpPr>
            <a:spLocks noChangeArrowheads="1"/>
          </p:cNvSpPr>
          <p:nvPr/>
        </p:nvSpPr>
        <p:spPr bwMode="auto">
          <a:xfrm>
            <a:off x="3336925" y="4592638"/>
            <a:ext cx="417513" cy="390525"/>
          </a:xfrm>
          <a:prstGeom prst="ellipse">
            <a:avLst/>
          </a:prstGeom>
          <a:gradFill rotWithShape="1">
            <a:gsLst>
              <a:gs pos="0">
                <a:srgbClr val="C4280E"/>
              </a:gs>
              <a:gs pos="100000">
                <a:srgbClr val="C4280E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333839" name="Oval 15"/>
          <p:cNvSpPr>
            <a:spLocks noChangeArrowheads="1"/>
          </p:cNvSpPr>
          <p:nvPr/>
        </p:nvSpPr>
        <p:spPr bwMode="auto">
          <a:xfrm>
            <a:off x="5726113" y="4600575"/>
            <a:ext cx="404812" cy="403225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33CC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333840" name="Text Box 16"/>
          <p:cNvSpPr txBox="1">
            <a:spLocks noChangeArrowheads="1"/>
          </p:cNvSpPr>
          <p:nvPr/>
        </p:nvSpPr>
        <p:spPr bwMode="auto">
          <a:xfrm>
            <a:off x="444500" y="412750"/>
            <a:ext cx="819785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es-ES_tradnl" sz="2400" dirty="0" smtClean="0">
                <a:solidFill>
                  <a:srgbClr val="FFFFFF"/>
                </a:solidFill>
              </a:rPr>
              <a:t>ADRONES (</a:t>
            </a:r>
            <a:r>
              <a:rPr lang="it-IT" altLang="es-ES_tradnl" sz="2400" dirty="0" err="1" smtClean="0">
                <a:solidFill>
                  <a:srgbClr val="FFFFFF"/>
                </a:solidFill>
              </a:rPr>
              <a:t>protones</a:t>
            </a:r>
            <a:r>
              <a:rPr lang="it-IT" altLang="es-ES_tradnl" sz="2400" dirty="0" smtClean="0">
                <a:solidFill>
                  <a:srgbClr val="FFFFFF"/>
                </a:solidFill>
              </a:rPr>
              <a:t>, </a:t>
            </a:r>
            <a:r>
              <a:rPr lang="it-IT" altLang="es-ES_tradnl" sz="2400" dirty="0" err="1" smtClean="0">
                <a:solidFill>
                  <a:srgbClr val="FFFFFF"/>
                </a:solidFill>
              </a:rPr>
              <a:t>antiprotones</a:t>
            </a:r>
            <a:r>
              <a:rPr lang="it-IT" altLang="es-ES_tradnl" sz="2400" dirty="0" smtClean="0">
                <a:solidFill>
                  <a:srgbClr val="FFFFFF"/>
                </a:solidFill>
              </a:rPr>
              <a:t>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es-ES_tradnl" sz="2400" dirty="0" err="1" smtClean="0">
                <a:solidFill>
                  <a:srgbClr val="FFFFFF"/>
                </a:solidFill>
              </a:rPr>
              <a:t>Interacciones</a:t>
            </a:r>
            <a:r>
              <a:rPr lang="it-IT" altLang="es-ES_tradnl" sz="2400" dirty="0" smtClean="0">
                <a:solidFill>
                  <a:srgbClr val="FFFFFF"/>
                </a:solidFill>
              </a:rPr>
              <a:t> </a:t>
            </a:r>
            <a:r>
              <a:rPr lang="it-IT" altLang="es-ES_tradnl" sz="2400" dirty="0" err="1" smtClean="0">
                <a:solidFill>
                  <a:srgbClr val="FFFFFF"/>
                </a:solidFill>
              </a:rPr>
              <a:t>entre</a:t>
            </a:r>
            <a:r>
              <a:rPr lang="it-IT" altLang="es-ES_tradnl" sz="2400" dirty="0" smtClean="0">
                <a:solidFill>
                  <a:srgbClr val="FFFFFF"/>
                </a:solidFill>
              </a:rPr>
              <a:t> </a:t>
            </a:r>
            <a:r>
              <a:rPr lang="it-IT" altLang="es-ES_tradnl" sz="2400" dirty="0" err="1" smtClean="0">
                <a:solidFill>
                  <a:srgbClr val="FFFFFF"/>
                </a:solidFill>
              </a:rPr>
              <a:t>quarks</a:t>
            </a:r>
            <a:r>
              <a:rPr lang="it-IT" altLang="es-ES_tradnl" sz="2400" dirty="0" smtClean="0">
                <a:solidFill>
                  <a:srgbClr val="FFFFFF"/>
                </a:solidFill>
              </a:rPr>
              <a:t> y </a:t>
            </a:r>
            <a:r>
              <a:rPr lang="it-IT" altLang="es-ES_tradnl" sz="2400" dirty="0" err="1" smtClean="0">
                <a:solidFill>
                  <a:srgbClr val="FFFFFF"/>
                </a:solidFill>
              </a:rPr>
              <a:t>gluones</a:t>
            </a:r>
            <a:r>
              <a:rPr lang="it-IT" altLang="es-ES_tradnl" sz="2400" dirty="0" smtClean="0">
                <a:solidFill>
                  <a:srgbClr val="FFFFFF"/>
                </a:solidFill>
              </a:rPr>
              <a:t>, con </a:t>
            </a:r>
            <a:r>
              <a:rPr lang="it-IT" altLang="es-ES_tradnl" sz="2400" dirty="0" err="1" smtClean="0">
                <a:solidFill>
                  <a:srgbClr val="FFFFFF"/>
                </a:solidFill>
              </a:rPr>
              <a:t>diferentes</a:t>
            </a:r>
            <a:r>
              <a:rPr lang="it-IT" altLang="es-ES_tradnl" sz="2400" dirty="0" smtClean="0">
                <a:solidFill>
                  <a:srgbClr val="FFFFFF"/>
                </a:solidFill>
              </a:rPr>
              <a:t> </a:t>
            </a:r>
            <a:r>
              <a:rPr lang="it-IT" altLang="es-ES_tradnl" sz="2400" dirty="0" err="1" smtClean="0">
                <a:solidFill>
                  <a:srgbClr val="FFFFFF"/>
                </a:solidFill>
              </a:rPr>
              <a:t>combinaciones</a:t>
            </a:r>
            <a:r>
              <a:rPr lang="it-IT" altLang="es-ES_tradnl" sz="2400" dirty="0" smtClean="0">
                <a:solidFill>
                  <a:srgbClr val="FFFFFF"/>
                </a:solidFill>
              </a:rPr>
              <a:t> de </a:t>
            </a:r>
            <a:r>
              <a:rPr lang="it-IT" altLang="es-ES_tradnl" sz="2400" dirty="0" err="1" smtClean="0">
                <a:solidFill>
                  <a:srgbClr val="FFFFFF"/>
                </a:solidFill>
              </a:rPr>
              <a:t>energía</a:t>
            </a:r>
            <a:endParaRPr lang="it-IT" altLang="es-ES_tradnl" sz="2400" dirty="0" smtClean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altLang="es-ES_tradnl" dirty="0" smtClean="0">
              <a:solidFill>
                <a:srgbClr val="000000"/>
              </a:solidFill>
            </a:endParaRPr>
          </a:p>
        </p:txBody>
      </p:sp>
      <p:sp>
        <p:nvSpPr>
          <p:cNvPr id="333841" name="Text Box 17"/>
          <p:cNvSpPr txBox="1">
            <a:spLocks noChangeArrowheads="1"/>
          </p:cNvSpPr>
          <p:nvPr/>
        </p:nvSpPr>
        <p:spPr bwMode="auto">
          <a:xfrm>
            <a:off x="141776" y="5386388"/>
            <a:ext cx="905889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es-ES_tradnl" sz="2400" dirty="0" smtClean="0">
                <a:solidFill>
                  <a:srgbClr val="FFFFFF"/>
                </a:solidFill>
              </a:rPr>
              <a:t>LEPTONES (</a:t>
            </a:r>
            <a:r>
              <a:rPr lang="it-IT" altLang="es-ES_tradnl" sz="2400" dirty="0" err="1" smtClean="0">
                <a:solidFill>
                  <a:srgbClr val="FFFFFF"/>
                </a:solidFill>
              </a:rPr>
              <a:t>electrones</a:t>
            </a:r>
            <a:r>
              <a:rPr lang="it-IT" altLang="es-ES_tradnl" sz="2400" dirty="0" smtClean="0">
                <a:solidFill>
                  <a:srgbClr val="FFFFFF"/>
                </a:solidFill>
              </a:rPr>
              <a:t>, </a:t>
            </a:r>
            <a:r>
              <a:rPr lang="it-IT" altLang="es-ES_tradnl" sz="2400" dirty="0" err="1" smtClean="0">
                <a:solidFill>
                  <a:srgbClr val="FFFFFF"/>
                </a:solidFill>
              </a:rPr>
              <a:t>positrones</a:t>
            </a:r>
            <a:r>
              <a:rPr lang="it-IT" altLang="es-ES_tradnl" sz="2400" dirty="0" smtClean="0">
                <a:solidFill>
                  <a:srgbClr val="FFFFFF"/>
                </a:solidFill>
              </a:rPr>
              <a:t>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es-ES_tradnl" sz="2400" dirty="0" err="1" smtClean="0">
                <a:solidFill>
                  <a:srgbClr val="FFFFFF"/>
                </a:solidFill>
              </a:rPr>
              <a:t>Energía</a:t>
            </a:r>
            <a:r>
              <a:rPr lang="it-IT" altLang="es-ES_tradnl" sz="2400" dirty="0" smtClean="0">
                <a:solidFill>
                  <a:srgbClr val="FFFFFF"/>
                </a:solidFill>
              </a:rPr>
              <a:t> de la </a:t>
            </a:r>
            <a:r>
              <a:rPr lang="it-IT" altLang="es-ES_tradnl" sz="2400" dirty="0" err="1" smtClean="0">
                <a:solidFill>
                  <a:srgbClr val="FFFFFF"/>
                </a:solidFill>
              </a:rPr>
              <a:t>colisión</a:t>
            </a:r>
            <a:r>
              <a:rPr lang="it-IT" altLang="es-ES_tradnl" sz="2400" dirty="0" smtClean="0">
                <a:solidFill>
                  <a:srgbClr val="FFFFFF"/>
                </a:solidFill>
              </a:rPr>
              <a:t> </a:t>
            </a:r>
            <a:r>
              <a:rPr lang="it-IT" altLang="es-ES_tradnl" sz="2400" dirty="0" err="1" smtClean="0">
                <a:solidFill>
                  <a:srgbClr val="FFFFFF"/>
                </a:solidFill>
              </a:rPr>
              <a:t>definida</a:t>
            </a:r>
            <a:r>
              <a:rPr lang="it-IT" altLang="es-ES_tradnl" sz="2400" dirty="0" smtClean="0">
                <a:solidFill>
                  <a:srgbClr val="FFFFFF"/>
                </a:solidFill>
              </a:rPr>
              <a:t> por la </a:t>
            </a:r>
            <a:r>
              <a:rPr lang="it-IT" altLang="es-ES_tradnl" sz="2400" dirty="0" err="1" smtClean="0">
                <a:solidFill>
                  <a:srgbClr val="FFFFFF"/>
                </a:solidFill>
              </a:rPr>
              <a:t>energía</a:t>
            </a:r>
            <a:r>
              <a:rPr lang="it-IT" altLang="es-ES_tradnl" sz="2400" dirty="0" smtClean="0">
                <a:solidFill>
                  <a:srgbClr val="FFFFFF"/>
                </a:solidFill>
              </a:rPr>
              <a:t> de </a:t>
            </a:r>
            <a:r>
              <a:rPr lang="it-IT" altLang="es-ES_tradnl" sz="2400" dirty="0" err="1" smtClean="0">
                <a:solidFill>
                  <a:srgbClr val="FFFFFF"/>
                </a:solidFill>
              </a:rPr>
              <a:t>los</a:t>
            </a:r>
            <a:r>
              <a:rPr lang="it-IT" altLang="es-ES_tradnl" sz="2400" dirty="0" smtClean="0">
                <a:solidFill>
                  <a:srgbClr val="FFFFFF"/>
                </a:solidFill>
              </a:rPr>
              <a:t> </a:t>
            </a:r>
            <a:r>
              <a:rPr lang="it-IT" altLang="es-ES_tradnl" sz="2400" dirty="0" err="1" smtClean="0">
                <a:solidFill>
                  <a:srgbClr val="FFFFFF"/>
                </a:solidFill>
              </a:rPr>
              <a:t>dos</a:t>
            </a:r>
            <a:r>
              <a:rPr lang="it-IT" altLang="es-ES_tradnl" sz="2400" dirty="0" smtClean="0">
                <a:solidFill>
                  <a:srgbClr val="FFFFFF"/>
                </a:solidFill>
              </a:rPr>
              <a:t> </a:t>
            </a:r>
            <a:r>
              <a:rPr lang="it-IT" altLang="es-ES_tradnl" sz="2400" dirty="0" err="1" smtClean="0">
                <a:solidFill>
                  <a:srgbClr val="FFFFFF"/>
                </a:solidFill>
              </a:rPr>
              <a:t>leptones</a:t>
            </a:r>
            <a:endParaRPr lang="it-IT" altLang="es-ES_tradnl" sz="2400" dirty="0" smtClean="0">
              <a:solidFill>
                <a:srgbClr val="FFFFFF"/>
              </a:solidFill>
            </a:endParaRPr>
          </a:p>
        </p:txBody>
      </p:sp>
      <p:sp>
        <p:nvSpPr>
          <p:cNvPr id="333844" name="AutoShape 20"/>
          <p:cNvSpPr>
            <a:spLocks noChangeArrowheads="1"/>
          </p:cNvSpPr>
          <p:nvPr/>
        </p:nvSpPr>
        <p:spPr bwMode="auto">
          <a:xfrm>
            <a:off x="3925888" y="4746625"/>
            <a:ext cx="538162" cy="18891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333845" name="AutoShape 21"/>
          <p:cNvSpPr>
            <a:spLocks noChangeArrowheads="1"/>
          </p:cNvSpPr>
          <p:nvPr/>
        </p:nvSpPr>
        <p:spPr bwMode="auto">
          <a:xfrm rot="10800000">
            <a:off x="4921250" y="4700588"/>
            <a:ext cx="590550" cy="242887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33CC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333846" name="AutoShape 22"/>
          <p:cNvSpPr>
            <a:spLocks noChangeArrowheads="1"/>
          </p:cNvSpPr>
          <p:nvPr/>
        </p:nvSpPr>
        <p:spPr bwMode="auto">
          <a:xfrm>
            <a:off x="3913188" y="2219325"/>
            <a:ext cx="457200" cy="7000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333847" name="AutoShape 23"/>
          <p:cNvSpPr>
            <a:spLocks noChangeArrowheads="1"/>
          </p:cNvSpPr>
          <p:nvPr/>
        </p:nvSpPr>
        <p:spPr bwMode="auto">
          <a:xfrm rot="10800000">
            <a:off x="4864100" y="2198688"/>
            <a:ext cx="565150" cy="74136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33CC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7192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2062163"/>
            <a:ext cx="4364483" cy="3284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4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2019300"/>
            <a:ext cx="4384675" cy="328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4438" name="Text Box 6"/>
          <p:cNvSpPr txBox="1">
            <a:spLocks noChangeArrowheads="1"/>
          </p:cNvSpPr>
          <p:nvPr/>
        </p:nvSpPr>
        <p:spPr bwMode="auto">
          <a:xfrm>
            <a:off x="2224088" y="349250"/>
            <a:ext cx="24431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s-ES_tradnl" altLang="es-ES_tradnl" smtClean="0">
              <a:solidFill>
                <a:srgbClr val="FF6600"/>
              </a:solidFill>
            </a:endParaRPr>
          </a:p>
        </p:txBody>
      </p:sp>
      <p:sp>
        <p:nvSpPr>
          <p:cNvPr id="274439" name="Text Box 7"/>
          <p:cNvSpPr txBox="1">
            <a:spLocks noChangeArrowheads="1"/>
          </p:cNvSpPr>
          <p:nvPr/>
        </p:nvSpPr>
        <p:spPr bwMode="auto">
          <a:xfrm>
            <a:off x="2595563" y="1512888"/>
            <a:ext cx="47387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es-ES_tradnl" sz="2400" dirty="0" err="1" smtClean="0">
                <a:solidFill>
                  <a:srgbClr val="FFFFFF"/>
                </a:solidFill>
              </a:rPr>
              <a:t>Muchas</a:t>
            </a:r>
            <a:r>
              <a:rPr lang="it-IT" altLang="es-ES_tradnl" sz="2400" dirty="0">
                <a:solidFill>
                  <a:srgbClr val="FFFFFF"/>
                </a:solidFill>
              </a:rPr>
              <a:t> </a:t>
            </a:r>
            <a:r>
              <a:rPr lang="it-IT" altLang="es-ES_tradnl" sz="2400" dirty="0" err="1">
                <a:solidFill>
                  <a:srgbClr val="FFFFFF"/>
                </a:solidFill>
              </a:rPr>
              <a:t>partículas</a:t>
            </a:r>
            <a:r>
              <a:rPr lang="it-IT" altLang="es-ES_tradnl" sz="2400" dirty="0">
                <a:solidFill>
                  <a:srgbClr val="FFFFFF"/>
                </a:solidFill>
              </a:rPr>
              <a:t> </a:t>
            </a:r>
            <a:r>
              <a:rPr lang="it-IT" altLang="es-ES_tradnl" sz="2400" dirty="0" smtClean="0">
                <a:solidFill>
                  <a:srgbClr val="FFFFFF"/>
                </a:solidFill>
              </a:rPr>
              <a:t>en un </a:t>
            </a:r>
            <a:r>
              <a:rPr lang="it-IT" altLang="es-ES_tradnl" sz="2400" dirty="0" err="1" smtClean="0">
                <a:solidFill>
                  <a:srgbClr val="FFFFFF"/>
                </a:solidFill>
              </a:rPr>
              <a:t>paquete</a:t>
            </a:r>
            <a:endParaRPr lang="it-IT" altLang="es-ES_tradnl" sz="2400" dirty="0" smtClean="0">
              <a:solidFill>
                <a:srgbClr val="FFFFFF"/>
              </a:solidFill>
            </a:endParaRPr>
          </a:p>
        </p:txBody>
      </p:sp>
      <p:sp>
        <p:nvSpPr>
          <p:cNvPr id="274440" name="Text Box 8"/>
          <p:cNvSpPr txBox="1">
            <a:spLocks noChangeArrowheads="1"/>
          </p:cNvSpPr>
          <p:nvPr/>
        </p:nvSpPr>
        <p:spPr bwMode="auto">
          <a:xfrm>
            <a:off x="1243013" y="5348288"/>
            <a:ext cx="24657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es-ES_tradnl" sz="2800" dirty="0" err="1" smtClean="0">
                <a:solidFill>
                  <a:srgbClr val="FFFFCC"/>
                </a:solidFill>
              </a:rPr>
              <a:t>Baja</a:t>
            </a:r>
            <a:r>
              <a:rPr lang="it-IT" altLang="es-ES_tradnl" sz="2800" dirty="0" smtClean="0">
                <a:solidFill>
                  <a:srgbClr val="FFFFCC"/>
                </a:solidFill>
              </a:rPr>
              <a:t> </a:t>
            </a:r>
            <a:r>
              <a:rPr lang="it-IT" altLang="es-ES_tradnl" sz="2800" dirty="0" err="1" smtClean="0">
                <a:solidFill>
                  <a:srgbClr val="FFFFCC"/>
                </a:solidFill>
              </a:rPr>
              <a:t>densidad</a:t>
            </a:r>
            <a:endParaRPr lang="it-IT" altLang="es-ES_tradnl" sz="2800" dirty="0" smtClean="0">
              <a:solidFill>
                <a:srgbClr val="FFFFCC"/>
              </a:solidFill>
            </a:endParaRPr>
          </a:p>
        </p:txBody>
      </p:sp>
      <p:sp>
        <p:nvSpPr>
          <p:cNvPr id="274441" name="Text Box 9"/>
          <p:cNvSpPr txBox="1">
            <a:spLocks noChangeArrowheads="1"/>
          </p:cNvSpPr>
          <p:nvPr/>
        </p:nvSpPr>
        <p:spPr bwMode="auto">
          <a:xfrm>
            <a:off x="5765800" y="5345113"/>
            <a:ext cx="23647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es-ES_tradnl" sz="2800" dirty="0" smtClean="0">
                <a:solidFill>
                  <a:srgbClr val="FF6600"/>
                </a:solidFill>
              </a:rPr>
              <a:t>Alta </a:t>
            </a:r>
            <a:r>
              <a:rPr lang="it-IT" altLang="es-ES_tradnl" sz="2800" dirty="0" err="1" smtClean="0">
                <a:solidFill>
                  <a:srgbClr val="FF6600"/>
                </a:solidFill>
              </a:rPr>
              <a:t>densidad</a:t>
            </a:r>
            <a:endParaRPr lang="it-IT" altLang="es-ES_tradnl" sz="2800" dirty="0" smtClean="0">
              <a:solidFill>
                <a:srgbClr val="FF6600"/>
              </a:solidFill>
            </a:endParaRPr>
          </a:p>
        </p:txBody>
      </p:sp>
      <p:sp>
        <p:nvSpPr>
          <p:cNvPr id="274442" name="Text Box 10"/>
          <p:cNvSpPr txBox="1">
            <a:spLocks noChangeArrowheads="1"/>
          </p:cNvSpPr>
          <p:nvPr/>
        </p:nvSpPr>
        <p:spPr bwMode="auto">
          <a:xfrm>
            <a:off x="1509213" y="330200"/>
            <a:ext cx="614463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es-ES_tradnl" sz="2400" dirty="0" err="1" smtClean="0">
                <a:solidFill>
                  <a:srgbClr val="FFFFFF"/>
                </a:solidFill>
              </a:rPr>
              <a:t>Luminosidad</a:t>
            </a:r>
            <a:endParaRPr lang="it-IT" altLang="es-ES_tradnl" sz="2400" dirty="0" smtClean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es-ES_tradnl" sz="2400" dirty="0" err="1">
                <a:solidFill>
                  <a:srgbClr val="FFFFFF"/>
                </a:solidFill>
              </a:rPr>
              <a:t>C</a:t>
            </a:r>
            <a:r>
              <a:rPr lang="it-IT" altLang="es-ES_tradnl" sz="2400" dirty="0" err="1" smtClean="0">
                <a:solidFill>
                  <a:srgbClr val="FFFFFF"/>
                </a:solidFill>
              </a:rPr>
              <a:t>uantas</a:t>
            </a:r>
            <a:r>
              <a:rPr lang="it-IT" altLang="es-ES_tradnl" sz="2400" dirty="0" smtClean="0">
                <a:solidFill>
                  <a:srgbClr val="FFFFFF"/>
                </a:solidFill>
              </a:rPr>
              <a:t> </a:t>
            </a:r>
            <a:r>
              <a:rPr lang="it-IT" altLang="es-ES_tradnl" sz="2400" dirty="0" err="1" smtClean="0">
                <a:solidFill>
                  <a:srgbClr val="FFFFFF"/>
                </a:solidFill>
              </a:rPr>
              <a:t>partículas</a:t>
            </a:r>
            <a:r>
              <a:rPr lang="it-IT" altLang="es-ES_tradnl" sz="2400" dirty="0" smtClean="0">
                <a:solidFill>
                  <a:srgbClr val="FFFFFF"/>
                </a:solidFill>
              </a:rPr>
              <a:t> </a:t>
            </a:r>
            <a:r>
              <a:rPr lang="it-IT" altLang="es-ES_tradnl" sz="2400" dirty="0" err="1" smtClean="0">
                <a:solidFill>
                  <a:srgbClr val="FFFFFF"/>
                </a:solidFill>
              </a:rPr>
              <a:t>chocan</a:t>
            </a:r>
            <a:r>
              <a:rPr lang="it-IT" altLang="es-ES_tradnl" sz="2400" dirty="0" smtClean="0">
                <a:solidFill>
                  <a:srgbClr val="FFFFFF"/>
                </a:solidFill>
              </a:rPr>
              <a:t> en una </a:t>
            </a:r>
            <a:r>
              <a:rPr lang="it-IT" altLang="es-ES_tradnl" sz="2400" dirty="0" err="1" smtClean="0">
                <a:solidFill>
                  <a:srgbClr val="FFFFFF"/>
                </a:solidFill>
              </a:rPr>
              <a:t>colision</a:t>
            </a:r>
            <a:r>
              <a:rPr lang="it-IT" altLang="es-ES_tradnl" sz="2400" dirty="0" smtClean="0">
                <a:solidFill>
                  <a:srgbClr val="FFFF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56868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1273175"/>
            <a:ext cx="3638550" cy="443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0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1257300"/>
            <a:ext cx="3563937" cy="444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0342" name="Text Box 6"/>
          <p:cNvSpPr txBox="1">
            <a:spLocks noChangeArrowheads="1"/>
          </p:cNvSpPr>
          <p:nvPr/>
        </p:nvSpPr>
        <p:spPr bwMode="auto">
          <a:xfrm>
            <a:off x="2554401" y="455631"/>
            <a:ext cx="447128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es-ES_tradnl" sz="2000" dirty="0" smtClean="0">
                <a:solidFill>
                  <a:srgbClr val="FFFFFF"/>
                </a:solidFill>
              </a:rPr>
              <a:t>DOS PAQUETES QUE COLISIONAN</a:t>
            </a:r>
          </a:p>
        </p:txBody>
      </p:sp>
      <p:sp>
        <p:nvSpPr>
          <p:cNvPr id="270343" name="Text Box 7"/>
          <p:cNvSpPr txBox="1">
            <a:spLocks noChangeArrowheads="1"/>
          </p:cNvSpPr>
          <p:nvPr/>
        </p:nvSpPr>
        <p:spPr bwMode="auto">
          <a:xfrm>
            <a:off x="738188" y="6059488"/>
            <a:ext cx="28393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es-ES_tradnl" dirty="0" smtClean="0">
                <a:solidFill>
                  <a:srgbClr val="FFFFFF"/>
                </a:solidFill>
              </a:rPr>
              <a:t>ANTES DE LA COLISION</a:t>
            </a:r>
          </a:p>
        </p:txBody>
      </p:sp>
      <p:sp>
        <p:nvSpPr>
          <p:cNvPr id="270344" name="Text Box 8"/>
          <p:cNvSpPr txBox="1">
            <a:spLocks noChangeArrowheads="1"/>
          </p:cNvSpPr>
          <p:nvPr/>
        </p:nvSpPr>
        <p:spPr bwMode="auto">
          <a:xfrm>
            <a:off x="4805363" y="5759450"/>
            <a:ext cx="42670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es-ES_tradnl" dirty="0" smtClean="0">
                <a:solidFill>
                  <a:srgbClr val="FFFFFF"/>
                </a:solidFill>
              </a:rPr>
              <a:t>DURANTE LA COLISION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es-ES_tradnl" dirty="0" smtClean="0">
                <a:solidFill>
                  <a:srgbClr val="FFFFFF"/>
                </a:solidFill>
              </a:rPr>
              <a:t>ALGUNAS PARTICULAS COLISIONAN</a:t>
            </a:r>
          </a:p>
        </p:txBody>
      </p:sp>
    </p:spTree>
    <p:extLst>
      <p:ext uri="{BB962C8B-B14F-4D97-AF65-F5344CB8AC3E}">
        <p14:creationId xmlns:p14="http://schemas.microsoft.com/office/powerpoint/2010/main" val="10384122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80974"/>
            <a:ext cx="7992888" cy="871762"/>
          </a:xfrm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de-DE" sz="3600" dirty="0" err="1" smtClean="0">
                <a:solidFill>
                  <a:srgbClr val="FF6600"/>
                </a:solidFill>
              </a:rPr>
              <a:t>Luminosidad</a:t>
            </a:r>
            <a:r>
              <a:rPr lang="de-DE" sz="3600" dirty="0" smtClean="0">
                <a:solidFill>
                  <a:srgbClr val="FF6600"/>
                </a:solidFill>
              </a:rPr>
              <a:t> </a:t>
            </a:r>
            <a:r>
              <a:rPr lang="de-DE" sz="3600" dirty="0">
                <a:solidFill>
                  <a:srgbClr val="FF6600"/>
                </a:solidFill>
              </a:rPr>
              <a:t>e</a:t>
            </a:r>
            <a:r>
              <a:rPr lang="de-DE" sz="3600" dirty="0" smtClean="0">
                <a:solidFill>
                  <a:srgbClr val="FF6600"/>
                </a:solidFill>
              </a:rPr>
              <a:t>n </a:t>
            </a:r>
            <a:r>
              <a:rPr lang="de-DE" sz="3600" dirty="0" err="1" smtClean="0">
                <a:solidFill>
                  <a:srgbClr val="FF6600"/>
                </a:solidFill>
              </a:rPr>
              <a:t>un</a:t>
            </a:r>
            <a:r>
              <a:rPr lang="de-DE" sz="3600" dirty="0" smtClean="0">
                <a:solidFill>
                  <a:srgbClr val="FF6600"/>
                </a:solidFill>
              </a:rPr>
              <a:t> </a:t>
            </a:r>
            <a:r>
              <a:rPr lang="de-DE" sz="3600" dirty="0" err="1" smtClean="0">
                <a:solidFill>
                  <a:srgbClr val="FF6600"/>
                </a:solidFill>
              </a:rPr>
              <a:t>colisionador</a:t>
            </a:r>
            <a:endParaRPr lang="de-DE" sz="3600" dirty="0" smtClean="0">
              <a:solidFill>
                <a:srgbClr val="FF6600"/>
              </a:solidFill>
            </a:endParaRPr>
          </a:p>
        </p:txBody>
      </p:sp>
      <p:grpSp>
        <p:nvGrpSpPr>
          <p:cNvPr id="13320" name="Group 3"/>
          <p:cNvGrpSpPr>
            <a:grpSpLocks/>
          </p:cNvGrpSpPr>
          <p:nvPr/>
        </p:nvGrpSpPr>
        <p:grpSpPr bwMode="auto">
          <a:xfrm>
            <a:off x="4014788" y="4099520"/>
            <a:ext cx="4267200" cy="2209800"/>
            <a:chOff x="3792" y="1920"/>
            <a:chExt cx="2688" cy="1392"/>
          </a:xfrm>
        </p:grpSpPr>
        <p:sp>
          <p:nvSpPr>
            <p:cNvPr id="13323" name="Rectangle 4"/>
            <p:cNvSpPr>
              <a:spLocks noChangeArrowheads="1"/>
            </p:cNvSpPr>
            <p:nvPr/>
          </p:nvSpPr>
          <p:spPr bwMode="auto">
            <a:xfrm>
              <a:off x="4992" y="1920"/>
              <a:ext cx="1488" cy="864"/>
            </a:xfrm>
            <a:prstGeom prst="rect">
              <a:avLst/>
            </a:prstGeom>
            <a:solidFill>
              <a:srgbClr val="FFE8D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000000"/>
                </a:solidFill>
              </a:endParaRPr>
            </a:p>
          </p:txBody>
        </p:sp>
        <p:sp>
          <p:nvSpPr>
            <p:cNvPr id="13324" name="Rectangle 5"/>
            <p:cNvSpPr>
              <a:spLocks noChangeArrowheads="1"/>
            </p:cNvSpPr>
            <p:nvPr/>
          </p:nvSpPr>
          <p:spPr bwMode="auto">
            <a:xfrm>
              <a:off x="3792" y="2448"/>
              <a:ext cx="1632" cy="864"/>
            </a:xfrm>
            <a:prstGeom prst="rect">
              <a:avLst/>
            </a:prstGeom>
            <a:solidFill>
              <a:srgbClr val="FFE8D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000000"/>
                </a:solidFill>
              </a:endParaRPr>
            </a:p>
          </p:txBody>
        </p:sp>
        <p:grpSp>
          <p:nvGrpSpPr>
            <p:cNvPr id="13325" name="Group 6"/>
            <p:cNvGrpSpPr>
              <a:grpSpLocks/>
            </p:cNvGrpSpPr>
            <p:nvPr/>
          </p:nvGrpSpPr>
          <p:grpSpPr bwMode="auto">
            <a:xfrm>
              <a:off x="3840" y="2016"/>
              <a:ext cx="2639" cy="1222"/>
              <a:chOff x="2833" y="1706"/>
              <a:chExt cx="2869" cy="1436"/>
            </a:xfrm>
          </p:grpSpPr>
          <p:graphicFrame>
            <p:nvGraphicFramePr>
              <p:cNvPr id="13316" name="Object 7"/>
              <p:cNvGraphicFramePr>
                <a:graphicFrameLocks/>
              </p:cNvGraphicFramePr>
              <p:nvPr/>
            </p:nvGraphicFramePr>
            <p:xfrm>
              <a:off x="2833" y="2331"/>
              <a:ext cx="1487" cy="81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850" name="Designer Drawing" r:id="rId4" imgW="2496960" imgH="1357200" progId="Designer.Drawing.7">
                      <p:embed/>
                    </p:oleObj>
                  </mc:Choice>
                  <mc:Fallback>
                    <p:oleObj name="Designer Drawing" r:id="rId4" imgW="2496960" imgH="1357200" progId="Designer.Drawing.7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33" y="2331"/>
                            <a:ext cx="1487" cy="81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317" name="Object 8"/>
              <p:cNvGraphicFramePr>
                <a:graphicFrameLocks/>
              </p:cNvGraphicFramePr>
              <p:nvPr/>
            </p:nvGraphicFramePr>
            <p:xfrm>
              <a:off x="4348" y="1706"/>
              <a:ext cx="1354" cy="81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851" name="Designer Drawing" r:id="rId6" imgW="2274840" imgH="1357200" progId="Designer.Drawing.7">
                      <p:embed/>
                    </p:oleObj>
                  </mc:Choice>
                  <mc:Fallback>
                    <p:oleObj name="Designer Drawing" r:id="rId6" imgW="2274840" imgH="1357200" progId="Designer.Drawing.7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48" y="1706"/>
                            <a:ext cx="1354" cy="811"/>
                          </a:xfrm>
                          <a:prstGeom prst="rect">
                            <a:avLst/>
                          </a:prstGeom>
                          <a:solidFill>
                            <a:srgbClr val="FFE8D1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1331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1712800"/>
              </p:ext>
            </p:extLst>
          </p:nvPr>
        </p:nvGraphicFramePr>
        <p:xfrm>
          <a:off x="3944938" y="1751013"/>
          <a:ext cx="4265612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2" name="Equation" r:id="rId8" imgW="2539800" imgH="685800" progId="Equation.3">
                  <p:embed/>
                </p:oleObj>
              </mc:Choice>
              <mc:Fallback>
                <p:oleObj name="Equation" r:id="rId8" imgW="2539800" imgH="68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4938" y="1751013"/>
                        <a:ext cx="4265612" cy="1152525"/>
                      </a:xfrm>
                      <a:prstGeom prst="rect">
                        <a:avLst/>
                      </a:prstGeom>
                      <a:solidFill>
                        <a:srgbClr val="FFE8D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1" name="Oval 10"/>
          <p:cNvSpPr>
            <a:spLocks noChangeArrowheads="1"/>
          </p:cNvSpPr>
          <p:nvPr/>
        </p:nvSpPr>
        <p:spPr bwMode="auto">
          <a:xfrm>
            <a:off x="4638675" y="4454525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13322" name="Oval 11"/>
          <p:cNvSpPr>
            <a:spLocks noChangeArrowheads="1"/>
          </p:cNvSpPr>
          <p:nvPr/>
        </p:nvSpPr>
        <p:spPr bwMode="auto">
          <a:xfrm>
            <a:off x="4919663" y="5386388"/>
            <a:ext cx="152400" cy="1524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0000"/>
              </a:solidFill>
              <a:latin typeface="Book Antiqua" pitchFamily="18" charset="0"/>
            </a:endParaRPr>
          </a:p>
        </p:txBody>
      </p:sp>
      <p:graphicFrame>
        <p:nvGraphicFramePr>
          <p:cNvPr id="13315" name="Object 1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5626823"/>
              </p:ext>
            </p:extLst>
          </p:nvPr>
        </p:nvGraphicFramePr>
        <p:xfrm>
          <a:off x="755650" y="1370013"/>
          <a:ext cx="2397125" cy="205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3" name="Equation" r:id="rId10" imgW="1054080" imgH="901440" progId="Equation.3">
                  <p:embed/>
                </p:oleObj>
              </mc:Choice>
              <mc:Fallback>
                <p:oleObj name="Equation" r:id="rId10" imgW="1054080" imgH="901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370013"/>
                        <a:ext cx="2397125" cy="2051050"/>
                      </a:xfrm>
                      <a:prstGeom prst="rect">
                        <a:avLst/>
                      </a:prstGeom>
                      <a:solidFill>
                        <a:srgbClr val="FFE8D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C. Biscari, ALBA-CELLS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E6E1D9-B770-48D3-B31E-ADA212752BE4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8469" y="3429000"/>
            <a:ext cx="4193563" cy="1609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>
                    <a:lumMod val="95000"/>
                  </a:srgbClr>
                </a:solidFill>
              </a:rPr>
              <a:t>Alta </a:t>
            </a:r>
            <a:r>
              <a:rPr lang="en-US" sz="2400" dirty="0" err="1" smtClean="0">
                <a:solidFill>
                  <a:srgbClr val="FFFFFF">
                    <a:lumMod val="95000"/>
                  </a:srgbClr>
                </a:solidFill>
              </a:rPr>
              <a:t>luminosidad</a:t>
            </a:r>
            <a:r>
              <a:rPr lang="en-US" sz="2400" dirty="0" smtClean="0">
                <a:solidFill>
                  <a:srgbClr val="FFFFFF">
                    <a:lumMod val="95000"/>
                  </a:srgbClr>
                </a:solidFill>
              </a:rPr>
              <a:t>:</a:t>
            </a:r>
          </a:p>
          <a:p>
            <a:r>
              <a:rPr lang="en-US" sz="2400" dirty="0" err="1" smtClean="0">
                <a:solidFill>
                  <a:srgbClr val="FFFFFF">
                    <a:lumMod val="95000"/>
                  </a:srgbClr>
                </a:solidFill>
              </a:rPr>
              <a:t>Muchas</a:t>
            </a:r>
            <a:r>
              <a:rPr lang="en-US" sz="2400" dirty="0" smtClean="0">
                <a:solidFill>
                  <a:srgbClr val="FFFFFF">
                    <a:lumMod val="95000"/>
                  </a:srgbClr>
                </a:solidFill>
              </a:rPr>
              <a:t> </a:t>
            </a:r>
            <a:r>
              <a:rPr lang="en-US" sz="2400" dirty="0" err="1" smtClean="0">
                <a:solidFill>
                  <a:srgbClr val="FFFFFF">
                    <a:lumMod val="95000"/>
                  </a:srgbClr>
                </a:solidFill>
              </a:rPr>
              <a:t>particulas</a:t>
            </a:r>
            <a:r>
              <a:rPr lang="en-US" sz="2400" dirty="0" smtClean="0">
                <a:solidFill>
                  <a:srgbClr val="FFFFFF">
                    <a:lumMod val="95000"/>
                  </a:srgbClr>
                </a:solidFill>
              </a:rPr>
              <a:t> </a:t>
            </a:r>
            <a:r>
              <a:rPr lang="en-US" sz="2400" dirty="0" err="1" smtClean="0">
                <a:solidFill>
                  <a:srgbClr val="FFFFFF">
                    <a:lumMod val="95000"/>
                  </a:srgbClr>
                </a:solidFill>
              </a:rPr>
              <a:t>concentradas</a:t>
            </a:r>
            <a:r>
              <a:rPr lang="en-US" sz="2400" dirty="0" smtClean="0">
                <a:solidFill>
                  <a:srgbClr val="FFFFFF">
                    <a:lumMod val="95000"/>
                  </a:srgbClr>
                </a:solidFill>
              </a:rPr>
              <a:t> en </a:t>
            </a:r>
            <a:r>
              <a:rPr lang="en-US" sz="2400" dirty="0" err="1" smtClean="0">
                <a:solidFill>
                  <a:srgbClr val="FFFFFF">
                    <a:lumMod val="95000"/>
                  </a:srgbClr>
                </a:solidFill>
              </a:rPr>
              <a:t>dimensiones</a:t>
            </a:r>
            <a:r>
              <a:rPr lang="en-US" sz="2400" dirty="0" smtClean="0">
                <a:solidFill>
                  <a:srgbClr val="FFFFFF">
                    <a:lumMod val="95000"/>
                  </a:srgbClr>
                </a:solidFill>
              </a:rPr>
              <a:t> </a:t>
            </a:r>
            <a:r>
              <a:rPr lang="en-US" sz="2400" dirty="0" err="1" smtClean="0">
                <a:solidFill>
                  <a:srgbClr val="FFFFFF">
                    <a:lumMod val="95000"/>
                  </a:srgbClr>
                </a:solidFill>
              </a:rPr>
              <a:t>muy</a:t>
            </a:r>
            <a:r>
              <a:rPr lang="en-US" sz="2400" dirty="0" smtClean="0">
                <a:solidFill>
                  <a:srgbClr val="FFFFFF">
                    <a:lumMod val="95000"/>
                  </a:srgbClr>
                </a:solidFill>
              </a:rPr>
              <a:t> </a:t>
            </a:r>
            <a:r>
              <a:rPr lang="en-US" sz="2400" dirty="0" err="1" smtClean="0">
                <a:solidFill>
                  <a:srgbClr val="FFFFFF">
                    <a:lumMod val="95000"/>
                  </a:srgbClr>
                </a:solidFill>
              </a:rPr>
              <a:t>pequeňas</a:t>
            </a:r>
            <a:endParaRPr lang="en-US" sz="2400" dirty="0">
              <a:solidFill>
                <a:srgbClr val="FFFFFF">
                  <a:lumMod val="95000"/>
                </a:srgb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8 Abril 2014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6063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tx1">
                <a:lumMod val="65000"/>
                <a:lumOff val="35000"/>
              </a:schemeClr>
            </a:gs>
            <a:gs pos="36000">
              <a:schemeClr val="tx1">
                <a:lumMod val="50000"/>
                <a:lumOff val="50000"/>
              </a:schemeClr>
            </a:gs>
            <a:gs pos="99000">
              <a:schemeClr val="tx1">
                <a:lumMod val="85000"/>
                <a:lumOff val="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971600" y="6356350"/>
            <a:ext cx="756084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14/12/12 - C.Biscari - after the talk "High Energy Accelerators" presented at 12/09/12 Krakow – ESG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687710"/>
            <a:ext cx="9715500" cy="5693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874856" y="245258"/>
            <a:ext cx="44149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 smtClean="0">
                <a:solidFill>
                  <a:prstClr val="white"/>
                </a:solidFill>
              </a:rPr>
              <a:t>Collider </a:t>
            </a:r>
            <a:r>
              <a:rPr lang="it-IT" sz="4000" dirty="0" err="1" smtClean="0">
                <a:solidFill>
                  <a:prstClr val="white"/>
                </a:solidFill>
              </a:rPr>
              <a:t>luminosities</a:t>
            </a:r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118394" y="1340768"/>
            <a:ext cx="17906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 smtClean="0">
                <a:solidFill>
                  <a:srgbClr val="FFFF00"/>
                </a:solidFill>
              </a:rPr>
              <a:t>Leptons</a:t>
            </a:r>
            <a:endParaRPr lang="it-IT" sz="2000" b="1" dirty="0" smtClean="0">
              <a:solidFill>
                <a:srgbClr val="FFFF00"/>
              </a:solidFill>
            </a:endParaRPr>
          </a:p>
          <a:p>
            <a:r>
              <a:rPr lang="it-IT" sz="2000" b="1" dirty="0" err="1" smtClean="0">
                <a:solidFill>
                  <a:srgbClr val="FF0000"/>
                </a:solidFill>
              </a:rPr>
              <a:t>Hadrons</a:t>
            </a:r>
            <a:endParaRPr lang="it-IT" sz="2000" b="1" dirty="0" smtClean="0">
              <a:solidFill>
                <a:srgbClr val="FF0000"/>
              </a:solidFill>
            </a:endParaRPr>
          </a:p>
          <a:p>
            <a:r>
              <a:rPr lang="it-IT" sz="2000" b="1" dirty="0" err="1" smtClean="0">
                <a:solidFill>
                  <a:srgbClr val="8AF86C"/>
                </a:solidFill>
              </a:rPr>
              <a:t>Hadron-Lepton</a:t>
            </a:r>
            <a:endParaRPr lang="en-US" b="1" dirty="0">
              <a:solidFill>
                <a:srgbClr val="8AF8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9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26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8 Abril 2014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4288"/>
            <a:ext cx="9115425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7784" y="2780928"/>
            <a:ext cx="36679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Proton – proton collider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Up to 7 </a:t>
            </a:r>
            <a:r>
              <a:rPr lang="en-US" sz="2400" b="1" dirty="0" err="1" smtClean="0">
                <a:solidFill>
                  <a:srgbClr val="FFFF00"/>
                </a:solidFill>
              </a:rPr>
              <a:t>TeV</a:t>
            </a:r>
            <a:r>
              <a:rPr lang="en-US" sz="2400" b="1" dirty="0" smtClean="0">
                <a:solidFill>
                  <a:srgbClr val="FFFF00"/>
                </a:solidFill>
              </a:rPr>
              <a:t> per beam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27 km </a:t>
            </a:r>
            <a:r>
              <a:rPr lang="en-US" sz="2400" b="1" dirty="0" err="1" smtClean="0">
                <a:solidFill>
                  <a:srgbClr val="FFFF00"/>
                </a:solidFill>
              </a:rPr>
              <a:t>circunference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87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Magn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96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52400" y="0"/>
            <a:ext cx="5859760" cy="523220"/>
          </a:xfrm>
          <a:prstGeom prst="rect">
            <a:avLst/>
          </a:prstGeom>
          <a:solidFill>
            <a:schemeClr val="hlink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lvl="1">
              <a:spcBef>
                <a:spcPct val="20000"/>
              </a:spcBef>
              <a:buClr>
                <a:srgbClr val="800080"/>
              </a:buClr>
              <a:buSzPct val="65000"/>
              <a:buFont typeface="Wingdings" pitchFamily="2" charset="2"/>
              <a:buNone/>
              <a:defRPr/>
            </a:pPr>
            <a:r>
              <a:rPr lang="de-CH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LHC breve </a:t>
            </a:r>
            <a:r>
              <a:rPr lang="de-CH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historia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5796136" y="5085184"/>
            <a:ext cx="2518638" cy="646331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dirty="0" smtClean="0">
                <a:solidFill>
                  <a:prstClr val="black"/>
                </a:solidFill>
              </a:rPr>
              <a:t>27 </a:t>
            </a:r>
            <a:r>
              <a:rPr lang="it-IT" dirty="0">
                <a:solidFill>
                  <a:prstClr val="black"/>
                </a:solidFill>
              </a:rPr>
              <a:t>km </a:t>
            </a:r>
            <a:r>
              <a:rPr lang="it-IT" dirty="0" smtClean="0">
                <a:solidFill>
                  <a:prstClr val="black"/>
                </a:solidFill>
              </a:rPr>
              <a:t>of </a:t>
            </a:r>
            <a:r>
              <a:rPr lang="it-IT" dirty="0" err="1" smtClean="0">
                <a:solidFill>
                  <a:prstClr val="black"/>
                </a:solidFill>
              </a:rPr>
              <a:t>circunference</a:t>
            </a:r>
            <a:endParaRPr lang="it-IT" dirty="0" smtClean="0">
              <a:solidFill>
                <a:prstClr val="black"/>
              </a:solidFill>
            </a:endParaRPr>
          </a:p>
          <a:p>
            <a:pPr eaLnBrk="1" hangingPunct="1"/>
            <a:r>
              <a:rPr lang="it-IT" dirty="0" smtClean="0">
                <a:solidFill>
                  <a:prstClr val="black"/>
                </a:solidFill>
              </a:rPr>
              <a:t>2K SC </a:t>
            </a:r>
            <a:r>
              <a:rPr lang="it-IT" dirty="0" err="1" smtClean="0">
                <a:solidFill>
                  <a:prstClr val="black"/>
                </a:solidFill>
              </a:rPr>
              <a:t>magnets</a:t>
            </a:r>
            <a:r>
              <a:rPr lang="it-IT" dirty="0" smtClean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60784" y="560892"/>
            <a:ext cx="8610600" cy="6297108"/>
          </a:xfrm>
          <a:prstGeom prst="rect">
            <a:avLst/>
          </a:prstGeom>
          <a:solidFill>
            <a:srgbClr val="DDD9C3">
              <a:alpha val="85098"/>
            </a:srgbClr>
          </a:solidFill>
          <a:ln>
            <a:noFill/>
          </a:ln>
          <a:effectLst/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de-DE" sz="2400" b="1" dirty="0">
                <a:solidFill>
                  <a:srgbClr val="0000FF"/>
                </a:solidFill>
                <a:latin typeface="Arial" pitchFamily="34" charset="0"/>
              </a:rPr>
              <a:t>1982</a:t>
            </a:r>
            <a:r>
              <a:rPr lang="de-DE" sz="2400" dirty="0">
                <a:solidFill>
                  <a:srgbClr val="0000FF"/>
                </a:solidFill>
                <a:latin typeface="Arial" pitchFamily="34" charset="0"/>
              </a:rPr>
              <a:t> : </a:t>
            </a:r>
            <a:r>
              <a:rPr lang="de-DE" sz="2400" b="1" dirty="0" err="1" smtClean="0">
                <a:solidFill>
                  <a:srgbClr val="0000FF"/>
                </a:solidFill>
                <a:latin typeface="Arial" pitchFamily="34" charset="0"/>
              </a:rPr>
              <a:t>Primeros</a:t>
            </a:r>
            <a:r>
              <a:rPr lang="de-DE" sz="2400" b="1" dirty="0" smtClean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de-DE" sz="2400" b="1" dirty="0" err="1" smtClean="0">
                <a:solidFill>
                  <a:srgbClr val="0000FF"/>
                </a:solidFill>
                <a:latin typeface="Arial" pitchFamily="34" charset="0"/>
              </a:rPr>
              <a:t>estudios</a:t>
            </a:r>
            <a:r>
              <a:rPr lang="de-DE" sz="2400" b="1" dirty="0" smtClean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de-DE" sz="2400" b="1" dirty="0" err="1" smtClean="0">
                <a:solidFill>
                  <a:srgbClr val="0000FF"/>
                </a:solidFill>
                <a:latin typeface="Arial" pitchFamily="34" charset="0"/>
              </a:rPr>
              <a:t>para</a:t>
            </a:r>
            <a:r>
              <a:rPr lang="de-DE" sz="2400" b="1" dirty="0" smtClean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de-DE" sz="2400" b="1" dirty="0" err="1" smtClean="0">
                <a:solidFill>
                  <a:srgbClr val="0000FF"/>
                </a:solidFill>
                <a:latin typeface="Arial" pitchFamily="34" charset="0"/>
              </a:rPr>
              <a:t>el</a:t>
            </a:r>
            <a:r>
              <a:rPr lang="de-DE" sz="2400" b="1" dirty="0" smtClean="0">
                <a:solidFill>
                  <a:srgbClr val="0000FF"/>
                </a:solidFill>
                <a:latin typeface="Arial" pitchFamily="34" charset="0"/>
              </a:rPr>
              <a:t> LHC</a:t>
            </a:r>
            <a:endParaRPr lang="de-DE" sz="2400" b="1" dirty="0">
              <a:solidFill>
                <a:srgbClr val="0000FF"/>
              </a:solidFill>
              <a:latin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de-DE" sz="2400" dirty="0">
                <a:solidFill>
                  <a:prstClr val="black"/>
                </a:solidFill>
                <a:latin typeface="Arial" pitchFamily="34" charset="0"/>
              </a:rPr>
              <a:t>1983 : Z0 </a:t>
            </a:r>
            <a:r>
              <a:rPr lang="de-DE" sz="2400" dirty="0" err="1">
                <a:solidFill>
                  <a:prstClr val="black"/>
                </a:solidFill>
                <a:latin typeface="Arial" pitchFamily="34" charset="0"/>
              </a:rPr>
              <a:t>detected</a:t>
            </a:r>
            <a:r>
              <a:rPr lang="de-DE" sz="24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Arial" pitchFamily="34" charset="0"/>
              </a:rPr>
              <a:t>at</a:t>
            </a:r>
            <a:r>
              <a:rPr lang="de-DE" sz="2400" dirty="0">
                <a:solidFill>
                  <a:prstClr val="black"/>
                </a:solidFill>
                <a:latin typeface="Arial" pitchFamily="34" charset="0"/>
              </a:rPr>
              <a:t> SPS </a:t>
            </a:r>
            <a:r>
              <a:rPr lang="de-DE" sz="2400" dirty="0" err="1">
                <a:solidFill>
                  <a:prstClr val="black"/>
                </a:solidFill>
                <a:latin typeface="Arial" pitchFamily="34" charset="0"/>
              </a:rPr>
              <a:t>proton</a:t>
            </a:r>
            <a:r>
              <a:rPr lang="de-DE" sz="24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Arial" pitchFamily="34" charset="0"/>
              </a:rPr>
              <a:t>antiproton</a:t>
            </a:r>
            <a:r>
              <a:rPr lang="de-DE" sz="24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Arial" pitchFamily="34" charset="0"/>
              </a:rPr>
              <a:t>collider</a:t>
            </a:r>
            <a:r>
              <a:rPr lang="de-DE" sz="2400" dirty="0">
                <a:solidFill>
                  <a:prstClr val="black"/>
                </a:solidFill>
                <a:latin typeface="Arial" pitchFamily="34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de-DE" sz="2400" dirty="0" smtClean="0">
                <a:solidFill>
                  <a:prstClr val="black"/>
                </a:solidFill>
                <a:latin typeface="Arial" pitchFamily="34" charset="0"/>
              </a:rPr>
              <a:t>1989 </a:t>
            </a:r>
            <a:r>
              <a:rPr lang="de-DE" sz="2400" dirty="0">
                <a:solidFill>
                  <a:prstClr val="black"/>
                </a:solidFill>
                <a:latin typeface="Arial" pitchFamily="34" charset="0"/>
              </a:rPr>
              <a:t>: Start </a:t>
            </a:r>
            <a:r>
              <a:rPr lang="de-DE" sz="2400" dirty="0" err="1">
                <a:solidFill>
                  <a:prstClr val="black"/>
                </a:solidFill>
                <a:latin typeface="Arial" pitchFamily="34" charset="0"/>
              </a:rPr>
              <a:t>of</a:t>
            </a:r>
            <a:r>
              <a:rPr lang="de-DE" sz="2400" dirty="0">
                <a:solidFill>
                  <a:prstClr val="black"/>
                </a:solidFill>
                <a:latin typeface="Arial" pitchFamily="34" charset="0"/>
              </a:rPr>
              <a:t> LEP </a:t>
            </a:r>
            <a:r>
              <a:rPr lang="de-DE" sz="2400" dirty="0" err="1">
                <a:solidFill>
                  <a:prstClr val="black"/>
                </a:solidFill>
                <a:latin typeface="Arial" pitchFamily="34" charset="0"/>
              </a:rPr>
              <a:t>operation</a:t>
            </a:r>
            <a:r>
              <a:rPr lang="de-DE" sz="2400" dirty="0">
                <a:solidFill>
                  <a:prstClr val="black"/>
                </a:solidFill>
                <a:latin typeface="Arial" pitchFamily="34" charset="0"/>
              </a:rPr>
              <a:t> (Z-</a:t>
            </a:r>
            <a:r>
              <a:rPr lang="de-DE" sz="2400" dirty="0" err="1">
                <a:solidFill>
                  <a:prstClr val="black"/>
                </a:solidFill>
                <a:latin typeface="Arial" pitchFamily="34" charset="0"/>
              </a:rPr>
              <a:t>factory</a:t>
            </a:r>
            <a:r>
              <a:rPr lang="de-DE" sz="2400" dirty="0">
                <a:solidFill>
                  <a:prstClr val="black"/>
                </a:solidFill>
                <a:latin typeface="Arial" pitchFamily="34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de-DE" sz="2400" b="1" dirty="0" smtClean="0">
                <a:solidFill>
                  <a:srgbClr val="0000FF"/>
                </a:solidFill>
                <a:latin typeface="Arial" pitchFamily="34" charset="0"/>
              </a:rPr>
              <a:t>1996</a:t>
            </a:r>
            <a:r>
              <a:rPr lang="de-DE" sz="2400" dirty="0" smtClean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de-DE" sz="2400" dirty="0">
                <a:solidFill>
                  <a:srgbClr val="0000FF"/>
                </a:solidFill>
                <a:latin typeface="Arial" pitchFamily="34" charset="0"/>
              </a:rPr>
              <a:t>: </a:t>
            </a:r>
            <a:r>
              <a:rPr lang="de-DE" sz="2400" b="1" dirty="0" err="1" smtClean="0">
                <a:solidFill>
                  <a:srgbClr val="0000FF"/>
                </a:solidFill>
                <a:latin typeface="Arial" pitchFamily="34" charset="0"/>
              </a:rPr>
              <a:t>Decision</a:t>
            </a:r>
            <a:r>
              <a:rPr lang="de-DE" sz="2400" b="1" dirty="0" smtClean="0">
                <a:solidFill>
                  <a:srgbClr val="0000FF"/>
                </a:solidFill>
                <a:latin typeface="Arial" pitchFamily="34" charset="0"/>
              </a:rPr>
              <a:t> final </a:t>
            </a:r>
            <a:r>
              <a:rPr lang="de-DE" sz="2400" b="1" dirty="0" err="1" smtClean="0">
                <a:solidFill>
                  <a:srgbClr val="0000FF"/>
                </a:solidFill>
                <a:latin typeface="Arial" pitchFamily="34" charset="0"/>
              </a:rPr>
              <a:t>para</a:t>
            </a:r>
            <a:r>
              <a:rPr lang="de-DE" sz="2400" b="1" dirty="0" smtClean="0">
                <a:solidFill>
                  <a:srgbClr val="0000FF"/>
                </a:solidFill>
                <a:latin typeface="Arial" pitchFamily="34" charset="0"/>
              </a:rPr>
              <a:t> la </a:t>
            </a:r>
            <a:r>
              <a:rPr lang="de-DE" sz="2400" b="1" dirty="0" err="1" smtClean="0">
                <a:solidFill>
                  <a:srgbClr val="0000FF"/>
                </a:solidFill>
                <a:latin typeface="Arial" pitchFamily="34" charset="0"/>
              </a:rPr>
              <a:t>construccion</a:t>
            </a:r>
            <a:r>
              <a:rPr lang="de-DE" sz="2400" b="1" dirty="0" smtClean="0">
                <a:solidFill>
                  <a:srgbClr val="0000FF"/>
                </a:solidFill>
                <a:latin typeface="Arial" pitchFamily="34" charset="0"/>
              </a:rPr>
              <a:t> del LHC</a:t>
            </a:r>
            <a:endParaRPr lang="de-DE" sz="2400" b="1" dirty="0">
              <a:solidFill>
                <a:srgbClr val="0000FF"/>
              </a:solidFill>
              <a:latin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de-DE" sz="2400" dirty="0">
                <a:solidFill>
                  <a:prstClr val="black"/>
                </a:solidFill>
                <a:latin typeface="Arial" pitchFamily="34" charset="0"/>
              </a:rPr>
              <a:t>1996 : LEP </a:t>
            </a:r>
            <a:r>
              <a:rPr lang="de-DE" sz="2400" dirty="0" err="1">
                <a:solidFill>
                  <a:prstClr val="black"/>
                </a:solidFill>
                <a:latin typeface="Arial" pitchFamily="34" charset="0"/>
              </a:rPr>
              <a:t>operation</a:t>
            </a:r>
            <a:r>
              <a:rPr lang="de-DE" sz="24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Arial" pitchFamily="34" charset="0"/>
              </a:rPr>
              <a:t>at</a:t>
            </a:r>
            <a:r>
              <a:rPr lang="de-DE" sz="2400" dirty="0">
                <a:solidFill>
                  <a:prstClr val="black"/>
                </a:solidFill>
                <a:latin typeface="Arial" pitchFamily="34" charset="0"/>
              </a:rPr>
              <a:t> 100 GeV (W-</a:t>
            </a:r>
            <a:r>
              <a:rPr lang="de-DE" sz="2400" dirty="0" err="1">
                <a:solidFill>
                  <a:prstClr val="black"/>
                </a:solidFill>
                <a:latin typeface="Arial" pitchFamily="34" charset="0"/>
              </a:rPr>
              <a:t>factory</a:t>
            </a:r>
            <a:r>
              <a:rPr lang="de-DE" sz="2400" dirty="0">
                <a:solidFill>
                  <a:prstClr val="black"/>
                </a:solidFill>
                <a:latin typeface="Arial" pitchFamily="34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de-DE" sz="2400" dirty="0">
                <a:solidFill>
                  <a:prstClr val="black"/>
                </a:solidFill>
                <a:latin typeface="Arial" pitchFamily="34" charset="0"/>
              </a:rPr>
              <a:t>2000 : End </a:t>
            </a:r>
            <a:r>
              <a:rPr lang="de-DE" sz="2400" dirty="0" err="1">
                <a:solidFill>
                  <a:prstClr val="black"/>
                </a:solidFill>
                <a:latin typeface="Arial" pitchFamily="34" charset="0"/>
              </a:rPr>
              <a:t>of</a:t>
            </a:r>
            <a:r>
              <a:rPr lang="de-DE" sz="2400" dirty="0">
                <a:solidFill>
                  <a:prstClr val="black"/>
                </a:solidFill>
                <a:latin typeface="Arial" pitchFamily="34" charset="0"/>
              </a:rPr>
              <a:t> LEP </a:t>
            </a:r>
            <a:r>
              <a:rPr lang="de-DE" sz="2400" dirty="0" err="1">
                <a:solidFill>
                  <a:prstClr val="black"/>
                </a:solidFill>
                <a:latin typeface="Arial" pitchFamily="34" charset="0"/>
              </a:rPr>
              <a:t>operation</a:t>
            </a:r>
            <a:endParaRPr lang="de-DE" sz="2400" dirty="0">
              <a:solidFill>
                <a:prstClr val="black"/>
              </a:solidFill>
              <a:latin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de-DE" sz="2400" b="1" dirty="0" smtClean="0">
                <a:solidFill>
                  <a:prstClr val="black"/>
                </a:solidFill>
                <a:latin typeface="Arial" pitchFamily="34" charset="0"/>
              </a:rPr>
              <a:t>2003</a:t>
            </a:r>
            <a:r>
              <a:rPr lang="de-DE" sz="240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de-DE" sz="2400" dirty="0">
                <a:solidFill>
                  <a:prstClr val="black"/>
                </a:solidFill>
                <a:latin typeface="Arial" pitchFamily="34" charset="0"/>
              </a:rPr>
              <a:t>: </a:t>
            </a:r>
            <a:r>
              <a:rPr lang="de-DE" sz="2400" b="1" dirty="0" err="1" smtClean="0">
                <a:solidFill>
                  <a:prstClr val="black"/>
                </a:solidFill>
                <a:latin typeface="Arial" pitchFamily="34" charset="0"/>
              </a:rPr>
              <a:t>Comienzo</a:t>
            </a:r>
            <a:r>
              <a:rPr lang="de-DE" sz="2400" b="1" dirty="0" smtClean="0">
                <a:solidFill>
                  <a:prstClr val="black"/>
                </a:solidFill>
                <a:latin typeface="Arial" pitchFamily="34" charset="0"/>
              </a:rPr>
              <a:t> de la </a:t>
            </a:r>
            <a:r>
              <a:rPr lang="de-DE" sz="2400" b="1" dirty="0" err="1" smtClean="0">
                <a:solidFill>
                  <a:prstClr val="black"/>
                </a:solidFill>
                <a:latin typeface="Arial" pitchFamily="34" charset="0"/>
              </a:rPr>
              <a:t>instalacion</a:t>
            </a:r>
            <a:r>
              <a:rPr lang="de-DE" sz="2400" b="1" dirty="0" smtClean="0">
                <a:solidFill>
                  <a:prstClr val="black"/>
                </a:solidFill>
                <a:latin typeface="Arial" pitchFamily="34" charset="0"/>
              </a:rPr>
              <a:t> del LHC</a:t>
            </a:r>
            <a:endParaRPr lang="de-DE" sz="2400" b="1" dirty="0">
              <a:solidFill>
                <a:prstClr val="black"/>
              </a:solidFill>
              <a:latin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de-DE" sz="2400" dirty="0">
                <a:solidFill>
                  <a:srgbClr val="0000FF"/>
                </a:solidFill>
                <a:latin typeface="Arial" pitchFamily="34" charset="0"/>
              </a:rPr>
              <a:t>2005 : Start </a:t>
            </a:r>
            <a:r>
              <a:rPr lang="de-DE" sz="2400" dirty="0" err="1">
                <a:solidFill>
                  <a:srgbClr val="0000FF"/>
                </a:solidFill>
                <a:latin typeface="Arial" pitchFamily="34" charset="0"/>
              </a:rPr>
              <a:t>of</a:t>
            </a:r>
            <a:r>
              <a:rPr lang="de-DE" sz="2400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de-DE" sz="2400" dirty="0" err="1">
                <a:solidFill>
                  <a:srgbClr val="0000FF"/>
                </a:solidFill>
                <a:latin typeface="Arial" pitchFamily="34" charset="0"/>
              </a:rPr>
              <a:t>hardware</a:t>
            </a:r>
            <a:r>
              <a:rPr lang="de-DE" sz="2400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de-DE" sz="2400" dirty="0" err="1">
                <a:solidFill>
                  <a:srgbClr val="0000FF"/>
                </a:solidFill>
                <a:latin typeface="Arial" pitchFamily="34" charset="0"/>
              </a:rPr>
              <a:t>commissioning</a:t>
            </a:r>
            <a:endParaRPr lang="de-DE" sz="2400" dirty="0">
              <a:solidFill>
                <a:srgbClr val="0000FF"/>
              </a:solidFill>
              <a:latin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de-DE" sz="2400" dirty="0" smtClean="0">
                <a:solidFill>
                  <a:srgbClr val="0000FF"/>
                </a:solidFill>
                <a:latin typeface="Arial" pitchFamily="34" charset="0"/>
              </a:rPr>
              <a:t>10-09-2008 </a:t>
            </a:r>
            <a:r>
              <a:rPr lang="de-DE" sz="2400" dirty="0">
                <a:solidFill>
                  <a:srgbClr val="0000FF"/>
                </a:solidFill>
                <a:latin typeface="Arial" pitchFamily="34" charset="0"/>
              </a:rPr>
              <a:t>: </a:t>
            </a:r>
            <a:r>
              <a:rPr lang="de-DE" sz="2400" dirty="0" smtClean="0">
                <a:solidFill>
                  <a:srgbClr val="0000FF"/>
                </a:solidFill>
                <a:latin typeface="Arial" pitchFamily="34" charset="0"/>
              </a:rPr>
              <a:t>First beam in </a:t>
            </a:r>
            <a:r>
              <a:rPr lang="de-DE" sz="2400" dirty="0" err="1" smtClean="0">
                <a:solidFill>
                  <a:srgbClr val="0000FF"/>
                </a:solidFill>
                <a:latin typeface="Arial" pitchFamily="34" charset="0"/>
              </a:rPr>
              <a:t>the</a:t>
            </a:r>
            <a:r>
              <a:rPr lang="de-DE" sz="2400" dirty="0" smtClean="0">
                <a:solidFill>
                  <a:srgbClr val="0000FF"/>
                </a:solidFill>
                <a:latin typeface="Arial" pitchFamily="34" charset="0"/>
              </a:rPr>
              <a:t> ring</a:t>
            </a:r>
          </a:p>
          <a:p>
            <a:pPr>
              <a:lnSpc>
                <a:spcPct val="120000"/>
              </a:lnSpc>
            </a:pPr>
            <a:r>
              <a:rPr lang="de-DE" sz="2400" dirty="0" smtClean="0">
                <a:solidFill>
                  <a:srgbClr val="0000FF"/>
                </a:solidFill>
                <a:latin typeface="Arial" pitchFamily="34" charset="0"/>
              </a:rPr>
              <a:t>20-09-2008: </a:t>
            </a:r>
            <a:r>
              <a:rPr lang="de-DE" sz="2400" dirty="0" err="1" smtClean="0">
                <a:solidFill>
                  <a:srgbClr val="0000FF"/>
                </a:solidFill>
                <a:latin typeface="Arial" pitchFamily="34" charset="0"/>
              </a:rPr>
              <a:t>Quench</a:t>
            </a:r>
            <a:r>
              <a:rPr lang="de-DE" sz="2400" dirty="0" smtClean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  <a:latin typeface="Arial" pitchFamily="34" charset="0"/>
              </a:rPr>
              <a:t>incidente</a:t>
            </a:r>
            <a:endParaRPr lang="de-DE" sz="2400" dirty="0" smtClean="0">
              <a:solidFill>
                <a:srgbClr val="0000FF"/>
              </a:solidFill>
              <a:latin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de-DE" sz="2400" dirty="0" smtClean="0">
                <a:solidFill>
                  <a:srgbClr val="0000FF"/>
                </a:solidFill>
                <a:latin typeface="Arial" pitchFamily="34" charset="0"/>
              </a:rPr>
              <a:t>20-11-2009: </a:t>
            </a:r>
            <a:r>
              <a:rPr lang="de-DE" sz="2400" dirty="0" err="1" smtClean="0">
                <a:solidFill>
                  <a:srgbClr val="0000FF"/>
                </a:solidFill>
                <a:latin typeface="Arial" pitchFamily="34" charset="0"/>
              </a:rPr>
              <a:t>Beams</a:t>
            </a:r>
            <a:r>
              <a:rPr lang="de-DE" sz="2400" dirty="0" smtClean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  <a:latin typeface="Arial" pitchFamily="34" charset="0"/>
              </a:rPr>
              <a:t>at</a:t>
            </a:r>
            <a:r>
              <a:rPr lang="de-DE" sz="2400" dirty="0" smtClean="0">
                <a:solidFill>
                  <a:srgbClr val="0000FF"/>
                </a:solidFill>
                <a:latin typeface="Arial" pitchFamily="34" charset="0"/>
              </a:rPr>
              <a:t> 3.5 TeV in </a:t>
            </a:r>
            <a:r>
              <a:rPr lang="de-DE" sz="2400" dirty="0" err="1" smtClean="0">
                <a:solidFill>
                  <a:srgbClr val="0000FF"/>
                </a:solidFill>
                <a:latin typeface="Arial" pitchFamily="34" charset="0"/>
              </a:rPr>
              <a:t>the</a:t>
            </a:r>
            <a:r>
              <a:rPr lang="de-DE" sz="2400" dirty="0" smtClean="0">
                <a:solidFill>
                  <a:srgbClr val="0000FF"/>
                </a:solidFill>
                <a:latin typeface="Arial" pitchFamily="34" charset="0"/>
              </a:rPr>
              <a:t> ring</a:t>
            </a:r>
          </a:p>
          <a:p>
            <a:pPr>
              <a:lnSpc>
                <a:spcPct val="120000"/>
              </a:lnSpc>
            </a:pPr>
            <a:r>
              <a:rPr lang="de-DE" sz="2400" b="1" dirty="0" smtClean="0">
                <a:solidFill>
                  <a:srgbClr val="0000FF"/>
                </a:solidFill>
                <a:latin typeface="Arial" pitchFamily="34" charset="0"/>
              </a:rPr>
              <a:t>2010 - 2011 </a:t>
            </a:r>
            <a:r>
              <a:rPr lang="de-DE" sz="2400" dirty="0" smtClean="0">
                <a:solidFill>
                  <a:srgbClr val="0000FF"/>
                </a:solidFill>
                <a:latin typeface="Arial" pitchFamily="34" charset="0"/>
              </a:rPr>
              <a:t>: </a:t>
            </a:r>
            <a:r>
              <a:rPr lang="de-DE" sz="2400" b="1" dirty="0" err="1" smtClean="0">
                <a:solidFill>
                  <a:srgbClr val="0000FF"/>
                </a:solidFill>
                <a:latin typeface="Arial" pitchFamily="34" charset="0"/>
              </a:rPr>
              <a:t>Colisiones</a:t>
            </a:r>
            <a:r>
              <a:rPr lang="de-DE" sz="2400" b="1" dirty="0" smtClean="0">
                <a:solidFill>
                  <a:srgbClr val="0000FF"/>
                </a:solidFill>
                <a:latin typeface="Arial" pitchFamily="34" charset="0"/>
              </a:rPr>
              <a:t> a 3.5 </a:t>
            </a:r>
            <a:r>
              <a:rPr lang="de-DE" sz="2400" b="1" dirty="0" err="1" smtClean="0">
                <a:solidFill>
                  <a:srgbClr val="0000FF"/>
                </a:solidFill>
                <a:latin typeface="Arial" pitchFamily="34" charset="0"/>
              </a:rPr>
              <a:t>TeV</a:t>
            </a:r>
            <a:r>
              <a:rPr lang="de-DE" sz="2400" b="1" dirty="0" smtClean="0">
                <a:solidFill>
                  <a:srgbClr val="0000FF"/>
                </a:solidFill>
                <a:latin typeface="Arial" pitchFamily="34" charset="0"/>
              </a:rPr>
              <a:t>/ </a:t>
            </a:r>
            <a:r>
              <a:rPr lang="de-DE" sz="2400" b="1" dirty="0" err="1" smtClean="0">
                <a:solidFill>
                  <a:srgbClr val="0000FF"/>
                </a:solidFill>
                <a:latin typeface="Arial" pitchFamily="34" charset="0"/>
              </a:rPr>
              <a:t>haz</a:t>
            </a:r>
            <a:endParaRPr lang="de-DE" sz="2400" b="1" dirty="0" smtClean="0">
              <a:solidFill>
                <a:srgbClr val="0000FF"/>
              </a:solidFill>
              <a:latin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de-DE" sz="2400" dirty="0" smtClean="0">
                <a:solidFill>
                  <a:srgbClr val="0000FF"/>
                </a:solidFill>
                <a:latin typeface="Arial" pitchFamily="34" charset="0"/>
              </a:rPr>
              <a:t>2012 : </a:t>
            </a:r>
            <a:r>
              <a:rPr lang="de-DE" sz="2400" dirty="0" err="1" smtClean="0">
                <a:solidFill>
                  <a:srgbClr val="0000FF"/>
                </a:solidFill>
                <a:latin typeface="Arial" pitchFamily="34" charset="0"/>
              </a:rPr>
              <a:t>Colisiones</a:t>
            </a:r>
            <a:r>
              <a:rPr lang="de-DE" sz="2400" dirty="0" smtClean="0">
                <a:solidFill>
                  <a:srgbClr val="0000FF"/>
                </a:solidFill>
                <a:latin typeface="Arial" pitchFamily="34" charset="0"/>
              </a:rPr>
              <a:t> a 4 </a:t>
            </a:r>
            <a:r>
              <a:rPr lang="de-DE" sz="2400" dirty="0" err="1" smtClean="0">
                <a:solidFill>
                  <a:srgbClr val="0000FF"/>
                </a:solidFill>
                <a:latin typeface="Arial" pitchFamily="34" charset="0"/>
              </a:rPr>
              <a:t>TeV</a:t>
            </a:r>
            <a:r>
              <a:rPr lang="de-DE" sz="2400" dirty="0" smtClean="0">
                <a:solidFill>
                  <a:srgbClr val="0000FF"/>
                </a:solidFill>
                <a:latin typeface="Arial" pitchFamily="34" charset="0"/>
              </a:rPr>
              <a:t>/</a:t>
            </a:r>
            <a:r>
              <a:rPr lang="de-DE" sz="2400" dirty="0" err="1" smtClean="0">
                <a:solidFill>
                  <a:srgbClr val="0000FF"/>
                </a:solidFill>
                <a:latin typeface="Arial" pitchFamily="34" charset="0"/>
              </a:rPr>
              <a:t>haz</a:t>
            </a:r>
            <a:endParaRPr lang="de-DE" sz="2400" dirty="0" smtClean="0">
              <a:solidFill>
                <a:srgbClr val="0000FF"/>
              </a:solidFill>
              <a:latin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en-GB" sz="2400" b="1" dirty="0" smtClean="0">
                <a:solidFill>
                  <a:srgbClr val="3737FF"/>
                </a:solidFill>
                <a:latin typeface="Arial" pitchFamily="34" charset="0"/>
              </a:rPr>
              <a:t>4-07-2012: </a:t>
            </a:r>
            <a:r>
              <a:rPr lang="en-GB" sz="2400" b="1" dirty="0" err="1" smtClean="0">
                <a:solidFill>
                  <a:srgbClr val="3737FF"/>
                </a:solidFill>
                <a:latin typeface="Arial" pitchFamily="34" charset="0"/>
              </a:rPr>
              <a:t>Anuncio</a:t>
            </a:r>
            <a:r>
              <a:rPr lang="en-GB" sz="2400" b="1" dirty="0" smtClean="0">
                <a:solidFill>
                  <a:srgbClr val="3737FF"/>
                </a:solidFill>
                <a:latin typeface="Arial" pitchFamily="34" charset="0"/>
              </a:rPr>
              <a:t> de la </a:t>
            </a:r>
            <a:r>
              <a:rPr lang="en-GB" sz="2400" b="1" dirty="0" err="1" smtClean="0">
                <a:solidFill>
                  <a:srgbClr val="3737FF"/>
                </a:solidFill>
                <a:latin typeface="Arial" pitchFamily="34" charset="0"/>
              </a:rPr>
              <a:t>deteccion</a:t>
            </a:r>
            <a:r>
              <a:rPr lang="en-GB" sz="2400" b="1" dirty="0">
                <a:solidFill>
                  <a:srgbClr val="3737FF"/>
                </a:solidFill>
                <a:latin typeface="Arial" pitchFamily="34" charset="0"/>
              </a:rPr>
              <a:t> </a:t>
            </a:r>
            <a:r>
              <a:rPr lang="en-GB" sz="2400" b="1" dirty="0" smtClean="0">
                <a:solidFill>
                  <a:srgbClr val="3737FF"/>
                </a:solidFill>
                <a:latin typeface="Arial" pitchFamily="34" charset="0"/>
              </a:rPr>
              <a:t>del ‘Higgs’</a:t>
            </a:r>
            <a:endParaRPr lang="en-GB" sz="2400" b="1" dirty="0">
              <a:solidFill>
                <a:srgbClr val="3737FF"/>
              </a:solidFill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8 Abril 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C. Biscari, ALBA-CELLS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532440" y="764704"/>
            <a:ext cx="0" cy="5760640"/>
          </a:xfrm>
          <a:prstGeom prst="straightConnector1">
            <a:avLst/>
          </a:prstGeom>
          <a:ln w="508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308304" y="3276273"/>
            <a:ext cx="1484702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30 </a:t>
            </a:r>
            <a:r>
              <a:rPr lang="en-US" sz="3200" dirty="0" err="1" smtClean="0"/>
              <a:t>aňos</a:t>
            </a:r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109335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28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8 Abril 2014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4288"/>
            <a:ext cx="9134475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454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Magn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80513" cy="696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52400" y="152400"/>
            <a:ext cx="3657600" cy="519113"/>
          </a:xfrm>
          <a:prstGeom prst="rect">
            <a:avLst/>
          </a:prstGeom>
          <a:solidFill>
            <a:schemeClr val="hlink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lvl="1" fontAlgn="base">
              <a:spcBef>
                <a:spcPct val="20000"/>
              </a:spcBef>
              <a:spcAft>
                <a:spcPct val="0"/>
              </a:spcAft>
              <a:buClr>
                <a:srgbClr val="932968"/>
              </a:buClr>
              <a:buSzPct val="65000"/>
              <a:buFont typeface="Wingdings" pitchFamily="2" charset="2"/>
              <a:buNone/>
              <a:defRPr/>
            </a:pPr>
            <a:r>
              <a:rPr lang="de-CH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LHC </a:t>
            </a:r>
            <a:r>
              <a:rPr lang="de-CH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arc</a:t>
            </a:r>
            <a:r>
              <a:rPr lang="de-CH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de-CH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view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4829175" y="5659438"/>
            <a:ext cx="3236784" cy="646331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dirty="0" smtClean="0">
                <a:solidFill>
                  <a:srgbClr val="FFFFFF"/>
                </a:solidFill>
              </a:rPr>
              <a:t>27 km </a:t>
            </a:r>
            <a:r>
              <a:rPr lang="it-IT" dirty="0" err="1" smtClean="0">
                <a:solidFill>
                  <a:srgbClr val="FFFFFF"/>
                </a:solidFill>
              </a:rPr>
              <a:t>cooled</a:t>
            </a:r>
            <a:r>
              <a:rPr lang="it-IT" dirty="0" smtClean="0">
                <a:solidFill>
                  <a:srgbClr val="FFFFFF"/>
                </a:solidFill>
              </a:rPr>
              <a:t> down to 2K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dirty="0" smtClean="0">
                <a:solidFill>
                  <a:srgbClr val="FFFFFF"/>
                </a:solidFill>
              </a:rPr>
              <a:t>The </a:t>
            </a:r>
            <a:r>
              <a:rPr lang="it-IT" dirty="0" err="1" smtClean="0">
                <a:solidFill>
                  <a:srgbClr val="FFFFFF"/>
                </a:solidFill>
              </a:rPr>
              <a:t>coolest</a:t>
            </a:r>
            <a:r>
              <a:rPr lang="it-IT" dirty="0" smtClean="0">
                <a:solidFill>
                  <a:srgbClr val="FFFFFF"/>
                </a:solidFill>
              </a:rPr>
              <a:t> </a:t>
            </a:r>
            <a:r>
              <a:rPr lang="it-IT" dirty="0" err="1" smtClean="0">
                <a:solidFill>
                  <a:srgbClr val="FFFFFF"/>
                </a:solidFill>
              </a:rPr>
              <a:t>place</a:t>
            </a:r>
            <a:r>
              <a:rPr lang="it-IT" dirty="0" smtClean="0">
                <a:solidFill>
                  <a:srgbClr val="FFFFFF"/>
                </a:solidFill>
              </a:rPr>
              <a:t> in the world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 Abril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</a:schemeClr>
            </a:gs>
            <a:gs pos="100000">
              <a:schemeClr val="bg1">
                <a:lumMod val="95000"/>
                <a:lumOff val="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2708920"/>
            <a:ext cx="7776864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000" dirty="0"/>
              <a:t>I+D </a:t>
            </a:r>
            <a:r>
              <a:rPr lang="en-US" sz="2000" dirty="0" err="1"/>
              <a:t>esencialmente</a:t>
            </a:r>
            <a:r>
              <a:rPr lang="en-US" sz="2000" dirty="0"/>
              <a:t> </a:t>
            </a:r>
            <a:r>
              <a:rPr lang="en-US" sz="2000" dirty="0" err="1"/>
              <a:t>liderado</a:t>
            </a:r>
            <a:r>
              <a:rPr lang="en-US" sz="2000" dirty="0"/>
              <a:t> </a:t>
            </a:r>
            <a:r>
              <a:rPr lang="en-US" sz="2000" dirty="0" err="1"/>
              <a:t>por</a:t>
            </a:r>
            <a:r>
              <a:rPr lang="en-US" sz="2000" dirty="0"/>
              <a:t> la </a:t>
            </a:r>
            <a:r>
              <a:rPr lang="en-US" sz="2000" dirty="0" err="1"/>
              <a:t>fisica</a:t>
            </a:r>
            <a:r>
              <a:rPr lang="en-US" sz="2000" dirty="0"/>
              <a:t> de </a:t>
            </a:r>
            <a:r>
              <a:rPr lang="en-US" sz="2000" dirty="0" err="1"/>
              <a:t>particulas</a:t>
            </a:r>
            <a:r>
              <a:rPr lang="en-US" sz="2000" dirty="0"/>
              <a:t> y la </a:t>
            </a:r>
            <a:r>
              <a:rPr lang="en-US" sz="2000" dirty="0" err="1"/>
              <a:t>produccion</a:t>
            </a:r>
            <a:r>
              <a:rPr lang="en-US" sz="2000" dirty="0"/>
              <a:t> de </a:t>
            </a:r>
            <a:r>
              <a:rPr lang="en-US" sz="2000" dirty="0" err="1"/>
              <a:t>fotones</a:t>
            </a:r>
            <a:r>
              <a:rPr lang="en-US" sz="2000" dirty="0"/>
              <a:t> y </a:t>
            </a:r>
            <a:r>
              <a:rPr lang="en-US" sz="2000" dirty="0" err="1"/>
              <a:t>neutrones</a:t>
            </a:r>
            <a:r>
              <a:rPr lang="en-US" sz="2000" dirty="0"/>
              <a:t>, para la </a:t>
            </a:r>
            <a:r>
              <a:rPr lang="en-US" sz="2000" dirty="0" err="1"/>
              <a:t>obtencion</a:t>
            </a:r>
            <a:r>
              <a:rPr lang="en-US" sz="2000" dirty="0"/>
              <a:t> de </a:t>
            </a:r>
            <a:r>
              <a:rPr lang="en-US" sz="2000" dirty="0" err="1"/>
              <a:t>haces</a:t>
            </a:r>
            <a:r>
              <a:rPr lang="en-US" sz="2000" dirty="0"/>
              <a:t> </a:t>
            </a:r>
            <a:r>
              <a:rPr lang="en-US" sz="2000" dirty="0" err="1"/>
              <a:t>cada</a:t>
            </a:r>
            <a:r>
              <a:rPr lang="en-US" sz="2000" dirty="0"/>
              <a:t> </a:t>
            </a:r>
            <a:r>
              <a:rPr lang="en-US" sz="2000" dirty="0" err="1"/>
              <a:t>vez</a:t>
            </a:r>
            <a:r>
              <a:rPr lang="en-US" sz="2000" dirty="0"/>
              <a:t> mas </a:t>
            </a:r>
            <a:r>
              <a:rPr lang="en-US" sz="2000" dirty="0" err="1"/>
              <a:t>energeticos</a:t>
            </a:r>
            <a:r>
              <a:rPr lang="en-US" sz="2000" dirty="0"/>
              <a:t>, mas </a:t>
            </a:r>
            <a:r>
              <a:rPr lang="en-US" sz="2000" dirty="0" err="1"/>
              <a:t>intensos</a:t>
            </a:r>
            <a:r>
              <a:rPr lang="en-US" sz="2000" dirty="0"/>
              <a:t>, y mas </a:t>
            </a:r>
            <a:r>
              <a:rPr lang="en-US" sz="2000" dirty="0" err="1"/>
              <a:t>focalizados</a:t>
            </a:r>
            <a:r>
              <a:rPr lang="en-US" sz="2000" dirty="0"/>
              <a:t>.</a:t>
            </a:r>
            <a:endParaRPr lang="en-US" sz="2000" dirty="0" smtClean="0">
              <a:solidFill>
                <a:srgbClr val="FFFF00"/>
              </a:solidFill>
            </a:endParaRPr>
          </a:p>
          <a:p>
            <a:pPr marL="342900" indent="-34290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Colisionadores</a:t>
            </a:r>
          </a:p>
          <a:p>
            <a:pPr marL="285750" indent="-28575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Fuentes de </a:t>
            </a:r>
            <a:r>
              <a:rPr lang="en-US" sz="2800" dirty="0" err="1" smtClean="0">
                <a:solidFill>
                  <a:srgbClr val="FFFF00"/>
                </a:solidFill>
              </a:rPr>
              <a:t>luz</a:t>
            </a:r>
            <a:r>
              <a:rPr lang="en-US" sz="2800" dirty="0" smtClean="0">
                <a:solidFill>
                  <a:srgbClr val="FFFF00"/>
                </a:solidFill>
              </a:rPr>
              <a:t> – </a:t>
            </a:r>
            <a:r>
              <a:rPr lang="en-US" sz="2800" dirty="0" err="1" smtClean="0">
                <a:solidFill>
                  <a:srgbClr val="FFFF00"/>
                </a:solidFill>
              </a:rPr>
              <a:t>Sincrotrones</a:t>
            </a:r>
            <a:r>
              <a:rPr lang="en-US" sz="2800" dirty="0" smtClean="0">
                <a:solidFill>
                  <a:srgbClr val="FFFF00"/>
                </a:solidFill>
              </a:rPr>
              <a:t> y FELs</a:t>
            </a:r>
          </a:p>
          <a:p>
            <a:pPr marL="342900" indent="-34290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800" dirty="0" err="1" smtClean="0">
                <a:solidFill>
                  <a:srgbClr val="FFFF00"/>
                </a:solidFill>
              </a:rPr>
              <a:t>Aceleradores</a:t>
            </a:r>
            <a:r>
              <a:rPr lang="en-US" sz="2800" dirty="0" smtClean="0">
                <a:solidFill>
                  <a:srgbClr val="FFFF00"/>
                </a:solidFill>
              </a:rPr>
              <a:t> de </a:t>
            </a:r>
            <a:r>
              <a:rPr lang="en-US" sz="2800" dirty="0" err="1" smtClean="0">
                <a:solidFill>
                  <a:srgbClr val="FFFF00"/>
                </a:solidFill>
              </a:rPr>
              <a:t>adrones</a:t>
            </a:r>
            <a:r>
              <a:rPr lang="en-US" sz="2800" dirty="0" smtClean="0">
                <a:solidFill>
                  <a:srgbClr val="FFFF00"/>
                </a:solidFill>
              </a:rPr>
              <a:t> – </a:t>
            </a:r>
            <a:r>
              <a:rPr lang="en-US" sz="2800" dirty="0" err="1" smtClean="0">
                <a:solidFill>
                  <a:srgbClr val="FFFF00"/>
                </a:solidFill>
              </a:rPr>
              <a:t>fuentes</a:t>
            </a:r>
            <a:r>
              <a:rPr lang="en-US" sz="2800" dirty="0" smtClean="0">
                <a:solidFill>
                  <a:srgbClr val="FFFF00"/>
                </a:solidFill>
              </a:rPr>
              <a:t> de </a:t>
            </a:r>
            <a:r>
              <a:rPr lang="en-US" sz="2800" dirty="0" err="1" smtClean="0">
                <a:solidFill>
                  <a:srgbClr val="FFFF00"/>
                </a:solidFill>
              </a:rPr>
              <a:t>neutrones</a:t>
            </a:r>
            <a:r>
              <a:rPr lang="en-US" sz="2800" dirty="0" smtClean="0">
                <a:solidFill>
                  <a:srgbClr val="FFFF00"/>
                </a:solidFill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</a:rPr>
              <a:t>haces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secundarios</a:t>
            </a:r>
            <a:r>
              <a:rPr lang="en-US" sz="2800" dirty="0" smtClean="0">
                <a:solidFill>
                  <a:srgbClr val="FFFF00"/>
                </a:solidFill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</a:rPr>
              <a:t>produccion</a:t>
            </a:r>
            <a:r>
              <a:rPr lang="en-US" sz="2800" dirty="0" smtClean="0">
                <a:solidFill>
                  <a:srgbClr val="FFFF00"/>
                </a:solidFill>
              </a:rPr>
              <a:t> de </a:t>
            </a:r>
            <a:r>
              <a:rPr lang="en-US" sz="2800" dirty="0" err="1" smtClean="0">
                <a:solidFill>
                  <a:srgbClr val="FFFF00"/>
                </a:solidFill>
              </a:rPr>
              <a:t>isotopos</a:t>
            </a:r>
            <a:r>
              <a:rPr lang="en-US" sz="2800" dirty="0" smtClean="0">
                <a:solidFill>
                  <a:srgbClr val="FFFF00"/>
                </a:solidFill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</a:rPr>
              <a:t>produccion</a:t>
            </a:r>
            <a:r>
              <a:rPr lang="en-US" sz="2800" dirty="0" smtClean="0">
                <a:solidFill>
                  <a:srgbClr val="FFFF00"/>
                </a:solidFill>
              </a:rPr>
              <a:t> de neutrinos</a:t>
            </a:r>
          </a:p>
        </p:txBody>
      </p:sp>
      <p:graphicFrame>
        <p:nvGraphicFramePr>
          <p:cNvPr id="3" name="Content Placeholder 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623206600"/>
              </p:ext>
            </p:extLst>
          </p:nvPr>
        </p:nvGraphicFramePr>
        <p:xfrm>
          <a:off x="6228184" y="803514"/>
          <a:ext cx="2915816" cy="2265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Arrow Connector 4"/>
          <p:cNvCxnSpPr/>
          <p:nvPr/>
        </p:nvCxnSpPr>
        <p:spPr bwMode="auto">
          <a:xfrm flipH="1">
            <a:off x="1836214" y="1072664"/>
            <a:ext cx="5760640" cy="1636256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1331640" y="0"/>
            <a:ext cx="738695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Aceleradores</a:t>
            </a:r>
            <a:r>
              <a:rPr lang="en-US" sz="2800" dirty="0" smtClean="0">
                <a:solidFill>
                  <a:srgbClr val="FFFF00"/>
                </a:solidFill>
              </a:rPr>
              <a:t> para </a:t>
            </a:r>
            <a:r>
              <a:rPr lang="en-US" sz="2800" dirty="0" err="1" smtClean="0">
                <a:solidFill>
                  <a:srgbClr val="FFFF00"/>
                </a:solidFill>
              </a:rPr>
              <a:t>investigacion</a:t>
            </a:r>
            <a:r>
              <a:rPr lang="en-US" sz="2800" dirty="0" smtClean="0">
                <a:solidFill>
                  <a:srgbClr val="FFFF00"/>
                </a:solidFill>
              </a:rPr>
              <a:t> fundamental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75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30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8 Abril 2014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4" y="853777"/>
            <a:ext cx="9010650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30357" y="33993"/>
            <a:ext cx="923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LHC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5666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75590" y="0"/>
            <a:ext cx="8511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prstClr val="white"/>
                </a:solidFill>
              </a:rPr>
              <a:t>LHC </a:t>
            </a:r>
            <a:r>
              <a:rPr lang="it-IT" sz="3200" b="1" dirty="0" err="1" smtClean="0">
                <a:solidFill>
                  <a:prstClr val="white"/>
                </a:solidFill>
              </a:rPr>
              <a:t>después</a:t>
            </a:r>
            <a:r>
              <a:rPr lang="it-IT" sz="3200" b="1" dirty="0" smtClean="0">
                <a:solidFill>
                  <a:prstClr val="white"/>
                </a:solidFill>
              </a:rPr>
              <a:t> del </a:t>
            </a:r>
            <a:r>
              <a:rPr lang="it-IT" sz="3200" b="1" dirty="0" err="1" smtClean="0">
                <a:solidFill>
                  <a:prstClr val="white"/>
                </a:solidFill>
              </a:rPr>
              <a:t>descubrimiento</a:t>
            </a:r>
            <a:r>
              <a:rPr lang="it-IT" sz="3200" b="1" dirty="0" smtClean="0">
                <a:solidFill>
                  <a:prstClr val="white"/>
                </a:solidFill>
              </a:rPr>
              <a:t> del </a:t>
            </a:r>
            <a:r>
              <a:rPr lang="it-IT" sz="3200" b="1" dirty="0" err="1" smtClean="0">
                <a:solidFill>
                  <a:prstClr val="white"/>
                </a:solidFill>
              </a:rPr>
              <a:t>Higgs</a:t>
            </a:r>
            <a:r>
              <a:rPr lang="it-IT" sz="3200" b="1" dirty="0" smtClean="0">
                <a:solidFill>
                  <a:prstClr val="white"/>
                </a:solidFill>
              </a:rPr>
              <a:t> </a:t>
            </a:r>
            <a:endParaRPr lang="en-US" sz="3200" b="1" dirty="0">
              <a:solidFill>
                <a:prstClr val="white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74" y="2631986"/>
            <a:ext cx="8617241" cy="3630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677516" y="726854"/>
            <a:ext cx="179417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93EE7A"/>
                </a:solidFill>
              </a:rPr>
              <a:t>LS1</a:t>
            </a:r>
          </a:p>
          <a:p>
            <a:r>
              <a:rPr lang="it-IT" sz="2000" b="1" dirty="0" smtClean="0">
                <a:solidFill>
                  <a:srgbClr val="93EE7A"/>
                </a:solidFill>
              </a:rPr>
              <a:t>INCREASE ENERGY TO </a:t>
            </a:r>
          </a:p>
          <a:p>
            <a:r>
              <a:rPr lang="it-IT" sz="2000" b="1" dirty="0" smtClean="0">
                <a:solidFill>
                  <a:srgbClr val="93EE7A"/>
                </a:solidFill>
              </a:rPr>
              <a:t>6.5-7 </a:t>
            </a:r>
            <a:r>
              <a:rPr lang="it-IT" sz="2000" b="1" dirty="0" err="1" smtClean="0">
                <a:solidFill>
                  <a:srgbClr val="93EE7A"/>
                </a:solidFill>
              </a:rPr>
              <a:t>TeV</a:t>
            </a:r>
            <a:endParaRPr lang="it-IT" sz="2000" b="1" dirty="0" smtClean="0">
              <a:solidFill>
                <a:srgbClr val="93EE7A"/>
              </a:solidFill>
            </a:endParaRPr>
          </a:p>
          <a:p>
            <a:endParaRPr lang="en-US" sz="1400" b="1" dirty="0">
              <a:solidFill>
                <a:srgbClr val="93EE7A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347864" y="548680"/>
            <a:ext cx="22322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66FF"/>
                </a:solidFill>
              </a:rPr>
              <a:t>LS2</a:t>
            </a:r>
          </a:p>
          <a:p>
            <a:r>
              <a:rPr lang="it-IT" sz="2000" b="1" dirty="0" err="1" smtClean="0">
                <a:solidFill>
                  <a:srgbClr val="FF66FF"/>
                </a:solidFill>
              </a:rPr>
              <a:t>secure</a:t>
            </a:r>
            <a:r>
              <a:rPr lang="it-IT" sz="2000" b="1" dirty="0" smtClean="0">
                <a:solidFill>
                  <a:srgbClr val="FF66FF"/>
                </a:solidFill>
              </a:rPr>
              <a:t> L </a:t>
            </a:r>
            <a:r>
              <a:rPr lang="it-IT" sz="2000" dirty="0" smtClean="0">
                <a:solidFill>
                  <a:srgbClr val="FF66FF"/>
                </a:solidFill>
              </a:rPr>
              <a:t>~</a:t>
            </a:r>
            <a:r>
              <a:rPr lang="en-US" sz="2000" dirty="0">
                <a:solidFill>
                  <a:srgbClr val="FF66FF"/>
                </a:solidFill>
              </a:rPr>
              <a:t> </a:t>
            </a:r>
            <a:r>
              <a:rPr lang="it-IT" sz="2000" b="1" dirty="0" smtClean="0">
                <a:solidFill>
                  <a:srgbClr val="FF66FF"/>
                </a:solidFill>
              </a:rPr>
              <a:t>10</a:t>
            </a:r>
            <a:r>
              <a:rPr lang="it-IT" sz="2000" b="1" baseline="30000" dirty="0" smtClean="0">
                <a:solidFill>
                  <a:srgbClr val="FF66FF"/>
                </a:solidFill>
              </a:rPr>
              <a:t>34 </a:t>
            </a:r>
            <a:r>
              <a:rPr lang="it-IT" sz="2000" b="1" dirty="0" smtClean="0">
                <a:solidFill>
                  <a:srgbClr val="FF66FF"/>
                </a:solidFill>
              </a:rPr>
              <a:t>and reliability</a:t>
            </a:r>
          </a:p>
          <a:p>
            <a:r>
              <a:rPr lang="it-IT" sz="2000" b="1" dirty="0" err="1" smtClean="0">
                <a:solidFill>
                  <a:srgbClr val="FF66FF"/>
                </a:solidFill>
              </a:rPr>
              <a:t>Aiming</a:t>
            </a:r>
            <a:r>
              <a:rPr lang="it-IT" sz="2000" b="1" dirty="0" smtClean="0">
                <a:solidFill>
                  <a:srgbClr val="FF66FF"/>
                </a:solidFill>
              </a:rPr>
              <a:t> </a:t>
            </a:r>
            <a:r>
              <a:rPr lang="it-IT" sz="2000" b="1" dirty="0" err="1" smtClean="0">
                <a:solidFill>
                  <a:srgbClr val="FF66FF"/>
                </a:solidFill>
              </a:rPr>
              <a:t>at</a:t>
            </a:r>
            <a:r>
              <a:rPr lang="it-IT" sz="2000" b="1" dirty="0" smtClean="0">
                <a:solidFill>
                  <a:srgbClr val="FF66FF"/>
                </a:solidFill>
              </a:rPr>
              <a:t> L </a:t>
            </a:r>
            <a:r>
              <a:rPr lang="it-IT" sz="2000" dirty="0">
                <a:solidFill>
                  <a:srgbClr val="FF66FF"/>
                </a:solidFill>
              </a:rPr>
              <a:t>~</a:t>
            </a:r>
            <a:r>
              <a:rPr lang="en-US" sz="2000" dirty="0">
                <a:solidFill>
                  <a:srgbClr val="FF66FF"/>
                </a:solidFill>
              </a:rPr>
              <a:t> </a:t>
            </a:r>
            <a:r>
              <a:rPr lang="en-US" sz="2000" dirty="0" smtClean="0">
                <a:solidFill>
                  <a:srgbClr val="FF66FF"/>
                </a:solidFill>
              </a:rPr>
              <a:t>2 </a:t>
            </a:r>
            <a:r>
              <a:rPr lang="it-IT" sz="2000" b="1" dirty="0" smtClean="0">
                <a:solidFill>
                  <a:srgbClr val="FF66FF"/>
                </a:solidFill>
              </a:rPr>
              <a:t>10</a:t>
            </a:r>
            <a:r>
              <a:rPr lang="it-IT" sz="2000" b="1" baseline="30000" dirty="0" smtClean="0">
                <a:solidFill>
                  <a:srgbClr val="FF66FF"/>
                </a:solidFill>
              </a:rPr>
              <a:t>34 </a:t>
            </a:r>
            <a:endParaRPr lang="it-IT" sz="2000" b="1" dirty="0" smtClean="0">
              <a:solidFill>
                <a:srgbClr val="FF66FF"/>
              </a:solidFill>
            </a:endParaRPr>
          </a:p>
          <a:p>
            <a:r>
              <a:rPr lang="it-IT" sz="2000" b="1" dirty="0" smtClean="0">
                <a:solidFill>
                  <a:srgbClr val="FF66FF"/>
                </a:solidFill>
              </a:rPr>
              <a:t>Start LIU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6170612" y="638906"/>
            <a:ext cx="2448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prstClr val="white"/>
                </a:solidFill>
              </a:rPr>
              <a:t>LS3 : HL-LHC</a:t>
            </a:r>
          </a:p>
          <a:p>
            <a:r>
              <a:rPr lang="it-IT" sz="2000" b="1" dirty="0" smtClean="0">
                <a:solidFill>
                  <a:prstClr val="white"/>
                </a:solidFill>
              </a:rPr>
              <a:t>New IR</a:t>
            </a:r>
          </a:p>
          <a:p>
            <a:r>
              <a:rPr lang="it-IT" sz="2000" b="1" dirty="0" err="1" smtClean="0">
                <a:solidFill>
                  <a:prstClr val="white"/>
                </a:solidFill>
              </a:rPr>
              <a:t>levelled</a:t>
            </a:r>
            <a:r>
              <a:rPr lang="it-IT" sz="2000" b="1" dirty="0" smtClean="0">
                <a:solidFill>
                  <a:prstClr val="white"/>
                </a:solidFill>
              </a:rPr>
              <a:t> L </a:t>
            </a:r>
            <a:r>
              <a:rPr lang="it-IT" sz="2000" dirty="0" smtClean="0">
                <a:solidFill>
                  <a:prstClr val="white"/>
                </a:solidFill>
              </a:rPr>
              <a:t>~</a:t>
            </a:r>
            <a:r>
              <a:rPr lang="it-IT" sz="2000" b="1" dirty="0" smtClean="0">
                <a:solidFill>
                  <a:prstClr val="white"/>
                </a:solidFill>
              </a:rPr>
              <a:t> 5 10</a:t>
            </a:r>
            <a:r>
              <a:rPr lang="it-IT" sz="2000" b="1" baseline="30000" dirty="0" smtClean="0">
                <a:solidFill>
                  <a:prstClr val="white"/>
                </a:solidFill>
              </a:rPr>
              <a:t>34</a:t>
            </a:r>
          </a:p>
          <a:p>
            <a:r>
              <a:rPr lang="it-IT" sz="2000" b="1" dirty="0" smtClean="0">
                <a:solidFill>
                  <a:prstClr val="white"/>
                </a:solidFill>
              </a:rPr>
              <a:t>Experiment </a:t>
            </a:r>
            <a:r>
              <a:rPr lang="it-IT" sz="2000" b="1" dirty="0" err="1" smtClean="0">
                <a:solidFill>
                  <a:prstClr val="white"/>
                </a:solidFill>
              </a:rPr>
              <a:t>upgrades</a:t>
            </a:r>
            <a:endParaRPr lang="it-IT" sz="2000" b="1" dirty="0" smtClean="0">
              <a:solidFill>
                <a:prstClr val="white"/>
              </a:solidFill>
            </a:endParaRPr>
          </a:p>
          <a:p>
            <a:endParaRPr lang="it-IT" sz="2000" b="1" dirty="0" smtClean="0">
              <a:solidFill>
                <a:srgbClr val="8064A2">
                  <a:lumMod val="75000"/>
                </a:srgbClr>
              </a:solidFill>
            </a:endParaRPr>
          </a:p>
        </p:txBody>
      </p:sp>
      <p:sp>
        <p:nvSpPr>
          <p:cNvPr id="8" name="Ritaglia angolo diagonale rettangolo 7"/>
          <p:cNvSpPr/>
          <p:nvPr/>
        </p:nvSpPr>
        <p:spPr>
          <a:xfrm>
            <a:off x="1187624" y="2924944"/>
            <a:ext cx="1080120" cy="1944216"/>
          </a:xfrm>
          <a:prstGeom prst="snip2DiagRect">
            <a:avLst/>
          </a:prstGeom>
          <a:solidFill>
            <a:srgbClr val="0F6F1F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49473" y="6356350"/>
            <a:ext cx="8617241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C. Biscari, ALBA-CELLS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267744" y="3100318"/>
            <a:ext cx="2104679" cy="646331"/>
          </a:xfrm>
          <a:prstGeom prst="rect">
            <a:avLst/>
          </a:prstGeom>
          <a:solidFill>
            <a:srgbClr val="99F9A4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prstClr val="black"/>
                </a:solidFill>
              </a:rPr>
              <a:t>100-200 ftb</a:t>
            </a:r>
            <a:r>
              <a:rPr lang="it-IT" baseline="30000" dirty="0" smtClean="0">
                <a:solidFill>
                  <a:prstClr val="black"/>
                </a:solidFill>
              </a:rPr>
              <a:t>-1</a:t>
            </a:r>
            <a:r>
              <a:rPr lang="it-IT" dirty="0" smtClean="0">
                <a:solidFill>
                  <a:prstClr val="black"/>
                </a:solidFill>
              </a:rPr>
              <a:t>/3years</a:t>
            </a:r>
          </a:p>
          <a:p>
            <a:r>
              <a:rPr lang="it-IT" dirty="0" smtClean="0">
                <a:solidFill>
                  <a:prstClr val="black"/>
                </a:solidFill>
              </a:rPr>
              <a:t>Lower </a:t>
            </a:r>
            <a:r>
              <a:rPr lang="it-IT" dirty="0" err="1" smtClean="0">
                <a:solidFill>
                  <a:prstClr val="black"/>
                </a:solidFill>
              </a:rPr>
              <a:t>emitt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860031" y="4005064"/>
            <a:ext cx="2104679" cy="646331"/>
          </a:xfrm>
          <a:prstGeom prst="rect">
            <a:avLst/>
          </a:prstGeom>
          <a:solidFill>
            <a:srgbClr val="FDB1F8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prstClr val="black"/>
                </a:solidFill>
              </a:rPr>
              <a:t>250-600 ftb</a:t>
            </a:r>
            <a:r>
              <a:rPr lang="it-IT" baseline="30000" dirty="0" smtClean="0">
                <a:solidFill>
                  <a:prstClr val="black"/>
                </a:solidFill>
              </a:rPr>
              <a:t>-1</a:t>
            </a:r>
            <a:r>
              <a:rPr lang="it-IT" dirty="0" smtClean="0">
                <a:solidFill>
                  <a:prstClr val="black"/>
                </a:solidFill>
              </a:rPr>
              <a:t>/3years</a:t>
            </a:r>
          </a:p>
          <a:p>
            <a:r>
              <a:rPr lang="it-IT" dirty="0" smtClean="0">
                <a:solidFill>
                  <a:prstClr val="black"/>
                </a:solidFill>
              </a:rPr>
              <a:t>+ </a:t>
            </a:r>
            <a:r>
              <a:rPr lang="it-IT" dirty="0" err="1" smtClean="0">
                <a:solidFill>
                  <a:prstClr val="black"/>
                </a:solidFill>
              </a:rPr>
              <a:t>higher</a:t>
            </a:r>
            <a:r>
              <a:rPr lang="it-IT" dirty="0" smtClean="0">
                <a:solidFill>
                  <a:prstClr val="black"/>
                </a:solidFill>
              </a:rPr>
              <a:t> </a:t>
            </a:r>
            <a:r>
              <a:rPr lang="it-IT" dirty="0" err="1" smtClean="0">
                <a:solidFill>
                  <a:prstClr val="black"/>
                </a:solidFill>
              </a:rPr>
              <a:t>intensity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 Abril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23528" y="620688"/>
            <a:ext cx="1932141" cy="176604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TextBox 13"/>
          <p:cNvSpPr txBox="1"/>
          <p:nvPr/>
        </p:nvSpPr>
        <p:spPr>
          <a:xfrm>
            <a:off x="1998587" y="1950844"/>
            <a:ext cx="598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HOY</a:t>
            </a:r>
            <a:endParaRPr lang="es-ES_tradnl" b="1" dirty="0">
              <a:solidFill>
                <a:srgbClr val="FFFF00"/>
              </a:solidFill>
            </a:endParaRPr>
          </a:p>
        </p:txBody>
      </p:sp>
      <p:sp>
        <p:nvSpPr>
          <p:cNvPr id="15" name="Striped Right Arrow 14"/>
          <p:cNvSpPr/>
          <p:nvPr/>
        </p:nvSpPr>
        <p:spPr>
          <a:xfrm>
            <a:off x="1907704" y="2177605"/>
            <a:ext cx="6363215" cy="604768"/>
          </a:xfrm>
          <a:prstGeom prst="striped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3366"/>
                </a:solidFill>
              </a:rPr>
              <a:t>10 </a:t>
            </a:r>
            <a:r>
              <a:rPr lang="en-US" b="1" dirty="0" err="1" smtClean="0">
                <a:solidFill>
                  <a:srgbClr val="003366"/>
                </a:solidFill>
              </a:rPr>
              <a:t>aňos</a:t>
            </a:r>
            <a:endParaRPr lang="es-ES_tradnl" b="1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16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8408"/>
            <a:ext cx="5754464" cy="263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304" y="2722265"/>
            <a:ext cx="6800850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760" y="2743845"/>
            <a:ext cx="6779394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954" y="2769890"/>
            <a:ext cx="655955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954" y="2699476"/>
            <a:ext cx="6779890" cy="402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761" y="2722265"/>
            <a:ext cx="6879084" cy="4013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536" y="2634151"/>
            <a:ext cx="6989464" cy="41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09" y="2616862"/>
            <a:ext cx="7028955" cy="417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761" y="2627190"/>
            <a:ext cx="6891783" cy="4085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7672802" y="1916832"/>
            <a:ext cx="1332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accent2">
                    <a:lumMod val="75000"/>
                  </a:schemeClr>
                </a:solidFill>
              </a:rPr>
              <a:t>X 24000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8 Abril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33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8 Abril 2014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38100"/>
            <a:ext cx="904875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272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34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8 Abril 2014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95736" y="2645086"/>
            <a:ext cx="4767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3366"/>
                </a:solidFill>
              </a:rPr>
              <a:t>Y </a:t>
            </a:r>
            <a:r>
              <a:rPr lang="en-US" sz="3600" b="1" dirty="0" err="1" smtClean="0">
                <a:solidFill>
                  <a:srgbClr val="003366"/>
                </a:solidFill>
              </a:rPr>
              <a:t>después</a:t>
            </a:r>
            <a:r>
              <a:rPr lang="en-US" sz="3600" b="1" dirty="0" smtClean="0">
                <a:solidFill>
                  <a:srgbClr val="003366"/>
                </a:solidFill>
              </a:rPr>
              <a:t> del LHC ?</a:t>
            </a:r>
            <a:endParaRPr lang="es-ES_tradnl" sz="3600" b="1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58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3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5" y="1191419"/>
            <a:ext cx="4595813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4355" name="Rectangle 4"/>
          <p:cNvSpPr>
            <a:spLocks noChangeArrowheads="1"/>
          </p:cNvSpPr>
          <p:nvPr/>
        </p:nvSpPr>
        <p:spPr bwMode="auto">
          <a:xfrm>
            <a:off x="358775" y="762000"/>
            <a:ext cx="8785225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endParaRPr lang="en-GB" sz="2800" b="1" i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48435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546633" y="188640"/>
            <a:ext cx="8244408" cy="4476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GB" altLang="ja-JP" dirty="0" smtClean="0">
                <a:ea typeface="ＭＳ Ｐゴシック" pitchFamily="34" charset="-128"/>
              </a:rPr>
              <a:t>e+/e- </a:t>
            </a:r>
            <a:r>
              <a:rPr lang="en-GB" altLang="ja-JP" dirty="0">
                <a:ea typeface="ＭＳ Ｐゴシック" pitchFamily="34" charset="-128"/>
              </a:rPr>
              <a:t>Linear </a:t>
            </a:r>
            <a:r>
              <a:rPr lang="en-GB" altLang="ja-JP" dirty="0" smtClean="0">
                <a:ea typeface="ＭＳ Ｐゴシック" pitchFamily="34" charset="-128"/>
              </a:rPr>
              <a:t>Colliders: CLIC </a:t>
            </a:r>
            <a:r>
              <a:rPr lang="en-GB" altLang="ja-JP" dirty="0">
                <a:ea typeface="ＭＳ Ｐゴシック" pitchFamily="34" charset="-128"/>
              </a:rPr>
              <a:t>and ILC </a:t>
            </a:r>
            <a:endParaRPr lang="en-US" dirty="0">
              <a:ea typeface="ＭＳ Ｐゴシック" pitchFamily="34" charset="-128"/>
            </a:endParaRPr>
          </a:p>
        </p:txBody>
      </p:sp>
      <p:pic>
        <p:nvPicPr>
          <p:cNvPr id="4843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7" y="1205067"/>
            <a:ext cx="4295775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8 Abril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35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23728" y="683404"/>
            <a:ext cx="5182829" cy="400110"/>
          </a:xfrm>
          <a:prstGeom prst="rect">
            <a:avLst/>
          </a:prstGeom>
          <a:solidFill>
            <a:srgbClr val="003366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International collaboration for future projects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4680538" y="3686826"/>
            <a:ext cx="43666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Arial" pitchFamily="34" charset="0"/>
              <a:buChar char="•"/>
            </a:pPr>
            <a:r>
              <a:rPr lang="it-IT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Well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extablished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SC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rf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technology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(TESLA, FLASH, EXFEL…)</a:t>
            </a:r>
          </a:p>
          <a:p>
            <a:pPr marL="285750" indent="-285750">
              <a:lnSpc>
                <a:spcPct val="90000"/>
              </a:lnSpc>
              <a:buFont typeface="Arial" pitchFamily="34" charset="0"/>
              <a:buChar char="•"/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2004: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decision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on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technology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for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next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linear collider up to 1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TeV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>
              <a:lnSpc>
                <a:spcPct val="90000"/>
              </a:lnSpc>
              <a:buFont typeface="Arial" pitchFamily="34" charset="0"/>
              <a:buChar char="•"/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1.3 GHz, 31.5 MV/m</a:t>
            </a:r>
          </a:p>
          <a:p>
            <a:pPr marL="285750" indent="-285750">
              <a:lnSpc>
                <a:spcPct val="90000"/>
              </a:lnSpc>
              <a:buFont typeface="Arial" pitchFamily="34" charset="0"/>
              <a:buChar char="•"/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Maximum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TeV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cm -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Phase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I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at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0.5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TeV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90000"/>
              </a:lnSpc>
              <a:buFont typeface="Arial" pitchFamily="34" charset="0"/>
              <a:buChar char="•"/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GDE (Global Design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Effort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 - International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collaboration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90000"/>
              </a:lnSpc>
              <a:buFont typeface="Arial" pitchFamily="34" charset="0"/>
              <a:buChar char="•"/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Site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independent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6631" y="3686825"/>
            <a:ext cx="425934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Dual </a:t>
            </a:r>
            <a:r>
              <a:rPr lang="it-IT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beam</a:t>
            </a:r>
            <a:r>
              <a:rPr lang="it-IT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acceleration</a:t>
            </a:r>
            <a:r>
              <a:rPr lang="it-IT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technology</a:t>
            </a:r>
            <a:endParaRPr lang="it-IT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R&amp;D </a:t>
            </a:r>
            <a:r>
              <a:rPr lang="it-IT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CERN ~ 25 y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Normal</a:t>
            </a:r>
            <a:r>
              <a:rPr lang="it-IT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conducting</a:t>
            </a:r>
            <a:r>
              <a:rPr lang="it-IT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cavities</a:t>
            </a:r>
            <a:r>
              <a:rPr lang="it-IT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12 GHz, 100 MV/m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Maximum </a:t>
            </a:r>
            <a:r>
              <a:rPr lang="it-IT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it-IT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it-IT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TeV</a:t>
            </a:r>
            <a:r>
              <a:rPr lang="it-IT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cm – </a:t>
            </a:r>
            <a:r>
              <a:rPr lang="it-IT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Phase</a:t>
            </a:r>
            <a:r>
              <a:rPr lang="it-IT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 </a:t>
            </a:r>
            <a:r>
              <a:rPr lang="it-IT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0.5 </a:t>
            </a:r>
            <a:r>
              <a:rPr lang="it-IT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TeV</a:t>
            </a:r>
            <a:endParaRPr lang="it-IT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International </a:t>
            </a:r>
            <a:r>
              <a:rPr lang="it-IT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collaboration</a:t>
            </a:r>
            <a:r>
              <a:rPr lang="it-IT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around</a:t>
            </a:r>
            <a:r>
              <a:rPr lang="it-IT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CTF3</a:t>
            </a:r>
          </a:p>
        </p:txBody>
      </p:sp>
    </p:spTree>
    <p:extLst>
      <p:ext uri="{BB962C8B-B14F-4D97-AF65-F5344CB8AC3E}">
        <p14:creationId xmlns:p14="http://schemas.microsoft.com/office/powerpoint/2010/main" val="361873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/>
          <p:cNvSpPr txBox="1">
            <a:spLocks noGrp="1"/>
          </p:cNvSpPr>
          <p:nvPr>
            <p:ph idx="1"/>
          </p:nvPr>
        </p:nvSpPr>
        <p:spPr>
          <a:xfrm>
            <a:off x="102896" y="980728"/>
            <a:ext cx="8856984" cy="2566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b="1" dirty="0" err="1" smtClean="0">
                <a:cs typeface="Calibri" pitchFamily="34" charset="0"/>
              </a:rPr>
              <a:t>Grupo</a:t>
            </a:r>
            <a:r>
              <a:rPr lang="en-US" sz="2400" b="1" dirty="0" smtClean="0">
                <a:cs typeface="Calibri" pitchFamily="34" charset="0"/>
              </a:rPr>
              <a:t> de </a:t>
            </a:r>
            <a:r>
              <a:rPr lang="en-US" sz="2400" b="1" dirty="0" err="1" smtClean="0">
                <a:cs typeface="Calibri" pitchFamily="34" charset="0"/>
              </a:rPr>
              <a:t>trabajo</a:t>
            </a:r>
            <a:r>
              <a:rPr lang="en-US" sz="2400" b="1" dirty="0" smtClean="0">
                <a:cs typeface="Calibri" pitchFamily="34" charset="0"/>
              </a:rPr>
              <a:t> FCC (Future Circular Collider) </a:t>
            </a:r>
            <a:r>
              <a:rPr lang="en-US" sz="2400" b="1" dirty="0" err="1" smtClean="0">
                <a:cs typeface="Calibri" pitchFamily="34" charset="0"/>
              </a:rPr>
              <a:t>Encabezado</a:t>
            </a:r>
            <a:r>
              <a:rPr lang="en-US" sz="2400" b="1" dirty="0" smtClean="0">
                <a:cs typeface="Calibri" pitchFamily="34" charset="0"/>
              </a:rPr>
              <a:t> </a:t>
            </a:r>
            <a:r>
              <a:rPr lang="en-US" sz="2400" b="1" dirty="0" err="1" smtClean="0">
                <a:cs typeface="Calibri" pitchFamily="34" charset="0"/>
              </a:rPr>
              <a:t>por</a:t>
            </a:r>
            <a:r>
              <a:rPr lang="en-US" sz="2400" b="1" dirty="0">
                <a:cs typeface="Calibri" pitchFamily="34" charset="0"/>
              </a:rPr>
              <a:t> </a:t>
            </a:r>
            <a:r>
              <a:rPr lang="en-US" sz="2400" b="1" dirty="0" smtClean="0">
                <a:cs typeface="Calibri" pitchFamily="34" charset="0"/>
              </a:rPr>
              <a:t>el CERN </a:t>
            </a:r>
            <a:r>
              <a:rPr lang="en-US" sz="2400" b="1" dirty="0" err="1" smtClean="0">
                <a:cs typeface="Calibri" pitchFamily="34" charset="0"/>
              </a:rPr>
              <a:t>pero</a:t>
            </a:r>
            <a:r>
              <a:rPr lang="en-US" sz="2400" b="1" dirty="0" smtClean="0">
                <a:cs typeface="Calibri" pitchFamily="34" charset="0"/>
              </a:rPr>
              <a:t> </a:t>
            </a:r>
            <a:r>
              <a:rPr lang="en-US" sz="2400" b="1" dirty="0" err="1" smtClean="0">
                <a:cs typeface="Calibri" pitchFamily="34" charset="0"/>
              </a:rPr>
              <a:t>completamente</a:t>
            </a:r>
            <a:r>
              <a:rPr lang="en-US" sz="2400" b="1" dirty="0" smtClean="0">
                <a:cs typeface="Calibri" pitchFamily="34" charset="0"/>
              </a:rPr>
              <a:t> </a:t>
            </a:r>
            <a:r>
              <a:rPr lang="en-US" sz="2400" b="1" dirty="0" err="1" smtClean="0">
                <a:cs typeface="Calibri" pitchFamily="34" charset="0"/>
              </a:rPr>
              <a:t>internacional</a:t>
            </a:r>
            <a:endParaRPr lang="en-US" sz="2400" b="1" dirty="0">
              <a:cs typeface="Calibri" pitchFamily="34" charset="0"/>
            </a:endParaRPr>
          </a:p>
          <a:p>
            <a:r>
              <a:rPr lang="en-US" sz="1800" dirty="0"/>
              <a:t>H</a:t>
            </a:r>
            <a:r>
              <a:rPr lang="en-US" sz="1800" dirty="0" smtClean="0"/>
              <a:t>adron </a:t>
            </a:r>
            <a:r>
              <a:rPr lang="en-US" sz="1800" dirty="0"/>
              <a:t>collider with a </a:t>
            </a:r>
            <a:r>
              <a:rPr lang="en-US" sz="1800" dirty="0" err="1"/>
              <a:t>centre</a:t>
            </a:r>
            <a:r>
              <a:rPr lang="en-US" sz="1800" dirty="0"/>
              <a:t>-of-mass energy of the order of 100 </a:t>
            </a:r>
            <a:r>
              <a:rPr lang="en-US" sz="1800" dirty="0" err="1"/>
              <a:t>TeV</a:t>
            </a:r>
            <a:r>
              <a:rPr lang="en-US" sz="1800" dirty="0"/>
              <a:t> in a </a:t>
            </a:r>
            <a:r>
              <a:rPr lang="en-US" sz="2400" b="1" dirty="0"/>
              <a:t>new 80-100 km tunnel</a:t>
            </a:r>
            <a:r>
              <a:rPr lang="en-US" sz="1800" dirty="0"/>
              <a:t> as a long-term goal. The design study includes a 90-400 GeV lepton collider, seen as a potential intermediate step. It also examines a lepton-hadron collider </a:t>
            </a:r>
            <a:r>
              <a:rPr lang="en-US" sz="1800" dirty="0" smtClean="0"/>
              <a:t>option.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3608" y="0"/>
            <a:ext cx="7715200" cy="63408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Future colliders – </a:t>
            </a:r>
            <a:r>
              <a:rPr lang="en-GB" sz="2800" dirty="0" smtClean="0"/>
              <a:t>HEP community discussion </a:t>
            </a:r>
            <a:endParaRPr lang="en-GB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84" r="5712" b="24412"/>
          <a:stretch/>
        </p:blipFill>
        <p:spPr bwMode="auto">
          <a:xfrm>
            <a:off x="458577" y="3395238"/>
            <a:ext cx="8145623" cy="2926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8 Abril 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94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64C8"/>
            </a:gs>
            <a:gs pos="100000">
              <a:srgbClr val="003366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2" name="Picture 8" descr="ESS ske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4532217" cy="377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896" y="-162272"/>
            <a:ext cx="8229600" cy="1143000"/>
          </a:xfrm>
        </p:spPr>
        <p:txBody>
          <a:bodyPr/>
          <a:lstStyle/>
          <a:p>
            <a:r>
              <a:rPr lang="en-US" dirty="0" err="1" smtClean="0"/>
              <a:t>Ejemplos</a:t>
            </a:r>
            <a:r>
              <a:rPr lang="en-US" dirty="0" smtClean="0"/>
              <a:t> de </a:t>
            </a:r>
            <a:r>
              <a:rPr lang="en-US" dirty="0" err="1" smtClean="0"/>
              <a:t>otros</a:t>
            </a:r>
            <a:r>
              <a:rPr lang="en-US" dirty="0" smtClean="0"/>
              <a:t> </a:t>
            </a:r>
            <a:r>
              <a:rPr lang="en-US" dirty="0" err="1" smtClean="0"/>
              <a:t>aceleradores</a:t>
            </a:r>
            <a:r>
              <a:rPr lang="en-US" dirty="0" smtClean="0"/>
              <a:t> de </a:t>
            </a:r>
            <a:r>
              <a:rPr lang="en-US" dirty="0" err="1" smtClean="0"/>
              <a:t>protones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 Abril 2014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Biscari, ALBA-CELLS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A6E6E-28BE-45A0-83F0-DFF20BF34BA8}" type="slidenum">
              <a:rPr lang="it-IT" smtClean="0"/>
              <a:pPr/>
              <a:t>37</a:t>
            </a:fld>
            <a:endParaRPr lang="it-IT"/>
          </a:p>
        </p:txBody>
      </p:sp>
      <p:pic>
        <p:nvPicPr>
          <p:cNvPr id="16388" name="Picture 4" descr="http://www.deutsches-architektur-forum.de/forum/pics/schmittchen/gsi_fair_projek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829" y="3569048"/>
            <a:ext cx="5135171" cy="304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18176" y="6102573"/>
            <a:ext cx="2106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FAIR - Germany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627784" y="874047"/>
            <a:ext cx="1895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ESS - Sweden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08430" y="1556792"/>
            <a:ext cx="3600399" cy="646331"/>
          </a:xfrm>
          <a:prstGeom prst="rect">
            <a:avLst/>
          </a:prstGeom>
          <a:solidFill>
            <a:schemeClr val="bg1">
              <a:lumMod val="85000"/>
              <a:lumOff val="15000"/>
              <a:alpha val="8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Spallation Neutron Source – should be ready before 2020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008829" y="3569048"/>
            <a:ext cx="3339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Antiproton and ion facility</a:t>
            </a:r>
          </a:p>
          <a:p>
            <a:r>
              <a:rPr lang="en-US" dirty="0" smtClean="0"/>
              <a:t>In construction – ready in 2018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533053"/>
            <a:ext cx="3851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Fuente de </a:t>
            </a:r>
            <a:r>
              <a:rPr lang="en-US" sz="2400" dirty="0" err="1" smtClean="0"/>
              <a:t>neutrones</a:t>
            </a:r>
            <a:endParaRPr lang="en-US" sz="2400" dirty="0" smtClean="0"/>
          </a:p>
          <a:p>
            <a:r>
              <a:rPr lang="en-US" sz="2400" dirty="0" err="1" smtClean="0"/>
              <a:t>Comienza</a:t>
            </a:r>
            <a:r>
              <a:rPr lang="en-US" sz="2400" dirty="0" smtClean="0"/>
              <a:t> la </a:t>
            </a:r>
            <a:r>
              <a:rPr lang="en-US" sz="2400" dirty="0" err="1" smtClean="0"/>
              <a:t>construccion</a:t>
            </a:r>
            <a:r>
              <a:rPr lang="en-US" sz="2400" dirty="0" smtClean="0"/>
              <a:t> en </a:t>
            </a:r>
            <a:r>
              <a:rPr lang="en-US" sz="2400" dirty="0" err="1" smtClean="0"/>
              <a:t>Junio</a:t>
            </a:r>
            <a:r>
              <a:rPr lang="en-US" sz="2400" dirty="0" smtClean="0"/>
              <a:t> 2014</a:t>
            </a:r>
            <a:endParaRPr lang="es-ES_tradnl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220072" y="2362751"/>
            <a:ext cx="3851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 smtClean="0"/>
              <a:t>Haces</a:t>
            </a:r>
            <a:r>
              <a:rPr lang="en-US" sz="2400" dirty="0" smtClean="0"/>
              <a:t> de </a:t>
            </a:r>
            <a:r>
              <a:rPr lang="en-US" sz="2400" dirty="0" err="1" smtClean="0"/>
              <a:t>iones</a:t>
            </a:r>
            <a:r>
              <a:rPr lang="en-US" sz="2400" dirty="0" smtClean="0"/>
              <a:t> y </a:t>
            </a:r>
            <a:r>
              <a:rPr lang="en-US" sz="2400" dirty="0" err="1" smtClean="0"/>
              <a:t>adrones</a:t>
            </a:r>
            <a:r>
              <a:rPr lang="en-US" sz="2400" dirty="0" smtClean="0"/>
              <a:t> para </a:t>
            </a:r>
            <a:r>
              <a:rPr lang="en-US" sz="2400" dirty="0" err="1" smtClean="0"/>
              <a:t>fisica</a:t>
            </a:r>
            <a:r>
              <a:rPr lang="en-US" sz="2400" dirty="0" smtClean="0"/>
              <a:t> nuclear y fundamental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51744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20601" y="0"/>
            <a:ext cx="4750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Aceleradores</a:t>
            </a:r>
            <a:r>
              <a:rPr lang="en-US" sz="3600" dirty="0" smtClean="0"/>
              <a:t> </a:t>
            </a:r>
            <a:r>
              <a:rPr lang="en-US" sz="3600" dirty="0" err="1" smtClean="0"/>
              <a:t>médicos</a:t>
            </a:r>
            <a:endParaRPr lang="en-US" sz="3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8 Abril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1446" y="1196219"/>
            <a:ext cx="83551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Miles de linacs de </a:t>
            </a:r>
            <a:r>
              <a:rPr lang="en-US" sz="24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electrones</a:t>
            </a:r>
            <a:r>
              <a:rPr lang="en-US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para </a:t>
            </a:r>
            <a:r>
              <a:rPr lang="en-US" sz="24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radioterapia</a:t>
            </a:r>
            <a:r>
              <a:rPr lang="en-US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US" sz="2400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Centenares</a:t>
            </a:r>
            <a:r>
              <a:rPr lang="en-US" sz="2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2400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ciclotrones</a:t>
            </a:r>
            <a:r>
              <a:rPr lang="en-US" sz="2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para </a:t>
            </a:r>
            <a:r>
              <a:rPr lang="en-US" sz="2400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producción</a:t>
            </a:r>
            <a:r>
              <a:rPr lang="en-US" sz="2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2400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isótopos</a:t>
            </a:r>
            <a:endParaRPr lang="en-US" sz="2400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r>
              <a:rPr lang="en-US" sz="2400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Algunas</a:t>
            </a:r>
            <a:r>
              <a:rPr lang="en-US" sz="2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decenas</a:t>
            </a:r>
            <a:r>
              <a:rPr lang="en-US" sz="2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2400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aceleradores</a:t>
            </a:r>
            <a:r>
              <a:rPr lang="en-US" sz="2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para </a:t>
            </a:r>
            <a:r>
              <a:rPr lang="en-US" sz="2400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terapia</a:t>
            </a:r>
            <a:r>
              <a:rPr lang="en-US" sz="2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con </a:t>
            </a:r>
            <a:r>
              <a:rPr lang="en-US" sz="2400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adrones</a:t>
            </a:r>
            <a:endParaRPr lang="en-US" sz="24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898" y="2738898"/>
            <a:ext cx="4201207" cy="3169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 descr="Fig. 2. The power-efficient Cyclone-30 isotope-producing cyclotron, 2.7 m in diameter and 2.8 m high. &lt;br /&gt;Image credit: IB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38898"/>
            <a:ext cx="4320480" cy="313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628898" y="5907996"/>
            <a:ext cx="42012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Therapy </a:t>
            </a:r>
            <a:r>
              <a:rPr lang="en-US" sz="1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room at</a:t>
            </a:r>
          </a:p>
          <a:p>
            <a:r>
              <a:rPr lang="en-US" sz="1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Cherkassy Regional </a:t>
            </a:r>
            <a:r>
              <a:rPr lang="en-US" sz="1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Oncology Center</a:t>
            </a:r>
            <a:r>
              <a:rPr lang="en-US" sz="1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, Ukraine</a:t>
            </a:r>
          </a:p>
        </p:txBody>
      </p:sp>
      <p:sp>
        <p:nvSpPr>
          <p:cNvPr id="9" name="Rectangle 8"/>
          <p:cNvSpPr/>
          <p:nvPr/>
        </p:nvSpPr>
        <p:spPr>
          <a:xfrm>
            <a:off x="179512" y="589314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Cyclone-30 isotope-producing cyclotron, 2.7 m in diameter and 2.8 m </a:t>
            </a:r>
            <a:r>
              <a:rPr lang="en-US" sz="1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high</a:t>
            </a:r>
            <a:r>
              <a:rPr lang="en-US" sz="1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- Image </a:t>
            </a:r>
            <a:r>
              <a:rPr lang="en-US" sz="1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credit: IBA.</a:t>
            </a:r>
          </a:p>
        </p:txBody>
      </p:sp>
    </p:spTree>
    <p:extLst>
      <p:ext uri="{BB962C8B-B14F-4D97-AF65-F5344CB8AC3E}">
        <p14:creationId xmlns:p14="http://schemas.microsoft.com/office/powerpoint/2010/main" val="29990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2745" y="980728"/>
            <a:ext cx="8630217" cy="864096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1937: </a:t>
            </a:r>
            <a:r>
              <a:rPr lang="en-US" sz="2000" dirty="0" err="1" smtClean="0">
                <a:solidFill>
                  <a:schemeClr val="bg1"/>
                </a:solidFill>
              </a:rPr>
              <a:t>primeras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irradiaciones</a:t>
            </a:r>
            <a:r>
              <a:rPr lang="en-US" sz="2000" dirty="0" smtClean="0">
                <a:solidFill>
                  <a:schemeClr val="bg1"/>
                </a:solidFill>
              </a:rPr>
              <a:t> con </a:t>
            </a:r>
            <a:r>
              <a:rPr lang="en-US" sz="2000" dirty="0" err="1" smtClean="0">
                <a:solidFill>
                  <a:schemeClr val="bg1"/>
                </a:solidFill>
              </a:rPr>
              <a:t>rayos</a:t>
            </a:r>
            <a:r>
              <a:rPr lang="en-US" sz="2000" dirty="0" smtClean="0">
                <a:solidFill>
                  <a:schemeClr val="bg1"/>
                </a:solidFill>
              </a:rPr>
              <a:t> X (Van de Graff)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783" y="12794"/>
            <a:ext cx="8229600" cy="792088"/>
          </a:xfrm>
        </p:spPr>
        <p:txBody>
          <a:bodyPr/>
          <a:lstStyle/>
          <a:p>
            <a:r>
              <a:rPr lang="en-US" sz="3600" dirty="0" err="1" smtClean="0"/>
              <a:t>Terapias</a:t>
            </a:r>
            <a:r>
              <a:rPr lang="en-US" sz="3600" dirty="0" smtClean="0"/>
              <a:t> </a:t>
            </a:r>
            <a:r>
              <a:rPr lang="en-US" sz="3600" dirty="0" err="1" smtClean="0"/>
              <a:t>oncológicas</a:t>
            </a:r>
            <a:r>
              <a:rPr lang="en-US" sz="3600" dirty="0" smtClean="0"/>
              <a:t>: </a:t>
            </a:r>
            <a:r>
              <a:rPr lang="en-US" sz="3600" dirty="0" err="1" smtClean="0"/>
              <a:t>rayos</a:t>
            </a:r>
            <a:r>
              <a:rPr lang="en-US" sz="3600" dirty="0" smtClean="0"/>
              <a:t> X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582025" y="6459538"/>
            <a:ext cx="561975" cy="365125"/>
          </a:xfrm>
          <a:prstGeom prst="rect">
            <a:avLst/>
          </a:prstGeom>
        </p:spPr>
        <p:txBody>
          <a:bodyPr/>
          <a:lstStyle/>
          <a:p>
            <a:fld id="{67CD92BB-0280-4EA5-937F-87721D6FAD66}" type="slidenum">
              <a:rPr lang="en-US" smtClean="0"/>
              <a:t>39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879" y="1507604"/>
            <a:ext cx="2014839" cy="278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http://news.stanford.edu/news/2007/april18/gifs/accelerator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83" y="4170418"/>
            <a:ext cx="3752740" cy="228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1" y="1348313"/>
            <a:ext cx="64942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1956 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: 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 Primer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</a:rPr>
              <a:t>paciente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</a:rPr>
              <a:t>tratado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 con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</a:rPr>
              <a:t>radioterapia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 en Stanford (tumor ocular)</a:t>
            </a:r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40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</a:rPr>
              <a:t>millones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</a:rPr>
              <a:t>pacientes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</a:rPr>
              <a:t>tratados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</a:rPr>
              <a:t>desde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</a:rPr>
              <a:t>entonces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</a:rPr>
              <a:t>Actualmente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 50% de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</a:rPr>
              <a:t>pacientes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 de cancer se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</a:rPr>
              <a:t>tratan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 con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</a:rPr>
              <a:t>rayos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 X-ray, solos o en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</a:rPr>
              <a:t>combinacion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 con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</a:rPr>
              <a:t>quemioterapias</a:t>
            </a:r>
            <a:endParaRPr lang="en-US" sz="2000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Linacs de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</a:rPr>
              <a:t>electrones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 (4 – 22 MeV)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</a:rPr>
              <a:t>producen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 e-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</a:rPr>
              <a:t>sobre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</a:rPr>
              <a:t>blanco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 y de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</a:rPr>
              <a:t>ahi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</a:rPr>
              <a:t>rayos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-X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</a:rPr>
              <a:t>Producidos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</a:rPr>
              <a:t>comercialmente</a:t>
            </a:r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9992" y="4504170"/>
            <a:ext cx="43204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Thousands of compact and fully reliable Linacs are daily treating patients in all the world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Control of radiation dose and radiation fields decrease collateral effects</a:t>
            </a:r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629780" y="1844824"/>
            <a:ext cx="3206099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8 Abril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C. Biscari, ALBA-CELLS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98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260350"/>
            <a:ext cx="8964613" cy="1143000"/>
          </a:xfrm>
        </p:spPr>
        <p:txBody>
          <a:bodyPr/>
          <a:lstStyle/>
          <a:p>
            <a:r>
              <a:rPr lang="it-IT" altLang="en-US" sz="3200" dirty="0" err="1" smtClean="0">
                <a:solidFill>
                  <a:schemeClr val="bg1"/>
                </a:solidFill>
              </a:rPr>
              <a:t>Partículas</a:t>
            </a:r>
            <a:r>
              <a:rPr lang="it-IT" altLang="en-US" sz="3200" dirty="0" smtClean="0">
                <a:solidFill>
                  <a:schemeClr val="bg1"/>
                </a:solidFill>
              </a:rPr>
              <a:t> </a:t>
            </a:r>
            <a:r>
              <a:rPr lang="it-IT" altLang="en-US" sz="3200" dirty="0" err="1" smtClean="0">
                <a:solidFill>
                  <a:schemeClr val="bg1"/>
                </a:solidFill>
              </a:rPr>
              <a:t>que</a:t>
            </a:r>
            <a:r>
              <a:rPr lang="it-IT" altLang="en-US" sz="3200" dirty="0" smtClean="0">
                <a:solidFill>
                  <a:schemeClr val="bg1"/>
                </a:solidFill>
              </a:rPr>
              <a:t> se </a:t>
            </a:r>
            <a:r>
              <a:rPr lang="it-IT" altLang="en-US" sz="3200" dirty="0" err="1" smtClean="0">
                <a:solidFill>
                  <a:schemeClr val="bg1"/>
                </a:solidFill>
              </a:rPr>
              <a:t>pueden</a:t>
            </a:r>
            <a:r>
              <a:rPr lang="it-IT" altLang="en-US" sz="3200" dirty="0" smtClean="0">
                <a:solidFill>
                  <a:schemeClr val="bg1"/>
                </a:solidFill>
              </a:rPr>
              <a:t> accelerar </a:t>
            </a:r>
            <a:r>
              <a:rPr lang="it-IT" altLang="en-US" sz="3200" dirty="0">
                <a:solidFill>
                  <a:schemeClr val="bg1"/>
                </a:solidFill>
              </a:rPr>
              <a:t>= </a:t>
            </a:r>
            <a:r>
              <a:rPr lang="it-IT" altLang="en-US" sz="3200" dirty="0" err="1" smtClean="0">
                <a:solidFill>
                  <a:schemeClr val="bg1"/>
                </a:solidFill>
              </a:rPr>
              <a:t>partículas</a:t>
            </a:r>
            <a:r>
              <a:rPr lang="it-IT" altLang="en-US" sz="3200" dirty="0" smtClean="0">
                <a:solidFill>
                  <a:schemeClr val="bg1"/>
                </a:solidFill>
              </a:rPr>
              <a:t> con </a:t>
            </a:r>
            <a:r>
              <a:rPr lang="it-IT" altLang="en-US" sz="3200" dirty="0" err="1" smtClean="0">
                <a:solidFill>
                  <a:schemeClr val="bg1"/>
                </a:solidFill>
              </a:rPr>
              <a:t>carga</a:t>
            </a:r>
            <a:r>
              <a:rPr lang="it-IT" altLang="en-US" sz="3200" dirty="0" smtClean="0">
                <a:solidFill>
                  <a:schemeClr val="bg1"/>
                </a:solidFill>
              </a:rPr>
              <a:t> </a:t>
            </a:r>
            <a:r>
              <a:rPr lang="it-IT" altLang="en-US" sz="3200" dirty="0" err="1" smtClean="0">
                <a:solidFill>
                  <a:schemeClr val="bg1"/>
                </a:solidFill>
              </a:rPr>
              <a:t>electrica</a:t>
            </a:r>
            <a:endParaRPr lang="it-IT" altLang="en-US" sz="3200" dirty="0">
              <a:solidFill>
                <a:schemeClr val="bg1"/>
              </a:solidFill>
            </a:endParaRPr>
          </a:p>
        </p:txBody>
      </p:sp>
      <p:pic>
        <p:nvPicPr>
          <p:cNvPr id="1218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73238"/>
            <a:ext cx="5400675" cy="404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863" name="Line 7"/>
          <p:cNvSpPr>
            <a:spLocks noChangeShapeType="1"/>
          </p:cNvSpPr>
          <p:nvPr/>
        </p:nvSpPr>
        <p:spPr bwMode="auto">
          <a:xfrm flipV="1">
            <a:off x="2916238" y="1844823"/>
            <a:ext cx="2579807" cy="384026"/>
          </a:xfrm>
          <a:prstGeom prst="line">
            <a:avLst/>
          </a:prstGeom>
          <a:noFill/>
          <a:ln w="9525">
            <a:solidFill>
              <a:srgbClr val="EAEAE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1864" name="Rectangle 8"/>
          <p:cNvSpPr>
            <a:spLocks noChangeArrowheads="1"/>
          </p:cNvSpPr>
          <p:nvPr/>
        </p:nvSpPr>
        <p:spPr bwMode="auto">
          <a:xfrm>
            <a:off x="4283968" y="5216435"/>
            <a:ext cx="352901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z="2400" dirty="0">
                <a:solidFill>
                  <a:srgbClr val="FAFA38"/>
                </a:solidFill>
              </a:rPr>
              <a:t>e</a:t>
            </a:r>
            <a:r>
              <a:rPr lang="it-IT" altLang="en-US" sz="2400" dirty="0" smtClean="0">
                <a:solidFill>
                  <a:srgbClr val="FAFA38"/>
                </a:solidFill>
              </a:rPr>
              <a:t> </a:t>
            </a:r>
            <a:r>
              <a:rPr lang="it-IT" altLang="en-US" sz="2400" dirty="0" err="1" smtClean="0">
                <a:solidFill>
                  <a:srgbClr val="FAFA38"/>
                </a:solidFill>
              </a:rPr>
              <a:t>Iones</a:t>
            </a:r>
            <a:r>
              <a:rPr lang="it-IT" altLang="en-US" sz="2400" dirty="0" smtClean="0">
                <a:solidFill>
                  <a:srgbClr val="FAFA38"/>
                </a:solidFill>
              </a:rPr>
              <a:t> (</a:t>
            </a:r>
            <a:r>
              <a:rPr lang="it-IT" altLang="en-US" sz="2400" dirty="0" err="1" smtClean="0">
                <a:solidFill>
                  <a:srgbClr val="FAFA38"/>
                </a:solidFill>
              </a:rPr>
              <a:t>atomos</a:t>
            </a:r>
            <a:r>
              <a:rPr lang="it-IT" altLang="en-US" sz="2400" dirty="0" smtClean="0">
                <a:solidFill>
                  <a:srgbClr val="FAFA38"/>
                </a:solidFill>
              </a:rPr>
              <a:t> </a:t>
            </a:r>
            <a:r>
              <a:rPr lang="it-IT" altLang="en-US" sz="2400" dirty="0" err="1" smtClean="0">
                <a:solidFill>
                  <a:srgbClr val="FAFA38"/>
                </a:solidFill>
              </a:rPr>
              <a:t>cargados</a:t>
            </a:r>
            <a:r>
              <a:rPr lang="it-IT" altLang="en-US" sz="2400" dirty="0" smtClean="0">
                <a:solidFill>
                  <a:srgbClr val="FAFA38"/>
                </a:solidFill>
              </a:rPr>
              <a:t> </a:t>
            </a:r>
            <a:r>
              <a:rPr lang="it-IT" altLang="en-US" sz="2400" dirty="0" err="1" smtClean="0">
                <a:solidFill>
                  <a:srgbClr val="FAFA38"/>
                </a:solidFill>
              </a:rPr>
              <a:t>porque</a:t>
            </a:r>
            <a:r>
              <a:rPr lang="it-IT" altLang="en-US" sz="2400" dirty="0" smtClean="0">
                <a:solidFill>
                  <a:srgbClr val="FAFA38"/>
                </a:solidFill>
              </a:rPr>
              <a:t> </a:t>
            </a:r>
            <a:r>
              <a:rPr lang="it-IT" altLang="en-US" sz="2400" dirty="0" err="1" smtClean="0">
                <a:solidFill>
                  <a:srgbClr val="FAFA38"/>
                </a:solidFill>
              </a:rPr>
              <a:t>el</a:t>
            </a:r>
            <a:r>
              <a:rPr lang="it-IT" altLang="en-US" sz="2400" dirty="0" smtClean="0">
                <a:solidFill>
                  <a:srgbClr val="FAFA38"/>
                </a:solidFill>
              </a:rPr>
              <a:t> n. de e- ≠ n. de p)</a:t>
            </a:r>
            <a:r>
              <a:rPr lang="it-IT" altLang="en-US" dirty="0" smtClean="0">
                <a:solidFill>
                  <a:srgbClr val="FAFA38"/>
                </a:solidFill>
              </a:rPr>
              <a:t> </a:t>
            </a:r>
          </a:p>
        </p:txBody>
      </p:sp>
      <p:sp>
        <p:nvSpPr>
          <p:cNvPr id="121865" name="Line 9"/>
          <p:cNvSpPr>
            <a:spLocks noChangeShapeType="1"/>
          </p:cNvSpPr>
          <p:nvPr/>
        </p:nvSpPr>
        <p:spPr bwMode="auto">
          <a:xfrm flipV="1">
            <a:off x="3203575" y="3573015"/>
            <a:ext cx="3024609" cy="144909"/>
          </a:xfrm>
          <a:prstGeom prst="line">
            <a:avLst/>
          </a:prstGeom>
          <a:noFill/>
          <a:ln w="9525">
            <a:solidFill>
              <a:srgbClr val="4F4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1866" name="Rectangle 10"/>
          <p:cNvSpPr>
            <a:spLocks noChangeArrowheads="1"/>
          </p:cNvSpPr>
          <p:nvPr/>
        </p:nvSpPr>
        <p:spPr bwMode="auto">
          <a:xfrm>
            <a:off x="5106573" y="3379420"/>
            <a:ext cx="371389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z="2400" dirty="0" err="1" smtClean="0">
                <a:solidFill>
                  <a:srgbClr val="4F4FFF"/>
                </a:solidFill>
              </a:rPr>
              <a:t>Protones</a:t>
            </a:r>
            <a:endParaRPr lang="it-IT" altLang="en-US" sz="2400" dirty="0" smtClean="0">
              <a:solidFill>
                <a:srgbClr val="4F4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z="2400" dirty="0" smtClean="0">
                <a:solidFill>
                  <a:srgbClr val="4F4FFF"/>
                </a:solidFill>
              </a:rPr>
              <a:t>E </a:t>
            </a:r>
            <a:r>
              <a:rPr lang="it-IT" altLang="en-US" sz="2400" dirty="0">
                <a:solidFill>
                  <a:srgbClr val="4F4FFF"/>
                </a:solidFill>
              </a:rPr>
              <a:t>= m</a:t>
            </a:r>
            <a:r>
              <a:rPr lang="it-IT" altLang="en-US" sz="2400" baseline="-25000" dirty="0">
                <a:solidFill>
                  <a:srgbClr val="4F4FFF"/>
                </a:solidFill>
              </a:rPr>
              <a:t>o</a:t>
            </a:r>
            <a:r>
              <a:rPr lang="it-IT" altLang="en-US" sz="2400" dirty="0">
                <a:solidFill>
                  <a:srgbClr val="4F4FFF"/>
                </a:solidFill>
              </a:rPr>
              <a:t>c</a:t>
            </a:r>
            <a:r>
              <a:rPr lang="it-IT" altLang="en-US" sz="2400" baseline="30000" dirty="0">
                <a:solidFill>
                  <a:srgbClr val="4F4FFF"/>
                </a:solidFill>
              </a:rPr>
              <a:t>2 </a:t>
            </a:r>
            <a:r>
              <a:rPr lang="it-IT" altLang="en-US" sz="2400" dirty="0" smtClean="0">
                <a:solidFill>
                  <a:srgbClr val="4F4FFF"/>
                </a:solidFill>
              </a:rPr>
              <a:t>=</a:t>
            </a:r>
            <a:r>
              <a:rPr lang="it-IT" altLang="en-US" sz="2400" dirty="0">
                <a:solidFill>
                  <a:srgbClr val="4F4FFF"/>
                </a:solidFill>
              </a:rPr>
              <a:t> </a:t>
            </a:r>
            <a:r>
              <a:rPr lang="it-IT" altLang="en-US" sz="2400" dirty="0" smtClean="0">
                <a:solidFill>
                  <a:srgbClr val="4F4FFF"/>
                </a:solidFill>
              </a:rPr>
              <a:t>938 MeV</a:t>
            </a:r>
          </a:p>
        </p:txBody>
      </p:sp>
      <p:sp>
        <p:nvSpPr>
          <p:cNvPr id="121867" name="Text Box 11"/>
          <p:cNvSpPr txBox="1">
            <a:spLocks noChangeArrowheads="1"/>
          </p:cNvSpPr>
          <p:nvPr/>
        </p:nvSpPr>
        <p:spPr bwMode="auto">
          <a:xfrm>
            <a:off x="2640013" y="5830888"/>
            <a:ext cx="102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dirty="0" smtClean="0">
                <a:solidFill>
                  <a:srgbClr val="FFFFFF"/>
                </a:solidFill>
              </a:rPr>
              <a:t>ATOMO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</a:rPr>
              <a:t>8 Abril 2014</a:t>
            </a:r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altLang="en-US" smtClean="0">
                <a:solidFill>
                  <a:srgbClr val="000000"/>
                </a:solidFill>
              </a:rPr>
              <a:t>C. Biscari, ALBA-CELLS</a:t>
            </a:r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0604-E03D-442F-8D3D-36A6626EFBA3}" type="slidenum">
              <a:rPr lang="it-IT" altLang="en-US" smtClean="0">
                <a:solidFill>
                  <a:srgbClr val="000000"/>
                </a:solidFill>
              </a:rPr>
              <a:pPr/>
              <a:t>4</a:t>
            </a:fld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5673457" y="1557338"/>
            <a:ext cx="3147015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z="2400" dirty="0" err="1" smtClean="0">
                <a:solidFill>
                  <a:srgbClr val="EAEAEA"/>
                </a:solidFill>
              </a:rPr>
              <a:t>Electrones</a:t>
            </a:r>
            <a:endParaRPr lang="it-IT" altLang="en-US" sz="2400" dirty="0" smtClean="0">
              <a:solidFill>
                <a:srgbClr val="EAEAEA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z="2400" dirty="0">
                <a:solidFill>
                  <a:srgbClr val="FFFFFF"/>
                </a:solidFill>
              </a:rPr>
              <a:t>Energia </a:t>
            </a:r>
            <a:r>
              <a:rPr lang="it-IT" altLang="en-US" sz="2400" dirty="0" smtClean="0">
                <a:solidFill>
                  <a:srgbClr val="FFFFFF"/>
                </a:solidFill>
              </a:rPr>
              <a:t>en </a:t>
            </a:r>
            <a:r>
              <a:rPr lang="it-IT" altLang="en-US" sz="2400" dirty="0" err="1" smtClean="0">
                <a:solidFill>
                  <a:srgbClr val="FFFFFF"/>
                </a:solidFill>
              </a:rPr>
              <a:t>reposo</a:t>
            </a:r>
            <a:r>
              <a:rPr lang="it-IT" altLang="en-US" sz="2400" dirty="0" smtClean="0">
                <a:solidFill>
                  <a:srgbClr val="FFFFFF"/>
                </a:solidFill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z="2400" dirty="0" smtClean="0">
                <a:solidFill>
                  <a:srgbClr val="FFFFFF"/>
                </a:solidFill>
              </a:rPr>
              <a:t>E </a:t>
            </a:r>
            <a:r>
              <a:rPr lang="it-IT" altLang="en-US" sz="2400" dirty="0">
                <a:solidFill>
                  <a:srgbClr val="FFFFFF"/>
                </a:solidFill>
              </a:rPr>
              <a:t>= </a:t>
            </a:r>
            <a:r>
              <a:rPr lang="it-IT" altLang="en-US" sz="2400" dirty="0" smtClean="0">
                <a:solidFill>
                  <a:srgbClr val="FFFFFF"/>
                </a:solidFill>
              </a:rPr>
              <a:t>m</a:t>
            </a:r>
            <a:r>
              <a:rPr lang="it-IT" altLang="en-US" sz="2400" baseline="-25000" dirty="0" smtClean="0">
                <a:solidFill>
                  <a:srgbClr val="FFFFFF"/>
                </a:solidFill>
              </a:rPr>
              <a:t>o</a:t>
            </a:r>
            <a:r>
              <a:rPr lang="it-IT" altLang="en-US" sz="2400" dirty="0" smtClean="0">
                <a:solidFill>
                  <a:srgbClr val="FFFFFF"/>
                </a:solidFill>
              </a:rPr>
              <a:t>c</a:t>
            </a:r>
            <a:r>
              <a:rPr lang="it-IT" altLang="en-US" sz="2400" baseline="30000" dirty="0" smtClean="0">
                <a:solidFill>
                  <a:srgbClr val="FFFFFF"/>
                </a:solidFill>
              </a:rPr>
              <a:t>2</a:t>
            </a:r>
            <a:r>
              <a:rPr lang="it-IT" altLang="en-US" sz="2400" dirty="0">
                <a:solidFill>
                  <a:srgbClr val="EAEAEA"/>
                </a:solidFill>
              </a:rPr>
              <a:t> </a:t>
            </a:r>
            <a:r>
              <a:rPr lang="it-IT" altLang="en-US" sz="2400" dirty="0" smtClean="0">
                <a:solidFill>
                  <a:srgbClr val="EAEAEA"/>
                </a:solidFill>
              </a:rPr>
              <a:t>= </a:t>
            </a:r>
            <a:r>
              <a:rPr lang="it-IT" altLang="en-US" sz="2400" dirty="0">
                <a:solidFill>
                  <a:srgbClr val="EAEAEA"/>
                </a:solidFill>
              </a:rPr>
              <a:t>0.5 </a:t>
            </a:r>
            <a:r>
              <a:rPr lang="it-IT" altLang="en-US" sz="2400" dirty="0" smtClean="0">
                <a:solidFill>
                  <a:srgbClr val="EAEAEA"/>
                </a:solidFill>
              </a:rPr>
              <a:t>MeV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z="2000" dirty="0" smtClean="0">
                <a:solidFill>
                  <a:srgbClr val="EAEAEA"/>
                </a:solidFill>
              </a:rPr>
              <a:t>Masa </a:t>
            </a:r>
            <a:r>
              <a:rPr lang="it-IT" altLang="en-US" sz="2000" dirty="0">
                <a:solidFill>
                  <a:srgbClr val="EAEAEA"/>
                </a:solidFill>
              </a:rPr>
              <a:t>= </a:t>
            </a:r>
            <a:r>
              <a:rPr lang="it-IT" altLang="en-US" sz="2000" dirty="0" err="1">
                <a:solidFill>
                  <a:srgbClr val="FFFFFF"/>
                </a:solidFill>
              </a:rPr>
              <a:t>m</a:t>
            </a:r>
            <a:r>
              <a:rPr lang="it-IT" altLang="en-US" sz="2000" baseline="-25000" dirty="0" err="1">
                <a:solidFill>
                  <a:srgbClr val="FFFFFF"/>
                </a:solidFill>
              </a:rPr>
              <a:t>o</a:t>
            </a:r>
            <a:r>
              <a:rPr lang="it-IT" altLang="en-US" sz="2000" baseline="-25000" dirty="0">
                <a:solidFill>
                  <a:srgbClr val="FFFFFF"/>
                </a:solidFill>
              </a:rPr>
              <a:t> </a:t>
            </a:r>
            <a:r>
              <a:rPr lang="it-IT" altLang="en-US" sz="2000" dirty="0">
                <a:solidFill>
                  <a:srgbClr val="EAEAEA"/>
                </a:solidFill>
              </a:rPr>
              <a:t>= 9.1 * 10</a:t>
            </a:r>
            <a:r>
              <a:rPr lang="it-IT" altLang="en-US" sz="2000" baseline="30000" dirty="0">
                <a:solidFill>
                  <a:srgbClr val="EAEAEA"/>
                </a:solidFill>
              </a:rPr>
              <a:t>-31</a:t>
            </a:r>
            <a:r>
              <a:rPr lang="it-IT" altLang="en-US" sz="2000" dirty="0">
                <a:solidFill>
                  <a:srgbClr val="EAEAEA"/>
                </a:solidFill>
              </a:rPr>
              <a:t> </a:t>
            </a:r>
            <a:r>
              <a:rPr lang="it-IT" altLang="en-US" sz="2000" dirty="0" smtClean="0">
                <a:solidFill>
                  <a:srgbClr val="EAEAEA"/>
                </a:solidFill>
              </a:rPr>
              <a:t>kg</a:t>
            </a:r>
            <a:endParaRPr lang="it-IT" altLang="en-US" sz="2000" dirty="0">
              <a:solidFill>
                <a:srgbClr val="EAEAEA"/>
              </a:solidFill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64189" y="1450072"/>
            <a:ext cx="33575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dirty="0" err="1" smtClean="0">
                <a:solidFill>
                  <a:srgbClr val="EAEAEA"/>
                </a:solidFill>
              </a:rPr>
              <a:t>Carga</a:t>
            </a:r>
            <a:r>
              <a:rPr lang="it-IT" altLang="en-US" dirty="0" smtClean="0">
                <a:solidFill>
                  <a:srgbClr val="EAEAEA"/>
                </a:solidFill>
              </a:rPr>
              <a:t> </a:t>
            </a:r>
            <a:r>
              <a:rPr lang="it-IT" altLang="en-US" dirty="0" err="1" smtClean="0">
                <a:solidFill>
                  <a:srgbClr val="EAEAEA"/>
                </a:solidFill>
              </a:rPr>
              <a:t>eléctrica</a:t>
            </a:r>
            <a:r>
              <a:rPr lang="it-IT" altLang="en-US" dirty="0" smtClean="0">
                <a:solidFill>
                  <a:srgbClr val="EAEAEA"/>
                </a:solidFill>
              </a:rPr>
              <a:t> = 1.6*10</a:t>
            </a:r>
            <a:r>
              <a:rPr lang="it-IT" altLang="en-US" baseline="30000" dirty="0" smtClean="0">
                <a:solidFill>
                  <a:srgbClr val="EAEAEA"/>
                </a:solidFill>
              </a:rPr>
              <a:t>-19</a:t>
            </a:r>
            <a:r>
              <a:rPr lang="it-IT" altLang="en-US" dirty="0" smtClean="0">
                <a:solidFill>
                  <a:srgbClr val="EAEAEA"/>
                </a:solidFill>
              </a:rPr>
              <a:t>C =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dirty="0" smtClean="0">
                <a:solidFill>
                  <a:srgbClr val="EAEAEA"/>
                </a:solidFill>
              </a:rPr>
              <a:t>e = </a:t>
            </a:r>
            <a:r>
              <a:rPr lang="it-IT" altLang="en-US" dirty="0" err="1" smtClean="0">
                <a:solidFill>
                  <a:srgbClr val="EAEAEA"/>
                </a:solidFill>
              </a:rPr>
              <a:t>Carga</a:t>
            </a:r>
            <a:r>
              <a:rPr lang="it-IT" altLang="en-US" dirty="0" smtClean="0">
                <a:solidFill>
                  <a:srgbClr val="EAEAEA"/>
                </a:solidFill>
              </a:rPr>
              <a:t> </a:t>
            </a:r>
            <a:r>
              <a:rPr lang="it-IT" altLang="en-US" dirty="0" err="1" smtClean="0">
                <a:solidFill>
                  <a:srgbClr val="EAEAEA"/>
                </a:solidFill>
              </a:rPr>
              <a:t>elemental</a:t>
            </a:r>
            <a:endParaRPr lang="it-IT" altLang="en-US" dirty="0" smtClean="0">
              <a:solidFill>
                <a:srgbClr val="EAEAE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73457" y="4210417"/>
            <a:ext cx="2900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dirty="0">
                <a:solidFill>
                  <a:srgbClr val="A0A9FE"/>
                </a:solidFill>
              </a:rPr>
              <a:t>Masa = </a:t>
            </a:r>
            <a:r>
              <a:rPr lang="it-IT" altLang="en-US" dirty="0" err="1">
                <a:solidFill>
                  <a:srgbClr val="A0A9FE"/>
                </a:solidFill>
              </a:rPr>
              <a:t>m</a:t>
            </a:r>
            <a:r>
              <a:rPr lang="it-IT" altLang="en-US" baseline="-25000" dirty="0" err="1">
                <a:solidFill>
                  <a:srgbClr val="A0A9FE"/>
                </a:solidFill>
              </a:rPr>
              <a:t>o</a:t>
            </a:r>
            <a:r>
              <a:rPr lang="it-IT" altLang="en-US" baseline="-25000" dirty="0">
                <a:solidFill>
                  <a:srgbClr val="A0A9FE"/>
                </a:solidFill>
              </a:rPr>
              <a:t> </a:t>
            </a:r>
            <a:r>
              <a:rPr lang="it-IT" altLang="en-US" dirty="0">
                <a:solidFill>
                  <a:srgbClr val="A0A9FE"/>
                </a:solidFill>
              </a:rPr>
              <a:t>= 1,7 × 10</a:t>
            </a:r>
            <a:r>
              <a:rPr lang="it-IT" altLang="en-US" baseline="30000" dirty="0">
                <a:solidFill>
                  <a:srgbClr val="A0A9FE"/>
                </a:solidFill>
              </a:rPr>
              <a:t>-27</a:t>
            </a:r>
            <a:r>
              <a:rPr lang="it-IT" altLang="en-US" dirty="0">
                <a:solidFill>
                  <a:srgbClr val="A0A9FE"/>
                </a:solidFill>
              </a:rPr>
              <a:t> kg</a:t>
            </a:r>
          </a:p>
        </p:txBody>
      </p:sp>
    </p:spTree>
    <p:extLst>
      <p:ext uri="{BB962C8B-B14F-4D97-AF65-F5344CB8AC3E}">
        <p14:creationId xmlns:p14="http://schemas.microsoft.com/office/powerpoint/2010/main" val="32746882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" r="1270" b="6047"/>
          <a:stretch>
            <a:fillRect/>
          </a:stretch>
        </p:blipFill>
        <p:spPr bwMode="auto">
          <a:xfrm>
            <a:off x="1585548" y="1052736"/>
            <a:ext cx="6048672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187479" y="203402"/>
            <a:ext cx="7956521" cy="584214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kern="0" dirty="0" err="1" smtClean="0">
                <a:latin typeface="Arial" pitchFamily="34" charset="0"/>
                <a:cs typeface="Arial" pitchFamily="34" charset="0"/>
              </a:rPr>
              <a:t>Adroterapia</a:t>
            </a:r>
            <a:r>
              <a:rPr lang="en-US" altLang="ja-JP" sz="2400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kern="0" dirty="0" err="1" smtClean="0">
                <a:latin typeface="Arial" pitchFamily="34" charset="0"/>
                <a:cs typeface="Arial" pitchFamily="34" charset="0"/>
              </a:rPr>
              <a:t>propuesta</a:t>
            </a:r>
            <a:r>
              <a:rPr lang="en-US" altLang="ja-JP" sz="2400" kern="0" dirty="0" smtClean="0">
                <a:latin typeface="Arial" pitchFamily="34" charset="0"/>
                <a:cs typeface="Arial" pitchFamily="34" charset="0"/>
              </a:rPr>
              <a:t> en 1946 </a:t>
            </a:r>
            <a:r>
              <a:rPr lang="en-US" altLang="ja-JP" sz="2400" kern="0" dirty="0" err="1" smtClean="0">
                <a:latin typeface="Arial" pitchFamily="34" charset="0"/>
                <a:cs typeface="Arial" pitchFamily="34" charset="0"/>
              </a:rPr>
              <a:t>por</a:t>
            </a:r>
            <a:r>
              <a:rPr lang="en-US" altLang="ja-JP" sz="2400" kern="0" dirty="0" smtClean="0">
                <a:latin typeface="Arial" pitchFamily="34" charset="0"/>
                <a:cs typeface="Arial" pitchFamily="34" charset="0"/>
              </a:rPr>
              <a:t> R. Wilson</a:t>
            </a:r>
            <a:endParaRPr lang="ja-JP" altLang="en-US" sz="240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214691" y="5301208"/>
            <a:ext cx="89094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E</a:t>
            </a:r>
            <a:r>
              <a:rPr lang="it-IT" sz="2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n 1954: 30 </a:t>
            </a:r>
            <a:r>
              <a:rPr lang="it-IT" sz="200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pacientes</a:t>
            </a:r>
            <a:r>
              <a:rPr lang="it-IT" sz="2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 </a:t>
            </a:r>
            <a:r>
              <a:rPr lang="it-IT" sz="200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tratados</a:t>
            </a:r>
            <a:r>
              <a:rPr lang="it-IT" sz="2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 con </a:t>
            </a:r>
            <a:r>
              <a:rPr lang="it-IT" sz="200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protones</a:t>
            </a:r>
            <a:r>
              <a:rPr lang="it-IT" sz="2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 en LBL (Lawrence Berkeley </a:t>
            </a:r>
            <a:r>
              <a:rPr lang="it-IT" sz="200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Laboratory</a:t>
            </a:r>
            <a:r>
              <a:rPr lang="it-IT" sz="2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)</a:t>
            </a:r>
          </a:p>
          <a:p>
            <a:r>
              <a:rPr lang="it-IT" sz="2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In </a:t>
            </a:r>
            <a:r>
              <a:rPr lang="it-IT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1990 </a:t>
            </a:r>
            <a:r>
              <a:rPr lang="it-IT" sz="2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la </a:t>
            </a:r>
            <a:r>
              <a:rPr lang="it-IT" sz="200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primera</a:t>
            </a:r>
            <a:r>
              <a:rPr lang="it-IT" sz="2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 </a:t>
            </a:r>
            <a:r>
              <a:rPr lang="it-IT" sz="200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infraestructura</a:t>
            </a:r>
            <a:r>
              <a:rPr lang="it-IT" sz="2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 </a:t>
            </a:r>
            <a:r>
              <a:rPr lang="it-IT" sz="200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dedicada</a:t>
            </a:r>
            <a:r>
              <a:rPr lang="it-IT" sz="2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 a adroterapia en </a:t>
            </a:r>
            <a:r>
              <a:rPr lang="it-IT" sz="200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Loma</a:t>
            </a:r>
            <a:r>
              <a:rPr lang="it-IT" sz="2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 Linda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82025" y="6459538"/>
            <a:ext cx="561975" cy="365125"/>
          </a:xfrm>
          <a:prstGeom prst="rect">
            <a:avLst/>
          </a:prstGeom>
        </p:spPr>
        <p:txBody>
          <a:bodyPr/>
          <a:lstStyle/>
          <a:p>
            <a:fld id="{67CD92BB-0280-4EA5-937F-87721D6FAD66}" type="slidenum">
              <a:rPr lang="en-US" smtClean="0"/>
              <a:t>40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8 Abril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C. Biscari, ALBA-CELLS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90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>
            <a:normAutofit/>
          </a:bodyPr>
          <a:lstStyle/>
          <a:p>
            <a:r>
              <a:rPr lang="it-IT" dirty="0" smtClean="0"/>
              <a:t>Radioterapia y adroterapia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582025" y="6459538"/>
            <a:ext cx="561975" cy="365125"/>
          </a:xfrm>
          <a:prstGeom prst="rect">
            <a:avLst/>
          </a:prstGeom>
        </p:spPr>
        <p:txBody>
          <a:bodyPr/>
          <a:lstStyle/>
          <a:p>
            <a:fld id="{67CD92BB-0280-4EA5-937F-87721D6FAD66}" type="slidenum">
              <a:rPr lang="en-US" smtClean="0"/>
              <a:t>41</a:t>
            </a:fld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865276" y="1124744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Adroterapia</a:t>
            </a:r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utiliza</a:t>
            </a:r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protones</a:t>
            </a:r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 e </a:t>
            </a:r>
            <a:r>
              <a:rPr lang="en-US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iones</a:t>
            </a:r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, </a:t>
            </a:r>
            <a:r>
              <a:rPr lang="en-US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que</a:t>
            </a:r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depositan</a:t>
            </a:r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su</a:t>
            </a:r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energia</a:t>
            </a:r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muy</a:t>
            </a:r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localizada</a:t>
            </a:r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 </a:t>
            </a:r>
          </a:p>
          <a:p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(</a:t>
            </a:r>
            <a:r>
              <a:rPr lang="en-US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pico</a:t>
            </a:r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</a:rPr>
              <a:t> de Bragg)</a:t>
            </a:r>
          </a:p>
          <a:p>
            <a:endParaRPr lang="en-US" dirty="0" smtClean="0"/>
          </a:p>
          <a:p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970256"/>
            <a:ext cx="60007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8 Abril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C. Biscari, ALBA-CELLS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07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60437" y="1196752"/>
            <a:ext cx="7566025" cy="4807268"/>
            <a:chOff x="274" y="720"/>
            <a:chExt cx="4766" cy="2884"/>
          </a:xfrm>
        </p:grpSpPr>
        <p:sp>
          <p:nvSpPr>
            <p:cNvPr id="8197" name="Rectangle 4"/>
            <p:cNvSpPr>
              <a:spLocks noChangeArrowheads="1"/>
            </p:cNvSpPr>
            <p:nvPr/>
          </p:nvSpPr>
          <p:spPr bwMode="auto">
            <a:xfrm>
              <a:off x="274" y="720"/>
              <a:ext cx="568" cy="2880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74" y="724"/>
              <a:ext cx="4766" cy="2880"/>
              <a:chOff x="274" y="724"/>
              <a:chExt cx="4766" cy="2880"/>
            </a:xfrm>
          </p:grpSpPr>
          <p:grpSp>
            <p:nvGrpSpPr>
              <p:cNvPr id="5" name="Group 7"/>
              <p:cNvGrpSpPr>
                <a:grpSpLocks/>
              </p:cNvGrpSpPr>
              <p:nvPr/>
            </p:nvGrpSpPr>
            <p:grpSpPr bwMode="auto">
              <a:xfrm>
                <a:off x="842" y="724"/>
                <a:ext cx="4198" cy="2880"/>
                <a:chOff x="0" y="5"/>
                <a:chExt cx="5760" cy="3840"/>
              </a:xfrm>
            </p:grpSpPr>
            <p:graphicFrame>
              <p:nvGraphicFramePr>
                <p:cNvPr id="8194" name="Object 8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515555124"/>
                    </p:ext>
                  </p:extLst>
                </p:nvPr>
              </p:nvGraphicFramePr>
              <p:xfrm>
                <a:off x="0" y="5"/>
                <a:ext cx="5760" cy="38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435" name="Slide" r:id="rId3" imgW="5090050" imgH="3395611" progId="PowerPoint.Slide.8">
                        <p:embed/>
                      </p:oleObj>
                    </mc:Choice>
                    <mc:Fallback>
                      <p:oleObj name="Slide" r:id="rId3" imgW="5090050" imgH="3395611" progId="PowerPoint.Slide.8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0" y="5"/>
                              <a:ext cx="5760" cy="38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8207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3744" y="2497"/>
                  <a:ext cx="1344" cy="2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>
                    <a:spcBef>
                      <a:spcPct val="50000"/>
                    </a:spcBef>
                  </a:pPr>
                  <a:r>
                    <a:rPr lang="en-US">
                      <a:latin typeface="Times" pitchFamily="18" charset="0"/>
                    </a:rPr>
                    <a:t>Rapid fall-off</a:t>
                  </a:r>
                </a:p>
              </p:txBody>
            </p:sp>
          </p:grpSp>
          <p:sp>
            <p:nvSpPr>
              <p:cNvPr id="8201" name="Line 12"/>
              <p:cNvSpPr>
                <a:spLocks noChangeShapeType="1"/>
              </p:cNvSpPr>
              <p:nvPr/>
            </p:nvSpPr>
            <p:spPr bwMode="auto">
              <a:xfrm>
                <a:off x="576" y="1488"/>
                <a:ext cx="480" cy="192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8202" name="Text Box 13"/>
              <p:cNvSpPr txBox="1">
                <a:spLocks noChangeArrowheads="1"/>
              </p:cNvSpPr>
              <p:nvPr/>
            </p:nvSpPr>
            <p:spPr bwMode="auto">
              <a:xfrm>
                <a:off x="274" y="1257"/>
                <a:ext cx="509" cy="22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b="1" dirty="0" smtClean="0">
                    <a:solidFill>
                      <a:srgbClr val="00FF00"/>
                    </a:solidFill>
                  </a:rPr>
                  <a:t>X rays</a:t>
                </a:r>
                <a:endParaRPr lang="en-US" b="1" dirty="0">
                  <a:solidFill>
                    <a:srgbClr val="00FF00"/>
                  </a:solidFill>
                </a:endParaRPr>
              </a:p>
            </p:txBody>
          </p:sp>
          <p:sp>
            <p:nvSpPr>
              <p:cNvPr id="8203" name="Text Box 14"/>
              <p:cNvSpPr txBox="1">
                <a:spLocks noChangeArrowheads="1"/>
              </p:cNvSpPr>
              <p:nvPr/>
            </p:nvSpPr>
            <p:spPr bwMode="auto">
              <a:xfrm>
                <a:off x="2512" y="1271"/>
                <a:ext cx="568" cy="22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b="1" dirty="0" smtClean="0">
                    <a:solidFill>
                      <a:srgbClr val="00FF00"/>
                    </a:solidFill>
                  </a:rPr>
                  <a:t>protons</a:t>
                </a:r>
                <a:endParaRPr lang="en-US" b="1" dirty="0">
                  <a:solidFill>
                    <a:srgbClr val="00FF00"/>
                  </a:solidFill>
                </a:endParaRPr>
              </a:p>
            </p:txBody>
          </p:sp>
          <p:sp>
            <p:nvSpPr>
              <p:cNvPr id="8204" name="Line 15"/>
              <p:cNvSpPr>
                <a:spLocks noChangeShapeType="1"/>
              </p:cNvSpPr>
              <p:nvPr/>
            </p:nvSpPr>
            <p:spPr bwMode="auto">
              <a:xfrm>
                <a:off x="2640" y="1536"/>
                <a:ext cx="480" cy="192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</p:grpSp>
      </p:grpSp>
      <p:sp>
        <p:nvSpPr>
          <p:cNvPr id="116752" name="Rectangle 16"/>
          <p:cNvSpPr>
            <a:spLocks noGrp="1" noChangeArrowheads="1"/>
          </p:cNvSpPr>
          <p:nvPr>
            <p:ph type="title"/>
          </p:nvPr>
        </p:nvSpPr>
        <p:spPr>
          <a:xfrm>
            <a:off x="601662" y="0"/>
            <a:ext cx="8229600" cy="66334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dirty="0" err="1" smtClean="0"/>
              <a:t>Ventajas</a:t>
            </a:r>
            <a:r>
              <a:rPr lang="en-US" sz="2800" dirty="0" smtClean="0"/>
              <a:t> </a:t>
            </a:r>
            <a:r>
              <a:rPr lang="en-US" sz="2800" dirty="0" err="1" smtClean="0"/>
              <a:t>macroscópicas</a:t>
            </a:r>
            <a:r>
              <a:rPr lang="en-US" sz="2800" dirty="0" smtClean="0"/>
              <a:t> de los </a:t>
            </a:r>
            <a:r>
              <a:rPr lang="en-US" sz="2800" dirty="0" err="1" smtClean="0"/>
              <a:t>adrones</a:t>
            </a:r>
            <a:endParaRPr lang="en-US" sz="2800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582025" y="6459538"/>
            <a:ext cx="561975" cy="365125"/>
          </a:xfrm>
          <a:prstGeom prst="rect">
            <a:avLst/>
          </a:prstGeom>
        </p:spPr>
        <p:txBody>
          <a:bodyPr/>
          <a:lstStyle/>
          <a:p>
            <a:fld id="{67CD92BB-0280-4EA5-937F-87721D6FAD66}" type="slidenum">
              <a:rPr lang="en-US" smtClean="0"/>
              <a:t>42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8 Abril 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60437" y="5949280"/>
            <a:ext cx="75720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Disminuyen</a:t>
            </a:r>
            <a:r>
              <a:rPr lang="en-US" dirty="0" smtClean="0"/>
              <a:t> los </a:t>
            </a:r>
            <a:r>
              <a:rPr lang="en-US" dirty="0" err="1" smtClean="0"/>
              <a:t>efectos</a:t>
            </a:r>
            <a:r>
              <a:rPr lang="en-US" dirty="0" smtClean="0"/>
              <a:t> </a:t>
            </a:r>
            <a:r>
              <a:rPr lang="en-US" dirty="0" err="1" smtClean="0"/>
              <a:t>colaterales</a:t>
            </a:r>
            <a:r>
              <a:rPr lang="en-US" dirty="0" smtClean="0"/>
              <a:t> en los </a:t>
            </a:r>
            <a:r>
              <a:rPr lang="en-US" dirty="0" err="1" smtClean="0"/>
              <a:t>tejidos</a:t>
            </a:r>
            <a:r>
              <a:rPr lang="en-US" dirty="0" smtClean="0"/>
              <a:t> </a:t>
            </a:r>
            <a:r>
              <a:rPr lang="en-US" dirty="0" err="1" smtClean="0"/>
              <a:t>sanos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83953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65000"/>
              </a:schemeClr>
            </a:gs>
            <a:gs pos="100000">
              <a:schemeClr val="bg1">
                <a:lumMod val="85000"/>
                <a:lumOff val="1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052736"/>
            <a:ext cx="6168298" cy="32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61525" y="1052735"/>
            <a:ext cx="1944216" cy="325223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 smtClean="0">
              <a:solidFill>
                <a:srgbClr val="000080">
                  <a:lumMod val="60000"/>
                  <a:lumOff val="40000"/>
                </a:srgbClr>
              </a:solidFill>
            </a:endParaRPr>
          </a:p>
          <a:p>
            <a:r>
              <a:rPr lang="it-IT" sz="2000" b="1" dirty="0" smtClean="0">
                <a:solidFill>
                  <a:srgbClr val="000080">
                    <a:lumMod val="60000"/>
                    <a:lumOff val="40000"/>
                  </a:srgbClr>
                </a:solidFill>
              </a:rPr>
              <a:t> </a:t>
            </a:r>
            <a:r>
              <a:rPr lang="it-IT" sz="2000" b="1" dirty="0" err="1" smtClean="0">
                <a:solidFill>
                  <a:srgbClr val="000080">
                    <a:lumMod val="60000"/>
                    <a:lumOff val="40000"/>
                  </a:srgbClr>
                </a:solidFill>
              </a:rPr>
              <a:t>Photons</a:t>
            </a:r>
            <a:endParaRPr lang="it-IT" b="1" dirty="0" smtClean="0">
              <a:solidFill>
                <a:srgbClr val="000080">
                  <a:lumMod val="60000"/>
                  <a:lumOff val="40000"/>
                </a:srgbClr>
              </a:solidFill>
            </a:endParaRPr>
          </a:p>
          <a:p>
            <a:endParaRPr lang="it-IT" dirty="0" smtClean="0">
              <a:solidFill>
                <a:srgbClr val="FFFFFF"/>
              </a:solidFill>
            </a:endParaRPr>
          </a:p>
          <a:p>
            <a:endParaRPr lang="it-IT" dirty="0" smtClean="0">
              <a:solidFill>
                <a:srgbClr val="FFFFFF"/>
              </a:solidFill>
            </a:endParaRPr>
          </a:p>
          <a:p>
            <a:endParaRPr lang="it-IT" dirty="0" smtClean="0">
              <a:solidFill>
                <a:srgbClr val="FFFFFF"/>
              </a:solidFill>
            </a:endParaRPr>
          </a:p>
          <a:p>
            <a:r>
              <a:rPr lang="it-IT" sz="2000" b="1" dirty="0" smtClean="0">
                <a:solidFill>
                  <a:srgbClr val="00B050"/>
                </a:solidFill>
              </a:rPr>
              <a:t> </a:t>
            </a:r>
            <a:r>
              <a:rPr lang="it-IT" sz="2000" b="1" dirty="0" err="1" smtClean="0">
                <a:solidFill>
                  <a:srgbClr val="00B050"/>
                </a:solidFill>
              </a:rPr>
              <a:t>Protons</a:t>
            </a:r>
            <a:endParaRPr lang="it-IT" b="1" dirty="0" smtClean="0">
              <a:solidFill>
                <a:srgbClr val="00B050"/>
              </a:solidFill>
            </a:endParaRPr>
          </a:p>
          <a:p>
            <a:endParaRPr lang="it-IT" dirty="0" smtClean="0">
              <a:solidFill>
                <a:srgbClr val="FFFFFF"/>
              </a:solidFill>
            </a:endParaRPr>
          </a:p>
          <a:p>
            <a:endParaRPr lang="it-IT" dirty="0" smtClean="0">
              <a:solidFill>
                <a:srgbClr val="FFFFFF"/>
              </a:solidFill>
            </a:endParaRPr>
          </a:p>
          <a:p>
            <a:endParaRPr lang="it-IT" dirty="0" smtClean="0">
              <a:solidFill>
                <a:srgbClr val="FFFFFF"/>
              </a:solidFill>
            </a:endParaRPr>
          </a:p>
          <a:p>
            <a:r>
              <a:rPr lang="it-IT" sz="2000" b="1" dirty="0" smtClean="0">
                <a:solidFill>
                  <a:srgbClr val="F41D06"/>
                </a:solidFill>
              </a:rPr>
              <a:t> Carbon  </a:t>
            </a:r>
            <a:r>
              <a:rPr lang="it-IT" sz="2000" b="1" dirty="0" err="1" smtClean="0">
                <a:solidFill>
                  <a:srgbClr val="F41D06"/>
                </a:solidFill>
              </a:rPr>
              <a:t>Ions</a:t>
            </a:r>
            <a:endParaRPr lang="it-IT" sz="2000" b="1" dirty="0" smtClean="0">
              <a:solidFill>
                <a:srgbClr val="F41D06"/>
              </a:solidFill>
            </a:endParaRPr>
          </a:p>
          <a:p>
            <a:endParaRPr lang="en-GB" dirty="0">
              <a:solidFill>
                <a:srgbClr val="F41D0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40" y="0"/>
            <a:ext cx="7405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>
                <a:solidFill>
                  <a:srgbClr val="FFFFFF"/>
                </a:solidFill>
              </a:rPr>
              <a:t>Diferencia</a:t>
            </a:r>
            <a:r>
              <a:rPr lang="it-IT" sz="2400" b="1" dirty="0" smtClean="0">
                <a:solidFill>
                  <a:srgbClr val="FFFFFF"/>
                </a:solidFill>
              </a:rPr>
              <a:t> </a:t>
            </a:r>
            <a:r>
              <a:rPr lang="it-IT" sz="2400" b="1" dirty="0" err="1" smtClean="0">
                <a:solidFill>
                  <a:srgbClr val="FFFFFF"/>
                </a:solidFill>
              </a:rPr>
              <a:t>esquematica</a:t>
            </a:r>
            <a:r>
              <a:rPr lang="it-IT" sz="2400" b="1" dirty="0" smtClean="0">
                <a:solidFill>
                  <a:srgbClr val="FFFFFF"/>
                </a:solidFill>
              </a:rPr>
              <a:t> </a:t>
            </a:r>
            <a:r>
              <a:rPr lang="it-IT" sz="2400" b="1" dirty="0" err="1" smtClean="0">
                <a:solidFill>
                  <a:srgbClr val="FFFFFF"/>
                </a:solidFill>
              </a:rPr>
              <a:t>entre</a:t>
            </a:r>
            <a:r>
              <a:rPr lang="it-IT" sz="2400" b="1" dirty="0" smtClean="0">
                <a:solidFill>
                  <a:srgbClr val="FFFFFF"/>
                </a:solidFill>
              </a:rPr>
              <a:t> radioterapia y adroterapia</a:t>
            </a:r>
          </a:p>
        </p:txBody>
      </p:sp>
      <p:sp>
        <p:nvSpPr>
          <p:cNvPr id="2" name="Rectangle 1"/>
          <p:cNvSpPr/>
          <p:nvPr/>
        </p:nvSpPr>
        <p:spPr>
          <a:xfrm>
            <a:off x="180599" y="4437112"/>
            <a:ext cx="878497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The cells in our body age, replicate and die. When they replicate they pass on their DNA to the daughter cells.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The functional DNA determines what proteins a cell can produce. A cell with damaged functional DNA will not produce viable daughter cells – this is how radiotherapy works!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DNA comes with two strands. When one gets damaged the DNA can repair itself using the other strand. In some cases it can even use DNA from the other </a:t>
            </a:r>
            <a:r>
              <a:rPr lang="en-US" sz="1600" dirty="0" smtClean="0"/>
              <a:t>chromosome</a:t>
            </a:r>
            <a:endParaRPr 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Nuclei are </a:t>
            </a:r>
            <a:r>
              <a:rPr lang="en-US" sz="1600" dirty="0" smtClean="0"/>
              <a:t>much </a:t>
            </a:r>
            <a:r>
              <a:rPr lang="en-US" sz="1600" dirty="0"/>
              <a:t>more likely than X-rays to damage both strands of the </a:t>
            </a:r>
            <a:r>
              <a:rPr lang="en-US" sz="1600" dirty="0" smtClean="0"/>
              <a:t>DNA</a:t>
            </a:r>
            <a:endParaRPr 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Nuclei are more likely to hit the target, and more likely to do damage.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8 Abril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90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55976" y="1094010"/>
            <a:ext cx="4567306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err="1" smtClean="0"/>
              <a:t>Ciclotrones</a:t>
            </a:r>
            <a:r>
              <a:rPr lang="en-US" sz="2800" dirty="0" smtClean="0"/>
              <a:t> para </a:t>
            </a:r>
            <a:r>
              <a:rPr lang="en-US" sz="2800" dirty="0" err="1" smtClean="0"/>
              <a:t>protones</a:t>
            </a:r>
            <a:endParaRPr lang="en-US" sz="2800" dirty="0" smtClean="0"/>
          </a:p>
          <a:p>
            <a:r>
              <a:rPr lang="en-US" sz="2800" dirty="0" err="1" smtClean="0"/>
              <a:t>Protones</a:t>
            </a:r>
            <a:r>
              <a:rPr lang="en-US" sz="2800" dirty="0" smtClean="0"/>
              <a:t> </a:t>
            </a:r>
            <a:r>
              <a:rPr lang="en-US" sz="2800" dirty="0" err="1" smtClean="0"/>
              <a:t>necesitan</a:t>
            </a:r>
            <a:r>
              <a:rPr lang="en-US" sz="2800" dirty="0" smtClean="0"/>
              <a:t> </a:t>
            </a:r>
            <a:r>
              <a:rPr lang="en-US" sz="2800" dirty="0" err="1" smtClean="0"/>
              <a:t>campos</a:t>
            </a:r>
            <a:r>
              <a:rPr lang="en-US" sz="2800" dirty="0" smtClean="0"/>
              <a:t> </a:t>
            </a:r>
            <a:r>
              <a:rPr lang="en-US" sz="2800" dirty="0" err="1" smtClean="0"/>
              <a:t>magneticos</a:t>
            </a:r>
            <a:r>
              <a:rPr lang="en-US" sz="2800" dirty="0" smtClean="0"/>
              <a:t> </a:t>
            </a:r>
            <a:r>
              <a:rPr lang="en-US" sz="2800" dirty="0" err="1" smtClean="0"/>
              <a:t>menos</a:t>
            </a:r>
            <a:r>
              <a:rPr lang="en-US" sz="2800" dirty="0" smtClean="0"/>
              <a:t> </a:t>
            </a:r>
            <a:r>
              <a:rPr lang="en-US" sz="2800" dirty="0" err="1" smtClean="0"/>
              <a:t>intensos</a:t>
            </a:r>
            <a:r>
              <a:rPr lang="en-US" sz="2800" dirty="0" smtClean="0"/>
              <a:t> y </a:t>
            </a:r>
            <a:r>
              <a:rPr lang="en-US" sz="2800" dirty="0" err="1" smtClean="0"/>
              <a:t>por</a:t>
            </a:r>
            <a:r>
              <a:rPr lang="en-US" sz="2800" dirty="0" smtClean="0"/>
              <a:t> lo </a:t>
            </a:r>
            <a:r>
              <a:rPr lang="en-US" sz="2800" dirty="0" err="1" smtClean="0"/>
              <a:t>tanto</a:t>
            </a:r>
            <a:r>
              <a:rPr lang="en-US" sz="2800" dirty="0" smtClean="0"/>
              <a:t> </a:t>
            </a:r>
            <a:r>
              <a:rPr lang="en-US" sz="2800" dirty="0" err="1" smtClean="0"/>
              <a:t>aceleradores</a:t>
            </a:r>
            <a:r>
              <a:rPr lang="en-US" sz="2800" dirty="0" smtClean="0"/>
              <a:t> mas </a:t>
            </a:r>
            <a:r>
              <a:rPr lang="en-US" sz="2800" dirty="0" err="1" smtClean="0"/>
              <a:t>pequeňos</a:t>
            </a:r>
            <a:r>
              <a:rPr lang="en-US" sz="2800" dirty="0" smtClean="0"/>
              <a:t>.</a:t>
            </a:r>
          </a:p>
          <a:p>
            <a:r>
              <a:rPr lang="en-US" sz="2800" dirty="0" smtClean="0">
                <a:hlinkClick r:id="rId2" action="ppaction://hlinkfile"/>
              </a:rPr>
              <a:t>Proton Therapy at PSI_(360p).mp4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>
                <a:hlinkClick r:id="rId3"/>
              </a:rPr>
              <a:t>http</a:t>
            </a:r>
            <a:r>
              <a:rPr lang="en-US" sz="2800" dirty="0">
                <a:hlinkClick r:id="rId3"/>
              </a:rPr>
              <a:t>://</a:t>
            </a:r>
            <a:r>
              <a:rPr lang="en-US" sz="2800" dirty="0" smtClean="0">
                <a:hlinkClick r:id="rId3"/>
              </a:rPr>
              <a:t>www.youtube.com/watch?v=Ai_0QVuGPL4</a:t>
            </a:r>
            <a:endParaRPr lang="en-US" sz="2800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7086" y="0"/>
            <a:ext cx="8229600" cy="663340"/>
          </a:xfrm>
        </p:spPr>
        <p:txBody>
          <a:bodyPr/>
          <a:lstStyle/>
          <a:p>
            <a:pPr algn="r"/>
            <a:r>
              <a:rPr lang="en-US" dirty="0" err="1" smtClean="0"/>
              <a:t>Ciclotrones</a:t>
            </a:r>
            <a:endParaRPr lang="en-US" dirty="0"/>
          </a:p>
        </p:txBody>
      </p:sp>
      <p:pic>
        <p:nvPicPr>
          <p:cNvPr id="10244" name="Picture 4" descr="http://www.psi.ch/media/MM20070925YearRoundEN/igp_1024x640%253E_MM070925_comet_gros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4" y="0"/>
            <a:ext cx="3510405" cy="44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Switzerland's Paul Scherrer Institute has incorporated a sophisticated dose-delivery system into a gantry that rotates around the patient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356992"/>
            <a:ext cx="2857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8 Abril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9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504825"/>
            <a:ext cx="10668000" cy="786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8 Abril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2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7058025" y="6478588"/>
            <a:ext cx="2085975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8 Abril 2014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4294967295"/>
          </p:nvPr>
        </p:nvSpPr>
        <p:spPr>
          <a:xfrm>
            <a:off x="0" y="6453188"/>
            <a:ext cx="2847975" cy="3651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C. Biscari, ALBA-CELLS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8582025" y="6459538"/>
            <a:ext cx="561975" cy="365125"/>
          </a:xfrm>
          <a:prstGeom prst="rect">
            <a:avLst/>
          </a:prstGeom>
        </p:spPr>
        <p:txBody>
          <a:bodyPr/>
          <a:lstStyle/>
          <a:p>
            <a:fld id="{67CD92BB-0280-4EA5-937F-87721D6FAD66}" type="slidenum">
              <a:rPr lang="en-US" smtClean="0"/>
              <a:t>46</a:t>
            </a:fld>
            <a:endParaRPr lang="en-US"/>
          </a:p>
        </p:txBody>
      </p:sp>
      <p:pic>
        <p:nvPicPr>
          <p:cNvPr id="7" name="Picture 6" descr="2009-11-11 - Acceleratore + Impianti_7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8720"/>
            <a:ext cx="9144000" cy="51337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5968" y="6032545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i="1" dirty="0" smtClean="0"/>
              <a:t>Davide Bianculli</a:t>
            </a:r>
            <a:endParaRPr lang="en-GB" sz="1100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5675082"/>
            <a:ext cx="8229600" cy="976536"/>
          </a:xfrm>
        </p:spPr>
        <p:txBody>
          <a:bodyPr>
            <a:normAutofit fontScale="90000"/>
          </a:bodyPr>
          <a:lstStyle/>
          <a:p>
            <a:r>
              <a:rPr lang="it-IT" sz="3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CNAO (Pavia, Italia)</a:t>
            </a:r>
            <a:br>
              <a:rPr lang="it-IT" sz="3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it-IT" sz="32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Acelerador</a:t>
            </a:r>
            <a:r>
              <a:rPr lang="it-IT" sz="3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y </a:t>
            </a:r>
            <a:r>
              <a:rPr lang="it-IT" sz="32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Salas</a:t>
            </a:r>
            <a:r>
              <a:rPr lang="it-IT" sz="3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de </a:t>
            </a:r>
            <a:r>
              <a:rPr lang="it-IT" sz="32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tratamiento</a:t>
            </a:r>
            <a:endParaRPr lang="en-GB" sz="32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3648" y="188640"/>
            <a:ext cx="4947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Sincrotrones</a:t>
            </a:r>
            <a:r>
              <a:rPr lang="en-US" sz="2800" dirty="0" smtClean="0"/>
              <a:t> para </a:t>
            </a:r>
            <a:r>
              <a:rPr lang="en-US" sz="2800" dirty="0" err="1" smtClean="0"/>
              <a:t>adroterapi</a:t>
            </a:r>
            <a:r>
              <a:rPr lang="en-US" sz="2800" dirty="0" err="1"/>
              <a:t>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6859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magine 2" descr="IMG_994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9125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915816" y="44624"/>
            <a:ext cx="3490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latin typeface="Calibri" pitchFamily="34" charset="0"/>
              </a:rPr>
              <a:t>CNAO </a:t>
            </a:r>
            <a:r>
              <a:rPr lang="it-IT" sz="2800" dirty="0" err="1" smtClean="0">
                <a:latin typeface="Calibri" pitchFamily="34" charset="0"/>
              </a:rPr>
              <a:t>synchrotron</a:t>
            </a:r>
            <a:r>
              <a:rPr lang="it-IT" sz="2800" dirty="0" smtClean="0">
                <a:latin typeface="Calibri" pitchFamily="34" charset="0"/>
              </a:rPr>
              <a:t> hall</a:t>
            </a:r>
            <a:endParaRPr lang="it-IT" sz="2800" dirty="0">
              <a:latin typeface="Calibri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7058025" y="6478588"/>
            <a:ext cx="2085975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8 Abril 2014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0" y="6453188"/>
            <a:ext cx="2847975" cy="3651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C. Biscari, ALBA-CELLS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582025" y="6459538"/>
            <a:ext cx="561975" cy="365125"/>
          </a:xfrm>
          <a:prstGeom prst="rect">
            <a:avLst/>
          </a:prstGeom>
        </p:spPr>
        <p:txBody>
          <a:bodyPr/>
          <a:lstStyle/>
          <a:p>
            <a:fld id="{67CD92BB-0280-4EA5-937F-87721D6FAD6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303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F101173-3CA1-492B-A5D7-F2FE8A21AC18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48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8 Abril 2014</a:t>
            </a:r>
            <a:endParaRPr lang="en-US"/>
          </a:p>
        </p:txBody>
      </p:sp>
      <p:pic>
        <p:nvPicPr>
          <p:cNvPr id="65539" name="Immagine 5" descr="_MG_7918modificata.jpg"/>
          <p:cNvPicPr>
            <a:picLocks noChangeAspect="1"/>
          </p:cNvPicPr>
          <p:nvPr/>
        </p:nvPicPr>
        <p:blipFill>
          <a:blip r:embed="rId2" cstate="print"/>
          <a:srcRect l="4326" r="27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ounded Rectangle 16"/>
          <p:cNvSpPr/>
          <p:nvPr/>
        </p:nvSpPr>
        <p:spPr>
          <a:xfrm>
            <a:off x="5508104" y="0"/>
            <a:ext cx="3635897" cy="2700338"/>
          </a:xfrm>
          <a:prstGeom prst="roundRect">
            <a:avLst/>
          </a:prstGeom>
          <a:solidFill>
            <a:srgbClr val="00000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it-IT" sz="1600" u="sng" dirty="0">
                <a:solidFill>
                  <a:srgbClr val="002060"/>
                </a:solidFill>
                <a:latin typeface="Calibri" pitchFamily="34" charset="0"/>
              </a:rPr>
              <a:t>X-ray Patient Verification System (PVS)</a:t>
            </a:r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it-IT" sz="1600" dirty="0">
                <a:solidFill>
                  <a:srgbClr val="002060"/>
                </a:solidFill>
                <a:latin typeface="Calibri" pitchFamily="34" charset="0"/>
              </a:rPr>
              <a:t> 2 X-ray tubes (deployable) , </a:t>
            </a:r>
            <a:endParaRPr lang="it-IT" sz="1600" dirty="0" smtClean="0">
              <a:solidFill>
                <a:srgbClr val="002060"/>
              </a:solidFill>
              <a:latin typeface="Calibri" pitchFamily="34" charset="0"/>
            </a:endParaRPr>
          </a:p>
          <a:p>
            <a:pPr eaLnBrk="0" hangingPunct="0">
              <a:buClr>
                <a:srgbClr val="000000"/>
              </a:buClr>
              <a:buSzPct val="100000"/>
              <a:defRPr/>
            </a:pPr>
            <a:r>
              <a:rPr lang="it-IT" sz="1600" dirty="0" smtClean="0">
                <a:solidFill>
                  <a:srgbClr val="002060"/>
                </a:solidFill>
                <a:latin typeface="Calibri" pitchFamily="34" charset="0"/>
              </a:rPr>
              <a:t>2 </a:t>
            </a:r>
            <a:r>
              <a:rPr lang="it-IT" sz="1600" dirty="0">
                <a:solidFill>
                  <a:srgbClr val="002060"/>
                </a:solidFill>
                <a:latin typeface="Calibri" pitchFamily="34" charset="0"/>
              </a:rPr>
              <a:t>flat panels (deployable)</a:t>
            </a:r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it-IT" sz="1600" dirty="0">
                <a:solidFill>
                  <a:srgbClr val="002060"/>
                </a:solidFill>
                <a:latin typeface="Calibri" pitchFamily="34" charset="0"/>
              </a:rPr>
              <a:t> Supporting structure rotation: ±180°</a:t>
            </a:r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it-IT" sz="1600" dirty="0">
                <a:solidFill>
                  <a:srgbClr val="002060"/>
                </a:solidFill>
                <a:latin typeface="Calibri" pitchFamily="34" charset="0"/>
              </a:rPr>
              <a:t> Rotation and deployment accuracy: ± 0.15mm, ± 0.1°</a:t>
            </a:r>
            <a:endParaRPr lang="en-US" sz="16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" y="3212976"/>
            <a:ext cx="3851275" cy="1341437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it-IT" sz="1600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Patient</a:t>
            </a:r>
            <a:r>
              <a:rPr lang="it-IT" sz="1600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600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Positioning</a:t>
            </a:r>
            <a:r>
              <a:rPr lang="it-IT" sz="1600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System (PPS)</a:t>
            </a:r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it-IT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Automatic</a:t>
            </a:r>
            <a:r>
              <a:rPr lang="it-IT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couch</a:t>
            </a:r>
            <a:r>
              <a:rPr lang="it-IT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or </a:t>
            </a:r>
            <a:r>
              <a:rPr lang="it-IT" sz="1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chair</a:t>
            </a:r>
            <a:r>
              <a:rPr lang="it-IT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docking</a:t>
            </a:r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it-IT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Absolute</a:t>
            </a:r>
            <a:r>
              <a:rPr lang="it-IT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accuracy</a:t>
            </a:r>
            <a:r>
              <a:rPr lang="it-IT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≈ 0.3 mm</a:t>
            </a:r>
            <a:endParaRPr lang="en-US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Straight Arrow Connector 18"/>
          <p:cNvCxnSpPr>
            <a:stCxn id="18" idx="2"/>
          </p:cNvCxnSpPr>
          <p:nvPr/>
        </p:nvCxnSpPr>
        <p:spPr>
          <a:xfrm>
            <a:off x="1925639" y="4554413"/>
            <a:ext cx="1782265" cy="53077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-36513" y="71438"/>
            <a:ext cx="5292726" cy="2781300"/>
          </a:xfrm>
          <a:prstGeom prst="roundRect">
            <a:avLst/>
          </a:prstGeom>
          <a:solidFill>
            <a:srgbClr val="000000">
              <a:alpha val="14902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it-IT" sz="2000" u="sng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3D Real-time IR Optical Tracking (OTS)</a:t>
            </a:r>
          </a:p>
          <a:p>
            <a:pPr algn="ctr" eaLnBrk="0" hangingPunct="0"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it-IT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Real time reconstruction of spherical markers and surfaces</a:t>
            </a:r>
          </a:p>
          <a:p>
            <a:pPr algn="ctr" eaLnBrk="0" hangingPunct="0"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it-IT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Sub-millimeter accuracy : peak 3D errors &lt;0.5 mm</a:t>
            </a:r>
          </a:p>
          <a:p>
            <a:pPr algn="ctr" eaLnBrk="0" hangingPunct="0"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it-IT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3D data flow @70 Hz</a:t>
            </a:r>
            <a:endParaRPr lang="en-US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654916" y="1844824"/>
            <a:ext cx="1116012" cy="668337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025902" y="1836888"/>
            <a:ext cx="1117600" cy="668337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7" idx="1"/>
          </p:cNvCxnSpPr>
          <p:nvPr/>
        </p:nvCxnSpPr>
        <p:spPr>
          <a:xfrm flipH="1">
            <a:off x="5143502" y="1350169"/>
            <a:ext cx="364602" cy="150021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403204" y="1836888"/>
            <a:ext cx="1104900" cy="650875"/>
          </a:xfrm>
          <a:prstGeom prst="straightConnector1">
            <a:avLst/>
          </a:prstGeom>
          <a:ln w="25400">
            <a:solidFill>
              <a:srgbClr val="0070C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476" y="3645024"/>
            <a:ext cx="3529012" cy="265271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3" name="CasellaDiTesto 12"/>
          <p:cNvSpPr txBox="1"/>
          <p:nvPr/>
        </p:nvSpPr>
        <p:spPr>
          <a:xfrm>
            <a:off x="5436096" y="5805264"/>
            <a:ext cx="3528392" cy="707886"/>
          </a:xfrm>
          <a:prstGeom prst="rect">
            <a:avLst/>
          </a:prstGeom>
          <a:solidFill>
            <a:srgbClr val="0066FF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 smtClean="0">
                <a:solidFill>
                  <a:srgbClr val="FFFF00"/>
                </a:solidFill>
                <a:latin typeface="Calibri" pitchFamily="34" charset="0"/>
              </a:rPr>
              <a:t>Markers</a:t>
            </a:r>
            <a:r>
              <a:rPr lang="it-IT" sz="2000" dirty="0" smtClean="0">
                <a:solidFill>
                  <a:srgbClr val="FFFF00"/>
                </a:solidFill>
                <a:latin typeface="Calibri" pitchFamily="34" charset="0"/>
              </a:rPr>
              <a:t>, low density </a:t>
            </a:r>
            <a:r>
              <a:rPr lang="it-IT" sz="2000" dirty="0" err="1" smtClean="0">
                <a:solidFill>
                  <a:srgbClr val="FFFF00"/>
                </a:solidFill>
                <a:latin typeface="Calibri" pitchFamily="34" charset="0"/>
              </a:rPr>
              <a:t>fixation</a:t>
            </a:r>
            <a:r>
              <a:rPr lang="it-IT" sz="2000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latin typeface="Calibri" pitchFamily="34" charset="0"/>
              </a:rPr>
              <a:t>materials</a:t>
            </a:r>
            <a:endParaRPr lang="it-IT" sz="2000" dirty="0" smtClean="0">
              <a:solidFill>
                <a:srgbClr val="FFFF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64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5" descr="mappamondo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504" y="73934"/>
            <a:ext cx="8964488" cy="6595426"/>
          </a:xfrm>
          <a:prstGeom prst="rect">
            <a:avLst/>
          </a:prstGeom>
        </p:spPr>
      </p:pic>
      <p:sp>
        <p:nvSpPr>
          <p:cNvPr id="10" name="CasellaDiTesto 11"/>
          <p:cNvSpPr txBox="1"/>
          <p:nvPr/>
        </p:nvSpPr>
        <p:spPr>
          <a:xfrm>
            <a:off x="3786184" y="4286256"/>
            <a:ext cx="2807928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BBE0E3">
                    <a:lumMod val="50000"/>
                  </a:srgbClr>
                </a:solidFill>
              </a:rPr>
              <a:t>South Africa </a:t>
            </a:r>
            <a:r>
              <a:rPr lang="it-IT" sz="1600" dirty="0" err="1" smtClean="0">
                <a:solidFill>
                  <a:srgbClr val="BBE0E3">
                    <a:lumMod val="50000"/>
                  </a:srgbClr>
                </a:solidFill>
              </a:rPr>
              <a:t>iThemba</a:t>
            </a:r>
            <a:r>
              <a:rPr lang="it-IT" sz="1600" dirty="0" smtClean="0">
                <a:solidFill>
                  <a:srgbClr val="BBE0E3">
                    <a:lumMod val="50000"/>
                  </a:srgbClr>
                </a:solidFill>
              </a:rPr>
              <a:t> LABS</a:t>
            </a:r>
            <a:endParaRPr lang="it-IT" sz="1600" dirty="0">
              <a:solidFill>
                <a:srgbClr val="BBE0E3">
                  <a:lumMod val="50000"/>
                </a:srgbClr>
              </a:solidFill>
            </a:endParaRPr>
          </a:p>
        </p:txBody>
      </p:sp>
      <p:sp>
        <p:nvSpPr>
          <p:cNvPr id="12" name="CasellaDiTesto 13"/>
          <p:cNvSpPr txBox="1"/>
          <p:nvPr/>
        </p:nvSpPr>
        <p:spPr>
          <a:xfrm>
            <a:off x="500037" y="5500702"/>
            <a:ext cx="691407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000000"/>
                </a:solidFill>
              </a:rPr>
              <a:t>&gt; 90000 </a:t>
            </a:r>
            <a:r>
              <a:rPr lang="it-IT" sz="2800" dirty="0" err="1" smtClean="0">
                <a:solidFill>
                  <a:srgbClr val="000000"/>
                </a:solidFill>
              </a:rPr>
              <a:t>pacientes</a:t>
            </a:r>
            <a:r>
              <a:rPr lang="it-IT" sz="2800" dirty="0" smtClean="0">
                <a:solidFill>
                  <a:srgbClr val="000000"/>
                </a:solidFill>
              </a:rPr>
              <a:t> </a:t>
            </a:r>
            <a:r>
              <a:rPr lang="it-IT" sz="2800" dirty="0" err="1" smtClean="0">
                <a:solidFill>
                  <a:srgbClr val="000000"/>
                </a:solidFill>
              </a:rPr>
              <a:t>tratados</a:t>
            </a:r>
            <a:r>
              <a:rPr lang="it-IT" sz="2800" dirty="0" smtClean="0">
                <a:solidFill>
                  <a:srgbClr val="000000"/>
                </a:solidFill>
              </a:rPr>
              <a:t> con </a:t>
            </a:r>
            <a:r>
              <a:rPr lang="it-IT" sz="2800" dirty="0" err="1" smtClean="0">
                <a:solidFill>
                  <a:srgbClr val="000000"/>
                </a:solidFill>
              </a:rPr>
              <a:t>protones</a:t>
            </a:r>
            <a:endParaRPr lang="it-IT" sz="2800" dirty="0" smtClean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0034" y="6072206"/>
            <a:ext cx="5715040" cy="523220"/>
          </a:xfrm>
          <a:prstGeom prst="rect">
            <a:avLst/>
          </a:prstGeom>
          <a:solidFill>
            <a:srgbClr val="FFD757"/>
          </a:solidFill>
        </p:spPr>
        <p:txBody>
          <a:bodyPr wrap="square" rtlCol="0">
            <a:spAutoFit/>
          </a:bodyPr>
          <a:lstStyle/>
          <a:p>
            <a:pPr marL="514350" indent="-514350"/>
            <a:r>
              <a:rPr lang="it-IT" sz="2800" dirty="0" smtClean="0">
                <a:solidFill>
                  <a:srgbClr val="000000"/>
                </a:solidFill>
              </a:rPr>
              <a:t>&gt; 9000  con </a:t>
            </a:r>
            <a:r>
              <a:rPr lang="it-IT" sz="2800" dirty="0" err="1" smtClean="0">
                <a:solidFill>
                  <a:srgbClr val="000000"/>
                </a:solidFill>
              </a:rPr>
              <a:t>iones</a:t>
            </a:r>
            <a:r>
              <a:rPr lang="it-IT" sz="2800" dirty="0" smtClean="0">
                <a:solidFill>
                  <a:srgbClr val="000000"/>
                </a:solidFill>
              </a:rPr>
              <a:t> de carbonio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294967295"/>
          </p:nvPr>
        </p:nvSpPr>
        <p:spPr>
          <a:xfrm>
            <a:off x="7010400" y="5876925"/>
            <a:ext cx="2133600" cy="365125"/>
          </a:xfrm>
          <a:prstGeom prst="rect">
            <a:avLst/>
          </a:prstGeom>
        </p:spPr>
        <p:txBody>
          <a:bodyPr/>
          <a:lstStyle/>
          <a:p>
            <a:fld id="{E6F57B1B-9F70-4636-8094-72AE5DFFC894}" type="slidenum">
              <a:rPr lang="en-GB" smtClean="0">
                <a:solidFill>
                  <a:srgbClr val="FFFFFF"/>
                </a:solidFill>
              </a:rPr>
              <a:pPr/>
              <a:t>49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13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2" name="Text Box 4"/>
          <p:cNvSpPr txBox="1">
            <a:spLocks noChangeArrowheads="1"/>
          </p:cNvSpPr>
          <p:nvPr/>
        </p:nvSpPr>
        <p:spPr bwMode="auto">
          <a:xfrm>
            <a:off x="722416" y="306388"/>
            <a:ext cx="773801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z="2800" dirty="0" err="1" smtClean="0">
                <a:solidFill>
                  <a:srgbClr val="FF2121"/>
                </a:solidFill>
              </a:rPr>
              <a:t>Acelerar</a:t>
            </a:r>
            <a:r>
              <a:rPr lang="it-IT" altLang="en-US" sz="2800" dirty="0" smtClean="0">
                <a:solidFill>
                  <a:srgbClr val="FF2121"/>
                </a:solidFill>
              </a:rPr>
              <a:t> una </a:t>
            </a:r>
            <a:r>
              <a:rPr lang="it-IT" altLang="en-US" sz="2800" dirty="0" err="1" smtClean="0">
                <a:solidFill>
                  <a:srgbClr val="FF2121"/>
                </a:solidFill>
              </a:rPr>
              <a:t>partícula</a:t>
            </a:r>
            <a:r>
              <a:rPr lang="it-IT" altLang="en-US" sz="2800" dirty="0" smtClean="0">
                <a:solidFill>
                  <a:srgbClr val="FF2121"/>
                </a:solidFill>
              </a:rPr>
              <a:t> = </a:t>
            </a:r>
            <a:r>
              <a:rPr lang="it-IT" altLang="en-US" sz="2800" dirty="0" err="1" smtClean="0">
                <a:solidFill>
                  <a:srgbClr val="FF2121"/>
                </a:solidFill>
              </a:rPr>
              <a:t>proporcionarle</a:t>
            </a:r>
            <a:r>
              <a:rPr lang="it-IT" altLang="en-US" sz="2800" dirty="0" smtClean="0">
                <a:solidFill>
                  <a:srgbClr val="FF2121"/>
                </a:solidFill>
              </a:rPr>
              <a:t> </a:t>
            </a:r>
            <a:r>
              <a:rPr lang="it-IT" altLang="en-US" sz="2800" dirty="0" err="1" smtClean="0">
                <a:solidFill>
                  <a:srgbClr val="FF2121"/>
                </a:solidFill>
              </a:rPr>
              <a:t>energía</a:t>
            </a:r>
            <a:endParaRPr lang="it-IT" altLang="en-US" sz="2800" dirty="0" smtClean="0">
              <a:solidFill>
                <a:srgbClr val="FF2121"/>
              </a:solidFill>
            </a:endParaRPr>
          </a:p>
        </p:txBody>
      </p:sp>
      <p:sp>
        <p:nvSpPr>
          <p:cNvPr id="140293" name="Text Box 5"/>
          <p:cNvSpPr txBox="1">
            <a:spLocks noChangeArrowheads="1"/>
          </p:cNvSpPr>
          <p:nvPr/>
        </p:nvSpPr>
        <p:spPr bwMode="auto">
          <a:xfrm>
            <a:off x="684213" y="1052513"/>
            <a:ext cx="7705725" cy="1625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z="2400" dirty="0" err="1" smtClean="0">
                <a:solidFill>
                  <a:srgbClr val="FAFA38"/>
                </a:solidFill>
              </a:rPr>
              <a:t>Unidad</a:t>
            </a:r>
            <a:r>
              <a:rPr lang="it-IT" altLang="en-US" sz="2400" dirty="0" smtClean="0">
                <a:solidFill>
                  <a:srgbClr val="FAFA38"/>
                </a:solidFill>
              </a:rPr>
              <a:t> de </a:t>
            </a:r>
            <a:r>
              <a:rPr lang="it-IT" altLang="en-US" sz="2400" dirty="0" err="1" smtClean="0">
                <a:solidFill>
                  <a:srgbClr val="FAFA38"/>
                </a:solidFill>
              </a:rPr>
              <a:t>Medida</a:t>
            </a:r>
            <a:r>
              <a:rPr lang="it-IT" altLang="en-US" sz="2400" dirty="0" smtClean="0">
                <a:solidFill>
                  <a:srgbClr val="FAFA38"/>
                </a:solidFill>
              </a:rPr>
              <a:t> de la </a:t>
            </a:r>
            <a:r>
              <a:rPr lang="it-IT" altLang="en-US" sz="2400" dirty="0" err="1" smtClean="0">
                <a:solidFill>
                  <a:srgbClr val="FAFA38"/>
                </a:solidFill>
              </a:rPr>
              <a:t>energía</a:t>
            </a:r>
            <a:r>
              <a:rPr lang="it-IT" altLang="en-US" sz="2400" dirty="0" smtClean="0">
                <a:solidFill>
                  <a:srgbClr val="FAFA38"/>
                </a:solidFill>
              </a:rPr>
              <a:t>: 1 electron Volt</a:t>
            </a:r>
            <a:r>
              <a:rPr lang="it-IT" altLang="en-US" dirty="0" smtClean="0">
                <a:solidFill>
                  <a:srgbClr val="000000"/>
                </a:solidFill>
              </a:rPr>
              <a:t> </a:t>
            </a:r>
            <a:endParaRPr lang="it-IT" altLang="en-US" dirty="0" smtClean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en-US" dirty="0" smtClean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en-US" dirty="0" smtClean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z="2000" dirty="0" err="1" smtClean="0">
                <a:solidFill>
                  <a:srgbClr val="FFFFFF"/>
                </a:solidFill>
              </a:rPr>
              <a:t>energía</a:t>
            </a:r>
            <a:r>
              <a:rPr lang="it-IT" altLang="en-US" sz="2000" dirty="0" smtClean="0">
                <a:solidFill>
                  <a:srgbClr val="FFFFFF"/>
                </a:solidFill>
              </a:rPr>
              <a:t> </a:t>
            </a:r>
            <a:r>
              <a:rPr lang="it-IT" altLang="en-US" sz="2000" dirty="0" err="1" smtClean="0">
                <a:solidFill>
                  <a:srgbClr val="FFFFFF"/>
                </a:solidFill>
              </a:rPr>
              <a:t>que</a:t>
            </a:r>
            <a:r>
              <a:rPr lang="it-IT" altLang="en-US" sz="2000" dirty="0" smtClean="0">
                <a:solidFill>
                  <a:srgbClr val="FFFFFF"/>
                </a:solidFill>
              </a:rPr>
              <a:t> </a:t>
            </a:r>
            <a:r>
              <a:rPr lang="it-IT" altLang="en-US" sz="2000" dirty="0" err="1" smtClean="0">
                <a:solidFill>
                  <a:srgbClr val="FFFFFF"/>
                </a:solidFill>
              </a:rPr>
              <a:t>gana</a:t>
            </a:r>
            <a:r>
              <a:rPr lang="it-IT" altLang="en-US" sz="2000" dirty="0" smtClean="0">
                <a:solidFill>
                  <a:srgbClr val="FFFFFF"/>
                </a:solidFill>
              </a:rPr>
              <a:t> un electron </a:t>
            </a:r>
            <a:r>
              <a:rPr lang="it-IT" altLang="en-US" sz="2000" dirty="0" err="1">
                <a:solidFill>
                  <a:srgbClr val="FFFFFF"/>
                </a:solidFill>
              </a:rPr>
              <a:t>c</a:t>
            </a:r>
            <a:r>
              <a:rPr lang="it-IT" altLang="en-US" sz="2000" dirty="0" err="1" smtClean="0">
                <a:solidFill>
                  <a:srgbClr val="FFFFFF"/>
                </a:solidFill>
              </a:rPr>
              <a:t>uando</a:t>
            </a:r>
            <a:r>
              <a:rPr lang="it-IT" altLang="en-US" sz="2000" dirty="0" smtClean="0">
                <a:solidFill>
                  <a:srgbClr val="FFFFFF"/>
                </a:solidFill>
              </a:rPr>
              <a:t> se introduce </a:t>
            </a:r>
            <a:r>
              <a:rPr lang="it-IT" altLang="en-US" sz="2000" dirty="0">
                <a:solidFill>
                  <a:srgbClr val="FFFFFF"/>
                </a:solidFill>
              </a:rPr>
              <a:t>e</a:t>
            </a:r>
            <a:r>
              <a:rPr lang="it-IT" altLang="en-US" sz="2000" dirty="0" smtClean="0">
                <a:solidFill>
                  <a:srgbClr val="FFFFFF"/>
                </a:solidFill>
              </a:rPr>
              <a:t>n una </a:t>
            </a:r>
            <a:r>
              <a:rPr lang="it-IT" altLang="en-US" sz="2000" dirty="0" err="1" smtClean="0">
                <a:solidFill>
                  <a:srgbClr val="FFFFFF"/>
                </a:solidFill>
              </a:rPr>
              <a:t>diferencia</a:t>
            </a:r>
            <a:r>
              <a:rPr lang="it-IT" altLang="en-US" sz="2000" dirty="0" smtClean="0">
                <a:solidFill>
                  <a:srgbClr val="FFFFFF"/>
                </a:solidFill>
              </a:rPr>
              <a:t> di </a:t>
            </a:r>
            <a:r>
              <a:rPr lang="it-IT" altLang="en-US" sz="2000" dirty="0" err="1" smtClean="0">
                <a:solidFill>
                  <a:srgbClr val="FFFFFF"/>
                </a:solidFill>
              </a:rPr>
              <a:t>potencial</a:t>
            </a:r>
            <a:r>
              <a:rPr lang="it-IT" altLang="en-US" sz="2000" dirty="0" smtClean="0">
                <a:solidFill>
                  <a:srgbClr val="FFFFFF"/>
                </a:solidFill>
              </a:rPr>
              <a:t> </a:t>
            </a:r>
            <a:r>
              <a:rPr lang="it-IT" altLang="en-US" sz="2000" dirty="0" err="1" smtClean="0">
                <a:solidFill>
                  <a:srgbClr val="FFFFFF"/>
                </a:solidFill>
              </a:rPr>
              <a:t>eléctrico</a:t>
            </a:r>
            <a:r>
              <a:rPr lang="it-IT" altLang="en-US" sz="2000" dirty="0" smtClean="0">
                <a:solidFill>
                  <a:srgbClr val="FFFFFF"/>
                </a:solidFill>
              </a:rPr>
              <a:t> de1 Volt.</a:t>
            </a:r>
          </a:p>
        </p:txBody>
      </p:sp>
      <p:sp>
        <p:nvSpPr>
          <p:cNvPr id="140304" name="Text Box 16"/>
          <p:cNvSpPr txBox="1">
            <a:spLocks noChangeArrowheads="1"/>
          </p:cNvSpPr>
          <p:nvPr/>
        </p:nvSpPr>
        <p:spPr bwMode="auto">
          <a:xfrm>
            <a:off x="3920093" y="3789363"/>
            <a:ext cx="494077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z="2000" dirty="0" err="1" smtClean="0">
                <a:solidFill>
                  <a:srgbClr val="FAFA38"/>
                </a:solidFill>
              </a:rPr>
              <a:t>Energía</a:t>
            </a:r>
            <a:r>
              <a:rPr lang="it-IT" altLang="en-US" sz="2000" dirty="0" smtClean="0">
                <a:solidFill>
                  <a:srgbClr val="FAFA38"/>
                </a:solidFill>
              </a:rPr>
              <a:t> </a:t>
            </a:r>
            <a:r>
              <a:rPr lang="it-IT" altLang="en-US" sz="2000" dirty="0" err="1" smtClean="0">
                <a:solidFill>
                  <a:srgbClr val="FAFA38"/>
                </a:solidFill>
              </a:rPr>
              <a:t>adquirida</a:t>
            </a:r>
            <a:r>
              <a:rPr lang="it-IT" altLang="en-US" sz="2000" dirty="0" smtClean="0">
                <a:solidFill>
                  <a:srgbClr val="FAFA38"/>
                </a:solidFill>
              </a:rPr>
              <a:t> =</a:t>
            </a:r>
            <a:r>
              <a:rPr lang="it-IT" altLang="en-US" sz="2000" dirty="0" smtClean="0">
                <a:solidFill>
                  <a:srgbClr val="FFFFFF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z="2000" dirty="0" smtClean="0">
                <a:solidFill>
                  <a:srgbClr val="FAFA38"/>
                </a:solidFill>
              </a:rPr>
              <a:t>=</a:t>
            </a:r>
            <a:r>
              <a:rPr lang="it-IT" altLang="en-US" sz="2000" dirty="0" smtClean="0">
                <a:solidFill>
                  <a:srgbClr val="37FFFF"/>
                </a:solidFill>
              </a:rPr>
              <a:t> </a:t>
            </a:r>
            <a:r>
              <a:rPr lang="it-IT" altLang="en-US" sz="2000" dirty="0" err="1" smtClean="0">
                <a:solidFill>
                  <a:srgbClr val="37FFFF"/>
                </a:solidFill>
              </a:rPr>
              <a:t>Carga</a:t>
            </a:r>
            <a:r>
              <a:rPr lang="it-IT" altLang="en-US" sz="2000" dirty="0" smtClean="0">
                <a:solidFill>
                  <a:srgbClr val="37FFFF"/>
                </a:solidFill>
              </a:rPr>
              <a:t> del e</a:t>
            </a:r>
            <a:r>
              <a:rPr lang="it-IT" altLang="en-US" sz="2000" baseline="30000" dirty="0" smtClean="0">
                <a:solidFill>
                  <a:srgbClr val="37FFFF"/>
                </a:solidFill>
              </a:rPr>
              <a:t>-</a:t>
            </a:r>
            <a:r>
              <a:rPr lang="it-IT" altLang="en-US" sz="2000" dirty="0" smtClean="0">
                <a:solidFill>
                  <a:srgbClr val="FFFFFF"/>
                </a:solidFill>
              </a:rPr>
              <a:t> </a:t>
            </a:r>
            <a:r>
              <a:rPr lang="it-IT" altLang="en-US" sz="2000" baseline="-25000" dirty="0" smtClean="0">
                <a:solidFill>
                  <a:srgbClr val="FFFFFF"/>
                </a:solidFill>
              </a:rPr>
              <a:t>*</a:t>
            </a:r>
            <a:r>
              <a:rPr lang="it-IT" altLang="en-US" sz="2000" dirty="0" smtClean="0">
                <a:solidFill>
                  <a:srgbClr val="FFFFFF"/>
                </a:solidFill>
              </a:rPr>
              <a:t> </a:t>
            </a:r>
            <a:r>
              <a:rPr lang="it-IT" altLang="en-US" sz="2000" dirty="0" err="1" smtClean="0">
                <a:solidFill>
                  <a:srgbClr val="CC6600"/>
                </a:solidFill>
              </a:rPr>
              <a:t>Diferencia</a:t>
            </a:r>
            <a:r>
              <a:rPr lang="it-IT" altLang="en-US" sz="2000" dirty="0" smtClean="0">
                <a:solidFill>
                  <a:srgbClr val="CC6600"/>
                </a:solidFill>
              </a:rPr>
              <a:t> de </a:t>
            </a:r>
            <a:r>
              <a:rPr lang="it-IT" altLang="en-US" sz="2000" dirty="0" err="1" smtClean="0">
                <a:solidFill>
                  <a:srgbClr val="CC6600"/>
                </a:solidFill>
              </a:rPr>
              <a:t>potencial</a:t>
            </a:r>
            <a:r>
              <a:rPr lang="it-IT" altLang="en-US" sz="2000" dirty="0" smtClean="0">
                <a:solidFill>
                  <a:srgbClr val="FFFFFF"/>
                </a:solidFill>
              </a:rPr>
              <a:t> </a:t>
            </a:r>
            <a:r>
              <a:rPr lang="it-IT" altLang="en-US" sz="2000" dirty="0" smtClean="0">
                <a:solidFill>
                  <a:srgbClr val="FAFA38"/>
                </a:solidFill>
              </a:rPr>
              <a:t>=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z="2000" dirty="0" smtClean="0">
                <a:solidFill>
                  <a:srgbClr val="FAFA38"/>
                </a:solidFill>
              </a:rPr>
              <a:t>=</a:t>
            </a:r>
            <a:r>
              <a:rPr lang="it-IT" altLang="en-US" sz="2000" dirty="0" smtClean="0">
                <a:solidFill>
                  <a:srgbClr val="37FFFF"/>
                </a:solidFill>
              </a:rPr>
              <a:t> q</a:t>
            </a:r>
            <a:r>
              <a:rPr lang="it-IT" altLang="en-US" sz="2000" dirty="0" smtClean="0">
                <a:solidFill>
                  <a:srgbClr val="FFFFFF"/>
                </a:solidFill>
              </a:rPr>
              <a:t> </a:t>
            </a:r>
            <a:r>
              <a:rPr lang="it-IT" altLang="en-US" sz="2000" dirty="0" smtClean="0">
                <a:solidFill>
                  <a:srgbClr val="CC6600"/>
                </a:solidFill>
              </a:rPr>
              <a:t>V</a:t>
            </a:r>
            <a:r>
              <a:rPr lang="it-IT" altLang="en-US" sz="2000" dirty="0" smtClean="0">
                <a:solidFill>
                  <a:srgbClr val="FFFFFF"/>
                </a:solidFill>
              </a:rPr>
              <a:t> </a:t>
            </a:r>
            <a:r>
              <a:rPr lang="it-IT" altLang="en-US" sz="2000" dirty="0" smtClean="0">
                <a:solidFill>
                  <a:srgbClr val="FAFA38"/>
                </a:solidFill>
              </a:rPr>
              <a:t>=</a:t>
            </a:r>
            <a:r>
              <a:rPr lang="it-IT" altLang="en-US" sz="2000" dirty="0" smtClean="0">
                <a:solidFill>
                  <a:srgbClr val="FFFFFF"/>
                </a:solidFill>
              </a:rPr>
              <a:t> </a:t>
            </a:r>
            <a:r>
              <a:rPr lang="it-IT" altLang="en-US" sz="2000" dirty="0" smtClean="0">
                <a:solidFill>
                  <a:srgbClr val="37FFFF"/>
                </a:solidFill>
              </a:rPr>
              <a:t>1.6*10</a:t>
            </a:r>
            <a:r>
              <a:rPr lang="it-IT" altLang="en-US" sz="2000" baseline="30000" dirty="0" smtClean="0">
                <a:solidFill>
                  <a:srgbClr val="37FFFF"/>
                </a:solidFill>
              </a:rPr>
              <a:t>-19</a:t>
            </a:r>
            <a:r>
              <a:rPr lang="it-IT" altLang="en-US" sz="2000" dirty="0" smtClean="0">
                <a:solidFill>
                  <a:srgbClr val="37FFFF"/>
                </a:solidFill>
              </a:rPr>
              <a:t>C</a:t>
            </a:r>
            <a:r>
              <a:rPr lang="it-IT" altLang="en-US" sz="2000" dirty="0" smtClean="0">
                <a:solidFill>
                  <a:srgbClr val="FFFFFF"/>
                </a:solidFill>
              </a:rPr>
              <a:t> * </a:t>
            </a:r>
            <a:r>
              <a:rPr lang="it-IT" altLang="en-US" sz="2000" dirty="0" smtClean="0">
                <a:solidFill>
                  <a:srgbClr val="CC6600"/>
                </a:solidFill>
              </a:rPr>
              <a:t>1 V</a:t>
            </a:r>
            <a:r>
              <a:rPr lang="it-IT" altLang="en-US" sz="2000" dirty="0" smtClean="0">
                <a:solidFill>
                  <a:srgbClr val="FFFFFF"/>
                </a:solidFill>
              </a:rPr>
              <a:t> </a:t>
            </a:r>
            <a:r>
              <a:rPr lang="it-IT" altLang="en-US" sz="2000" dirty="0" smtClean="0">
                <a:solidFill>
                  <a:srgbClr val="FAFA38"/>
                </a:solidFill>
              </a:rPr>
              <a:t>=</a:t>
            </a:r>
            <a:r>
              <a:rPr lang="it-IT" altLang="en-US" sz="2000" dirty="0" smtClean="0">
                <a:solidFill>
                  <a:srgbClr val="FFFFFF"/>
                </a:solidFill>
              </a:rPr>
              <a:t> </a:t>
            </a:r>
            <a:r>
              <a:rPr lang="it-IT" altLang="en-US" sz="2000" dirty="0" smtClean="0">
                <a:solidFill>
                  <a:srgbClr val="FAFA38"/>
                </a:solidFill>
              </a:rPr>
              <a:t>1 eV =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z="2000" dirty="0" smtClean="0">
                <a:solidFill>
                  <a:srgbClr val="FAFA38"/>
                </a:solidFill>
              </a:rPr>
              <a:t>=1.6 *10</a:t>
            </a:r>
            <a:r>
              <a:rPr lang="it-IT" altLang="en-US" sz="2000" baseline="30000" dirty="0" smtClean="0">
                <a:solidFill>
                  <a:srgbClr val="FAFA38"/>
                </a:solidFill>
              </a:rPr>
              <a:t>-19 </a:t>
            </a:r>
            <a:r>
              <a:rPr lang="it-IT" altLang="en-US" sz="2000" dirty="0" err="1" smtClean="0">
                <a:solidFill>
                  <a:srgbClr val="FAFA38"/>
                </a:solidFill>
              </a:rPr>
              <a:t>Joules</a:t>
            </a:r>
            <a:endParaRPr lang="it-IT" altLang="en-US" sz="2000" dirty="0" smtClean="0">
              <a:solidFill>
                <a:srgbClr val="FAFA38"/>
              </a:solidFill>
            </a:endParaRPr>
          </a:p>
        </p:txBody>
      </p:sp>
      <p:grpSp>
        <p:nvGrpSpPr>
          <p:cNvPr id="140313" name="Group 25"/>
          <p:cNvGrpSpPr>
            <a:grpSpLocks/>
          </p:cNvGrpSpPr>
          <p:nvPr/>
        </p:nvGrpSpPr>
        <p:grpSpPr bwMode="auto">
          <a:xfrm>
            <a:off x="742950" y="3130550"/>
            <a:ext cx="3749676" cy="2673350"/>
            <a:chOff x="1020" y="2478"/>
            <a:chExt cx="2362" cy="1684"/>
          </a:xfrm>
        </p:grpSpPr>
        <p:sp>
          <p:nvSpPr>
            <p:cNvPr id="140294" name="Line 6"/>
            <p:cNvSpPr>
              <a:spLocks noChangeShapeType="1"/>
            </p:cNvSpPr>
            <p:nvPr/>
          </p:nvSpPr>
          <p:spPr bwMode="auto">
            <a:xfrm>
              <a:off x="1791" y="2704"/>
              <a:ext cx="0" cy="1089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40295" name="Line 7"/>
            <p:cNvSpPr>
              <a:spLocks noChangeShapeType="1"/>
            </p:cNvSpPr>
            <p:nvPr/>
          </p:nvSpPr>
          <p:spPr bwMode="auto">
            <a:xfrm>
              <a:off x="2426" y="2704"/>
              <a:ext cx="0" cy="1089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40296" name="Text Box 8"/>
            <p:cNvSpPr txBox="1">
              <a:spLocks noChangeArrowheads="1"/>
            </p:cNvSpPr>
            <p:nvPr/>
          </p:nvSpPr>
          <p:spPr bwMode="auto">
            <a:xfrm>
              <a:off x="1519" y="2704"/>
              <a:ext cx="200" cy="1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en-US" smtClean="0">
                  <a:solidFill>
                    <a:srgbClr val="800000"/>
                  </a:solidFill>
                </a:rPr>
                <a:t>+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en-US" smtClean="0">
                  <a:solidFill>
                    <a:srgbClr val="800000"/>
                  </a:solidFill>
                </a:rPr>
                <a:t>+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en-US" smtClean="0">
                  <a:solidFill>
                    <a:srgbClr val="800000"/>
                  </a:solidFill>
                </a:rPr>
                <a:t>+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en-US" smtClean="0">
                  <a:solidFill>
                    <a:srgbClr val="800000"/>
                  </a:solidFill>
                </a:rPr>
                <a:t>+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en-US" smtClean="0">
                  <a:solidFill>
                    <a:srgbClr val="800000"/>
                  </a:solidFill>
                </a:rPr>
                <a:t>+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en-US" smtClean="0">
                  <a:solidFill>
                    <a:srgbClr val="800000"/>
                  </a:solidFill>
                </a:rPr>
                <a:t>+</a:t>
              </a:r>
            </a:p>
          </p:txBody>
        </p:sp>
        <p:sp>
          <p:nvSpPr>
            <p:cNvPr id="140297" name="Text Box 9"/>
            <p:cNvSpPr txBox="1">
              <a:spLocks noChangeArrowheads="1"/>
            </p:cNvSpPr>
            <p:nvPr/>
          </p:nvSpPr>
          <p:spPr bwMode="auto">
            <a:xfrm>
              <a:off x="2472" y="2704"/>
              <a:ext cx="164" cy="1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en-US" smtClean="0">
                  <a:solidFill>
                    <a:srgbClr val="009999"/>
                  </a:solidFill>
                </a:rPr>
                <a:t>-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en-US" smtClean="0">
                  <a:solidFill>
                    <a:srgbClr val="009999"/>
                  </a:solidFill>
                </a:rPr>
                <a:t>-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en-US" smtClean="0">
                  <a:solidFill>
                    <a:srgbClr val="009999"/>
                  </a:solidFill>
                </a:rPr>
                <a:t>-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en-US" smtClean="0">
                  <a:solidFill>
                    <a:srgbClr val="009999"/>
                  </a:solidFill>
                </a:rPr>
                <a:t>-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en-US" smtClean="0">
                  <a:solidFill>
                    <a:srgbClr val="009999"/>
                  </a:solidFill>
                </a:rPr>
                <a:t>-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en-US" smtClean="0">
                  <a:solidFill>
                    <a:srgbClr val="009999"/>
                  </a:solidFill>
                </a:rPr>
                <a:t>-</a:t>
              </a:r>
            </a:p>
          </p:txBody>
        </p:sp>
        <p:sp>
          <p:nvSpPr>
            <p:cNvPr id="140298" name="Line 10"/>
            <p:cNvSpPr>
              <a:spLocks noChangeShapeType="1"/>
            </p:cNvSpPr>
            <p:nvPr/>
          </p:nvSpPr>
          <p:spPr bwMode="auto">
            <a:xfrm>
              <a:off x="1882" y="2795"/>
              <a:ext cx="454" cy="0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40299" name="Line 11"/>
            <p:cNvSpPr>
              <a:spLocks noChangeShapeType="1"/>
            </p:cNvSpPr>
            <p:nvPr/>
          </p:nvSpPr>
          <p:spPr bwMode="auto">
            <a:xfrm>
              <a:off x="1882" y="2976"/>
              <a:ext cx="454" cy="0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40300" name="Line 12"/>
            <p:cNvSpPr>
              <a:spLocks noChangeShapeType="1"/>
            </p:cNvSpPr>
            <p:nvPr/>
          </p:nvSpPr>
          <p:spPr bwMode="auto">
            <a:xfrm>
              <a:off x="1882" y="3158"/>
              <a:ext cx="454" cy="0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40301" name="Line 13"/>
            <p:cNvSpPr>
              <a:spLocks noChangeShapeType="1"/>
            </p:cNvSpPr>
            <p:nvPr/>
          </p:nvSpPr>
          <p:spPr bwMode="auto">
            <a:xfrm>
              <a:off x="1882" y="3339"/>
              <a:ext cx="454" cy="0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40302" name="Line 14"/>
            <p:cNvSpPr>
              <a:spLocks noChangeShapeType="1"/>
            </p:cNvSpPr>
            <p:nvPr/>
          </p:nvSpPr>
          <p:spPr bwMode="auto">
            <a:xfrm>
              <a:off x="1882" y="3521"/>
              <a:ext cx="454" cy="0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40303" name="Line 15"/>
            <p:cNvSpPr>
              <a:spLocks noChangeShapeType="1"/>
            </p:cNvSpPr>
            <p:nvPr/>
          </p:nvSpPr>
          <p:spPr bwMode="auto">
            <a:xfrm>
              <a:off x="1882" y="3702"/>
              <a:ext cx="454" cy="0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40305" name="Text Box 17"/>
            <p:cNvSpPr txBox="1">
              <a:spLocks noChangeArrowheads="1"/>
            </p:cNvSpPr>
            <p:nvPr/>
          </p:nvSpPr>
          <p:spPr bwMode="auto">
            <a:xfrm>
              <a:off x="1020" y="3929"/>
              <a:ext cx="236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en-US" dirty="0" err="1" smtClean="0">
                  <a:solidFill>
                    <a:srgbClr val="FF9900"/>
                  </a:solidFill>
                </a:rPr>
                <a:t>Diferencia</a:t>
              </a:r>
              <a:r>
                <a:rPr lang="it-IT" altLang="en-US" dirty="0" smtClean="0">
                  <a:solidFill>
                    <a:srgbClr val="FF9900"/>
                  </a:solidFill>
                </a:rPr>
                <a:t>  de  </a:t>
              </a:r>
              <a:r>
                <a:rPr lang="it-IT" altLang="en-US" dirty="0" err="1" smtClean="0">
                  <a:solidFill>
                    <a:srgbClr val="FF9900"/>
                  </a:solidFill>
                </a:rPr>
                <a:t>potencial</a:t>
              </a:r>
              <a:r>
                <a:rPr lang="it-IT" altLang="en-US" dirty="0" smtClean="0">
                  <a:solidFill>
                    <a:srgbClr val="FF9900"/>
                  </a:solidFill>
                </a:rPr>
                <a:t>  de  1 Volt</a:t>
              </a:r>
            </a:p>
          </p:txBody>
        </p:sp>
        <p:sp>
          <p:nvSpPr>
            <p:cNvPr id="140306" name="Text Box 18"/>
            <p:cNvSpPr txBox="1">
              <a:spLocks noChangeArrowheads="1"/>
            </p:cNvSpPr>
            <p:nvPr/>
          </p:nvSpPr>
          <p:spPr bwMode="auto">
            <a:xfrm>
              <a:off x="1973" y="2478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en-US" b="1" smtClean="0">
                  <a:solidFill>
                    <a:srgbClr val="CC6600"/>
                  </a:solidFill>
                </a:rPr>
                <a:t>E</a:t>
              </a:r>
            </a:p>
          </p:txBody>
        </p:sp>
        <p:sp>
          <p:nvSpPr>
            <p:cNvPr id="140307" name="Line 19"/>
            <p:cNvSpPr>
              <a:spLocks noChangeShapeType="1"/>
            </p:cNvSpPr>
            <p:nvPr/>
          </p:nvSpPr>
          <p:spPr bwMode="auto">
            <a:xfrm>
              <a:off x="2018" y="2478"/>
              <a:ext cx="136" cy="0"/>
            </a:xfrm>
            <a:prstGeom prst="line">
              <a:avLst/>
            </a:prstGeom>
            <a:noFill/>
            <a:ln w="9525">
              <a:solidFill>
                <a:srgbClr val="CC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40308" name="Oval 20"/>
            <p:cNvSpPr>
              <a:spLocks noChangeArrowheads="1"/>
            </p:cNvSpPr>
            <p:nvPr/>
          </p:nvSpPr>
          <p:spPr bwMode="auto">
            <a:xfrm>
              <a:off x="2245" y="3203"/>
              <a:ext cx="91" cy="91"/>
            </a:xfrm>
            <a:prstGeom prst="ellipse">
              <a:avLst/>
            </a:prstGeom>
            <a:solidFill>
              <a:srgbClr val="5BD75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en-US" smtClean="0">
                  <a:solidFill>
                    <a:srgbClr val="000000"/>
                  </a:solidFill>
                </a:rPr>
                <a:t>-</a:t>
              </a:r>
            </a:p>
          </p:txBody>
        </p:sp>
        <p:sp>
          <p:nvSpPr>
            <p:cNvPr id="140310" name="Line 22"/>
            <p:cNvSpPr>
              <a:spLocks noChangeShapeType="1"/>
            </p:cNvSpPr>
            <p:nvPr/>
          </p:nvSpPr>
          <p:spPr bwMode="auto">
            <a:xfrm flipH="1">
              <a:off x="2018" y="3249"/>
              <a:ext cx="227" cy="0"/>
            </a:xfrm>
            <a:prstGeom prst="line">
              <a:avLst/>
            </a:prstGeom>
            <a:noFill/>
            <a:ln w="28575">
              <a:solidFill>
                <a:srgbClr val="5BD75B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40311" name="Line 23"/>
            <p:cNvSpPr>
              <a:spLocks noChangeShapeType="1"/>
            </p:cNvSpPr>
            <p:nvPr/>
          </p:nvSpPr>
          <p:spPr bwMode="auto">
            <a:xfrm flipH="1" flipV="1">
              <a:off x="1837" y="3748"/>
              <a:ext cx="227" cy="136"/>
            </a:xfrm>
            <a:prstGeom prst="line">
              <a:avLst/>
            </a:prstGeom>
            <a:noFill/>
            <a:ln w="9525">
              <a:solidFill>
                <a:srgbClr val="FFCC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40312" name="Line 24"/>
            <p:cNvSpPr>
              <a:spLocks noChangeShapeType="1"/>
            </p:cNvSpPr>
            <p:nvPr/>
          </p:nvSpPr>
          <p:spPr bwMode="auto">
            <a:xfrm flipV="1">
              <a:off x="2109" y="3748"/>
              <a:ext cx="272" cy="136"/>
            </a:xfrm>
            <a:prstGeom prst="line">
              <a:avLst/>
            </a:prstGeom>
            <a:noFill/>
            <a:ln w="9525">
              <a:solidFill>
                <a:srgbClr val="FFCC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40315" name="Line 27"/>
          <p:cNvSpPr>
            <a:spLocks noChangeShapeType="1"/>
          </p:cNvSpPr>
          <p:nvPr/>
        </p:nvSpPr>
        <p:spPr bwMode="auto">
          <a:xfrm>
            <a:off x="4427538" y="1531938"/>
            <a:ext cx="0" cy="457200"/>
          </a:xfrm>
          <a:prstGeom prst="line">
            <a:avLst/>
          </a:prstGeom>
          <a:noFill/>
          <a:ln w="38100">
            <a:solidFill>
              <a:srgbClr val="FAFA3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</a:rPr>
              <a:t>8 Abril 2014</a:t>
            </a:r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altLang="en-US" smtClean="0">
                <a:solidFill>
                  <a:srgbClr val="000000"/>
                </a:solidFill>
              </a:rPr>
              <a:t>C. Biscari, ALBA-CELLS</a:t>
            </a:r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DDEA-2D7C-4633-9C54-A37CA36C9FA0}" type="slidenum">
              <a:rPr lang="it-IT" altLang="en-US" smtClean="0">
                <a:solidFill>
                  <a:srgbClr val="000000"/>
                </a:solidFill>
              </a:rPr>
              <a:pPr/>
              <a:t>5</a:t>
            </a:fld>
            <a:endParaRPr lang="it-IT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8417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9025325"/>
              </p:ext>
            </p:extLst>
          </p:nvPr>
        </p:nvGraphicFramePr>
        <p:xfrm>
          <a:off x="251520" y="126876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Centros</a:t>
            </a:r>
            <a:r>
              <a:rPr lang="en-US" dirty="0" smtClean="0"/>
              <a:t> de </a:t>
            </a:r>
            <a:r>
              <a:rPr lang="en-US" dirty="0" err="1" smtClean="0"/>
              <a:t>adroterapia</a:t>
            </a:r>
            <a:r>
              <a:rPr lang="en-US" dirty="0" smtClean="0"/>
              <a:t> en el </a:t>
            </a:r>
            <a:r>
              <a:rPr lang="en-US" dirty="0" err="1" smtClean="0"/>
              <a:t>mundo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8 Abril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94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008112"/>
          </a:xfrm>
          <a:solidFill>
            <a:schemeClr val="tx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it-IT" sz="3200" dirty="0" err="1" smtClean="0">
                <a:effectLst/>
              </a:rPr>
              <a:t>Historia</a:t>
            </a:r>
            <a:r>
              <a:rPr lang="it-IT" sz="3200" dirty="0" smtClean="0">
                <a:effectLst/>
              </a:rPr>
              <a:t> de la adroterapia: </a:t>
            </a:r>
            <a:r>
              <a:rPr lang="it-IT" sz="3200" dirty="0" err="1" smtClean="0">
                <a:effectLst/>
              </a:rPr>
              <a:t>rápido</a:t>
            </a:r>
            <a:r>
              <a:rPr lang="it-IT" sz="3200" dirty="0" smtClean="0">
                <a:effectLst/>
              </a:rPr>
              <a:t> </a:t>
            </a:r>
            <a:r>
              <a:rPr lang="it-IT" sz="3200" dirty="0" err="1" smtClean="0">
                <a:effectLst/>
              </a:rPr>
              <a:t>crecimiento</a:t>
            </a:r>
            <a:r>
              <a:rPr lang="it-IT" sz="3200" dirty="0" smtClean="0">
                <a:effectLst/>
              </a:rPr>
              <a:t>.</a:t>
            </a:r>
            <a:br>
              <a:rPr lang="it-IT" sz="3200" dirty="0" smtClean="0">
                <a:effectLst/>
              </a:rPr>
            </a:br>
            <a:r>
              <a:rPr lang="it-IT" dirty="0" smtClean="0"/>
              <a:t>En la ultima decada se ha </a:t>
            </a:r>
            <a:r>
              <a:rPr lang="it-IT" dirty="0" err="1" smtClean="0"/>
              <a:t>duplicdo</a:t>
            </a:r>
            <a:endParaRPr lang="it-IT" sz="3200" dirty="0">
              <a:effectLst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582025" y="6459538"/>
            <a:ext cx="561975" cy="365125"/>
          </a:xfrm>
          <a:prstGeom prst="rect">
            <a:avLst/>
          </a:prstGeom>
        </p:spPr>
        <p:txBody>
          <a:bodyPr/>
          <a:lstStyle/>
          <a:p>
            <a:fld id="{67CD92BB-0280-4EA5-937F-87721D6FAD66}" type="slidenum">
              <a:rPr lang="en-US" smtClean="0"/>
              <a:t>51</a:t>
            </a:fld>
            <a:endParaRPr lang="en-US"/>
          </a:p>
        </p:txBody>
      </p:sp>
      <p:graphicFrame>
        <p:nvGraphicFramePr>
          <p:cNvPr id="88" name="Chart 8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0928315"/>
              </p:ext>
            </p:extLst>
          </p:nvPr>
        </p:nvGraphicFramePr>
        <p:xfrm>
          <a:off x="1475656" y="1484784"/>
          <a:ext cx="6624736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8 Abril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51720" y="2420888"/>
            <a:ext cx="3339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66"/>
                </a:solidFill>
              </a:rPr>
              <a:t>90000 </a:t>
            </a:r>
            <a:r>
              <a:rPr lang="en-US" dirty="0" err="1" smtClean="0">
                <a:solidFill>
                  <a:srgbClr val="003366"/>
                </a:solidFill>
              </a:rPr>
              <a:t>pacientes</a:t>
            </a:r>
            <a:r>
              <a:rPr lang="en-US" dirty="0" smtClean="0">
                <a:solidFill>
                  <a:srgbClr val="003366"/>
                </a:solidFill>
              </a:rPr>
              <a:t> con </a:t>
            </a:r>
            <a:r>
              <a:rPr lang="en-US" dirty="0" err="1" smtClean="0">
                <a:solidFill>
                  <a:srgbClr val="003366"/>
                </a:solidFill>
              </a:rPr>
              <a:t>protones</a:t>
            </a:r>
            <a:r>
              <a:rPr lang="en-US" dirty="0" smtClean="0">
                <a:solidFill>
                  <a:srgbClr val="003366"/>
                </a:solidFill>
              </a:rPr>
              <a:t>,</a:t>
            </a:r>
          </a:p>
          <a:p>
            <a:r>
              <a:rPr lang="en-US" dirty="0" smtClean="0">
                <a:solidFill>
                  <a:srgbClr val="003366"/>
                </a:solidFill>
              </a:rPr>
              <a:t>10000 con </a:t>
            </a:r>
            <a:r>
              <a:rPr lang="en-US" dirty="0" err="1" smtClean="0">
                <a:solidFill>
                  <a:srgbClr val="003366"/>
                </a:solidFill>
              </a:rPr>
              <a:t>iones</a:t>
            </a:r>
            <a:endParaRPr lang="es-ES_tradnl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31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ds9.ssl.berkeley.edu/LWS_gems/2/images_2/ems5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2101"/>
            <a:ext cx="6265764" cy="477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1520" y="5187170"/>
            <a:ext cx="3240360" cy="858391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en-US" sz="11500" b="1" dirty="0" smtClean="0">
                <a:solidFill>
                  <a:schemeClr val="bg1"/>
                </a:solidFill>
                <a:latin typeface="Bradley Hand ITC" pitchFamily="66" charset="0"/>
              </a:rPr>
              <a:t>E = </a:t>
            </a:r>
            <a:r>
              <a:rPr lang="en-US" sz="11500" b="1" dirty="0" err="1" smtClean="0">
                <a:solidFill>
                  <a:schemeClr val="bg1"/>
                </a:solidFill>
                <a:latin typeface="Bradley Hand ITC" pitchFamily="66" charset="0"/>
              </a:rPr>
              <a:t>h</a:t>
            </a:r>
            <a:r>
              <a:rPr lang="en-US" sz="11500" b="1" dirty="0" err="1" smtClean="0">
                <a:solidFill>
                  <a:schemeClr val="bg1"/>
                </a:solidFill>
                <a:latin typeface="Symbol" pitchFamily="18" charset="2"/>
              </a:rPr>
              <a:t>n</a:t>
            </a:r>
            <a:endParaRPr lang="en-US" sz="11500" b="1" baseline="30000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9912" y="5016202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prstClr val="white"/>
                </a:solidFill>
              </a:rPr>
              <a:t>Más</a:t>
            </a:r>
            <a:r>
              <a:rPr lang="en-US" sz="2400" dirty="0" smtClean="0">
                <a:solidFill>
                  <a:prstClr val="white"/>
                </a:solidFill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</a:rPr>
              <a:t>alta</a:t>
            </a:r>
            <a:r>
              <a:rPr lang="en-US" sz="2400" dirty="0" smtClean="0">
                <a:solidFill>
                  <a:prstClr val="white"/>
                </a:solidFill>
              </a:rPr>
              <a:t> la </a:t>
            </a:r>
            <a:r>
              <a:rPr lang="en-US" sz="2400" dirty="0" err="1" smtClean="0">
                <a:solidFill>
                  <a:prstClr val="white"/>
                </a:solidFill>
              </a:rPr>
              <a:t>energia</a:t>
            </a:r>
            <a:r>
              <a:rPr lang="en-US" sz="2400" dirty="0" smtClean="0">
                <a:solidFill>
                  <a:prstClr val="white"/>
                </a:solidFill>
              </a:rPr>
              <a:t> del </a:t>
            </a:r>
            <a:r>
              <a:rPr lang="en-US" sz="2400" dirty="0" err="1" smtClean="0">
                <a:solidFill>
                  <a:prstClr val="white"/>
                </a:solidFill>
              </a:rPr>
              <a:t>fotón</a:t>
            </a:r>
            <a:r>
              <a:rPr lang="en-US" sz="2400" dirty="0" smtClean="0">
                <a:solidFill>
                  <a:prstClr val="white"/>
                </a:solidFill>
              </a:rPr>
              <a:t>, </a:t>
            </a:r>
            <a:r>
              <a:rPr lang="en-US" sz="2400" dirty="0" err="1" smtClean="0">
                <a:solidFill>
                  <a:prstClr val="white"/>
                </a:solidFill>
              </a:rPr>
              <a:t>más</a:t>
            </a:r>
            <a:r>
              <a:rPr lang="en-US" sz="2400" dirty="0" smtClean="0">
                <a:solidFill>
                  <a:prstClr val="white"/>
                </a:solidFill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</a:rPr>
              <a:t>corta</a:t>
            </a:r>
            <a:r>
              <a:rPr lang="en-US" sz="2400" dirty="0" smtClean="0">
                <a:solidFill>
                  <a:prstClr val="white"/>
                </a:solidFill>
              </a:rPr>
              <a:t> la </a:t>
            </a:r>
            <a:r>
              <a:rPr lang="en-US" sz="2400" dirty="0" err="1" smtClean="0">
                <a:solidFill>
                  <a:prstClr val="white"/>
                </a:solidFill>
              </a:rPr>
              <a:t>longitud</a:t>
            </a:r>
            <a:r>
              <a:rPr lang="en-US" sz="2400" dirty="0" smtClean="0">
                <a:solidFill>
                  <a:prstClr val="white"/>
                </a:solidFill>
              </a:rPr>
              <a:t> de </a:t>
            </a:r>
            <a:r>
              <a:rPr lang="en-US" sz="2400" dirty="0" err="1" smtClean="0">
                <a:solidFill>
                  <a:prstClr val="white"/>
                </a:solidFill>
              </a:rPr>
              <a:t>onda</a:t>
            </a:r>
            <a:r>
              <a:rPr lang="en-US" sz="2400" dirty="0" smtClean="0">
                <a:solidFill>
                  <a:prstClr val="white"/>
                </a:solidFill>
              </a:rPr>
              <a:t>, </a:t>
            </a:r>
            <a:r>
              <a:rPr lang="en-US" sz="2400" dirty="0" err="1" smtClean="0">
                <a:solidFill>
                  <a:prstClr val="white"/>
                </a:solidFill>
              </a:rPr>
              <a:t>más</a:t>
            </a:r>
            <a:r>
              <a:rPr lang="en-US" sz="2400" dirty="0" smtClean="0">
                <a:solidFill>
                  <a:prstClr val="white"/>
                </a:solidFill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</a:rPr>
              <a:t>alta</a:t>
            </a:r>
            <a:r>
              <a:rPr lang="en-US" sz="2400" dirty="0" smtClean="0">
                <a:solidFill>
                  <a:prstClr val="white"/>
                </a:solidFill>
              </a:rPr>
              <a:t> la </a:t>
            </a:r>
            <a:r>
              <a:rPr lang="en-US" sz="2400" dirty="0" err="1" smtClean="0">
                <a:solidFill>
                  <a:prstClr val="white"/>
                </a:solidFill>
              </a:rPr>
              <a:t>capacidad</a:t>
            </a:r>
            <a:r>
              <a:rPr lang="en-US" sz="2400" dirty="0" smtClean="0">
                <a:solidFill>
                  <a:prstClr val="white"/>
                </a:solidFill>
              </a:rPr>
              <a:t> de </a:t>
            </a:r>
            <a:r>
              <a:rPr lang="en-US" sz="2400" dirty="0" err="1" smtClean="0">
                <a:solidFill>
                  <a:prstClr val="white"/>
                </a:solidFill>
              </a:rPr>
              <a:t>resolución</a:t>
            </a:r>
            <a:endParaRPr lang="en-US" sz="2400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260648"/>
            <a:ext cx="16646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prstClr val="white"/>
                </a:solidFill>
              </a:rPr>
              <a:t>Fuentes</a:t>
            </a:r>
          </a:p>
          <a:p>
            <a:r>
              <a:rPr lang="en-US" sz="3600" dirty="0" smtClean="0">
                <a:solidFill>
                  <a:prstClr val="white"/>
                </a:solidFill>
              </a:rPr>
              <a:t>De </a:t>
            </a:r>
            <a:r>
              <a:rPr lang="en-US" sz="3600" dirty="0" err="1" smtClean="0">
                <a:solidFill>
                  <a:prstClr val="white"/>
                </a:solidFill>
              </a:rPr>
              <a:t>luz</a:t>
            </a:r>
            <a:endParaRPr lang="en-US" sz="3600" dirty="0" smtClean="0">
              <a:solidFill>
                <a:prstClr val="white"/>
              </a:solidFill>
            </a:endParaRPr>
          </a:p>
          <a:p>
            <a:endParaRPr lang="en-US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26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Aceleradores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como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fuentes</a:t>
            </a:r>
            <a:r>
              <a:rPr lang="en-US" sz="3200" dirty="0" smtClean="0">
                <a:solidFill>
                  <a:schemeClr val="bg1"/>
                </a:solidFill>
              </a:rPr>
              <a:t> de </a:t>
            </a:r>
            <a:r>
              <a:rPr lang="en-US" sz="3200" dirty="0" err="1" smtClean="0">
                <a:solidFill>
                  <a:schemeClr val="bg1"/>
                </a:solidFill>
              </a:rPr>
              <a:t>luz</a:t>
            </a:r>
            <a:r>
              <a:rPr lang="en-US" sz="3200" dirty="0" smtClean="0">
                <a:solidFill>
                  <a:schemeClr val="bg1"/>
                </a:solidFill>
              </a:rPr>
              <a:t/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o </a:t>
            </a:r>
            <a:r>
              <a:rPr lang="en-US" sz="3200" dirty="0" err="1" smtClean="0">
                <a:solidFill>
                  <a:schemeClr val="bg1"/>
                </a:solidFill>
              </a:rPr>
              <a:t>como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grandes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microscopios</a:t>
            </a:r>
            <a:r>
              <a:rPr lang="en-US" sz="3200" dirty="0" smtClean="0">
                <a:solidFill>
                  <a:schemeClr val="bg1"/>
                </a:solidFill>
              </a:rPr>
              <a:t>  </a:t>
            </a:r>
            <a:endParaRPr lang="es-ES_tradnl" sz="3200" dirty="0">
              <a:solidFill>
                <a:schemeClr val="bg1"/>
              </a:solidFill>
            </a:endParaRP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" y="1484784"/>
            <a:ext cx="5207256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87624" y="4501502"/>
            <a:ext cx="1994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sincrotrones</a:t>
            </a:r>
            <a:endParaRPr lang="es-ES_tradnl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5395" y="3121804"/>
            <a:ext cx="8162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FELs</a:t>
            </a:r>
            <a:endParaRPr lang="es-ES_tradnl" dirty="0">
              <a:solidFill>
                <a:schemeClr val="bg1"/>
              </a:solidFill>
            </a:endParaRPr>
          </a:p>
        </p:txBody>
      </p:sp>
      <p:pic>
        <p:nvPicPr>
          <p:cNvPr id="21506" name="Picture 2" descr="http://www.psi.ch/swissfel/ResearchEN/XFEL_theory_f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45024"/>
            <a:ext cx="428396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4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4" name="Group 4"/>
          <p:cNvGrpSpPr>
            <a:grpSpLocks/>
          </p:cNvGrpSpPr>
          <p:nvPr/>
        </p:nvGrpSpPr>
        <p:grpSpPr bwMode="auto">
          <a:xfrm>
            <a:off x="0" y="-243408"/>
            <a:ext cx="9144000" cy="5455634"/>
            <a:chOff x="98" y="120"/>
            <a:chExt cx="3762" cy="2114"/>
          </a:xfrm>
        </p:grpSpPr>
        <p:pic>
          <p:nvPicPr>
            <p:cNvPr id="51205" name="Picture 5" descr="world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" y="500"/>
              <a:ext cx="3762" cy="1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06" name="Oval 6">
              <a:hlinkClick r:id="rId4"/>
            </p:cNvPr>
            <p:cNvSpPr>
              <a:spLocks noChangeAspect="1" noChangeArrowheads="1"/>
            </p:cNvSpPr>
            <p:nvPr/>
          </p:nvSpPr>
          <p:spPr bwMode="auto">
            <a:xfrm>
              <a:off x="3102" y="1230"/>
              <a:ext cx="324" cy="324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207" name="Rectangle 7">
              <a:hlinkClick r:id="rId5"/>
            </p:cNvPr>
            <p:cNvSpPr>
              <a:spLocks noChangeArrowheads="1"/>
            </p:cNvSpPr>
            <p:nvPr/>
          </p:nvSpPr>
          <p:spPr bwMode="auto">
            <a:xfrm>
              <a:off x="2340" y="276"/>
              <a:ext cx="792" cy="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208" name="Oval 8">
              <a:hlinkClick r:id="rId6"/>
            </p:cNvPr>
            <p:cNvSpPr>
              <a:spLocks noChangeAspect="1" noChangeArrowheads="1"/>
            </p:cNvSpPr>
            <p:nvPr/>
          </p:nvSpPr>
          <p:spPr bwMode="auto">
            <a:xfrm>
              <a:off x="3132" y="444"/>
              <a:ext cx="192" cy="19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209" name="Oval 9">
              <a:hlinkClick r:id="rId7"/>
            </p:cNvPr>
            <p:cNvSpPr>
              <a:spLocks noChangeAspect="1" noChangeArrowheads="1"/>
            </p:cNvSpPr>
            <p:nvPr/>
          </p:nvSpPr>
          <p:spPr bwMode="auto">
            <a:xfrm>
              <a:off x="1662" y="120"/>
              <a:ext cx="480" cy="480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210" name="Oval 10">
              <a:hlinkClick r:id="rId8"/>
            </p:cNvPr>
            <p:cNvSpPr>
              <a:spLocks noChangeAspect="1" noChangeArrowheads="1"/>
            </p:cNvSpPr>
            <p:nvPr/>
          </p:nvSpPr>
          <p:spPr bwMode="auto">
            <a:xfrm>
              <a:off x="1146" y="1080"/>
              <a:ext cx="336" cy="336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211" name="Oval 11">
              <a:hlinkClick r:id="rId9"/>
            </p:cNvPr>
            <p:cNvSpPr>
              <a:spLocks noChangeAspect="1" noChangeArrowheads="1"/>
            </p:cNvSpPr>
            <p:nvPr/>
          </p:nvSpPr>
          <p:spPr bwMode="auto">
            <a:xfrm>
              <a:off x="450" y="144"/>
              <a:ext cx="672" cy="67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1212" name="Text Box 12"/>
          <p:cNvSpPr txBox="1">
            <a:spLocks noChangeArrowheads="1"/>
          </p:cNvSpPr>
          <p:nvPr/>
        </p:nvSpPr>
        <p:spPr bwMode="auto">
          <a:xfrm>
            <a:off x="1979613" y="188640"/>
            <a:ext cx="61722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dirty="0" err="1" smtClean="0">
                <a:solidFill>
                  <a:prstClr val="white"/>
                </a:solidFill>
              </a:rPr>
              <a:t>Synchrotron</a:t>
            </a:r>
            <a:r>
              <a:rPr lang="it-IT" sz="2400" dirty="0" smtClean="0">
                <a:solidFill>
                  <a:prstClr val="white"/>
                </a:solidFill>
              </a:rPr>
              <a:t> </a:t>
            </a:r>
            <a:r>
              <a:rPr lang="it-IT" sz="2400" dirty="0" err="1" smtClean="0">
                <a:solidFill>
                  <a:prstClr val="white"/>
                </a:solidFill>
              </a:rPr>
              <a:t>radiation</a:t>
            </a:r>
            <a:r>
              <a:rPr lang="it-IT" sz="2400" dirty="0" smtClean="0">
                <a:solidFill>
                  <a:prstClr val="white"/>
                </a:solidFill>
              </a:rPr>
              <a:t> </a:t>
            </a:r>
            <a:r>
              <a:rPr lang="it-IT" sz="2400" dirty="0" err="1" smtClean="0">
                <a:solidFill>
                  <a:prstClr val="white"/>
                </a:solidFill>
              </a:rPr>
              <a:t>facilities</a:t>
            </a:r>
            <a:r>
              <a:rPr lang="it-IT" sz="2400" dirty="0" smtClean="0">
                <a:solidFill>
                  <a:prstClr val="white"/>
                </a:solidFill>
              </a:rPr>
              <a:t> in the world &gt; 50</a:t>
            </a:r>
            <a:endParaRPr lang="it-IT" sz="2400" dirty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866" y="5352408"/>
            <a:ext cx="75003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dirty="0" smtClean="0">
                <a:solidFill>
                  <a:prstClr val="white">
                    <a:lumMod val="95000"/>
                  </a:prstClr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prstClr val="white">
                    <a:lumMod val="95000"/>
                  </a:prstClr>
                </a:solidFill>
                <a:latin typeface="Arial" pitchFamily="34" charset="0"/>
                <a:cs typeface="Arial" pitchFamily="34" charset="0"/>
              </a:rPr>
              <a:t>High </a:t>
            </a:r>
            <a:r>
              <a:rPr lang="en-US" dirty="0">
                <a:solidFill>
                  <a:prstClr val="white">
                    <a:lumMod val="95000"/>
                  </a:prstClr>
                </a:solidFill>
                <a:latin typeface="Arial" pitchFamily="34" charset="0"/>
                <a:cs typeface="Arial" pitchFamily="34" charset="0"/>
              </a:rPr>
              <a:t>brilliance and flux (combined with high collimation</a:t>
            </a:r>
            <a:r>
              <a:rPr lang="en-US" dirty="0" smtClean="0">
                <a:solidFill>
                  <a:prstClr val="white">
                    <a:lumMod val="95000"/>
                  </a:prst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1600" dirty="0">
              <a:solidFill>
                <a:prstClr val="white">
                  <a:lumMod val="9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/>
            <a:r>
              <a:rPr lang="en-US" dirty="0" smtClean="0">
                <a:solidFill>
                  <a:prstClr val="white">
                    <a:lumMod val="95000"/>
                  </a:prstClr>
                </a:solidFill>
                <a:latin typeface="Arial" pitchFamily="34" charset="0"/>
                <a:cs typeface="Arial" pitchFamily="34" charset="0"/>
              </a:rPr>
              <a:t> Wavelength </a:t>
            </a:r>
            <a:r>
              <a:rPr lang="en-US" dirty="0" err="1" smtClean="0">
                <a:solidFill>
                  <a:prstClr val="white">
                    <a:lumMod val="95000"/>
                  </a:prstClr>
                </a:solidFill>
                <a:latin typeface="Arial" pitchFamily="34" charset="0"/>
                <a:cs typeface="Arial" pitchFamily="34" charset="0"/>
              </a:rPr>
              <a:t>tunability</a:t>
            </a:r>
            <a:endParaRPr lang="en-US" dirty="0">
              <a:solidFill>
                <a:prstClr val="white">
                  <a:lumMod val="9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/>
            <a:r>
              <a:rPr lang="en-US" dirty="0">
                <a:solidFill>
                  <a:prstClr val="white">
                    <a:lumMod val="95000"/>
                  </a:prstClr>
                </a:solidFill>
                <a:latin typeface="Arial" pitchFamily="34" charset="0"/>
                <a:cs typeface="Arial" pitchFamily="34" charset="0"/>
              </a:rPr>
              <a:t> Polarization (linear, elliptical or circular</a:t>
            </a:r>
            <a:r>
              <a:rPr lang="en-US" dirty="0" smtClean="0">
                <a:solidFill>
                  <a:prstClr val="white">
                    <a:lumMod val="95000"/>
                  </a:prst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dirty="0">
              <a:solidFill>
                <a:prstClr val="white">
                  <a:lumMod val="9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/>
            <a:r>
              <a:rPr lang="en-US" dirty="0">
                <a:solidFill>
                  <a:prstClr val="white">
                    <a:lumMod val="9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prstClr val="white">
                    <a:lumMod val="95000"/>
                  </a:prstClr>
                </a:solidFill>
                <a:latin typeface="Arial" pitchFamily="34" charset="0"/>
                <a:cs typeface="Arial" pitchFamily="34" charset="0"/>
              </a:rPr>
              <a:t>Time </a:t>
            </a:r>
            <a:r>
              <a:rPr lang="en-US" dirty="0">
                <a:solidFill>
                  <a:prstClr val="white">
                    <a:lumMod val="95000"/>
                  </a:prstClr>
                </a:solidFill>
                <a:latin typeface="Arial" pitchFamily="34" charset="0"/>
                <a:cs typeface="Arial" pitchFamily="34" charset="0"/>
              </a:rPr>
              <a:t>structure </a:t>
            </a:r>
          </a:p>
          <a:p>
            <a:pPr algn="ctr" eaLnBrk="0" hangingPunct="0"/>
            <a:r>
              <a:rPr lang="en-US" dirty="0">
                <a:solidFill>
                  <a:prstClr val="white">
                    <a:lumMod val="95000"/>
                  </a:prstClr>
                </a:solidFill>
                <a:latin typeface="Arial" pitchFamily="34" charset="0"/>
                <a:cs typeface="Arial" pitchFamily="34" charset="0"/>
              </a:rPr>
              <a:t> Collimated (partially) coherent radiation </a:t>
            </a:r>
          </a:p>
        </p:txBody>
      </p:sp>
    </p:spTree>
    <p:extLst>
      <p:ext uri="{BB962C8B-B14F-4D97-AF65-F5344CB8AC3E}">
        <p14:creationId xmlns:p14="http://schemas.microsoft.com/office/powerpoint/2010/main" val="241100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475656" y="44624"/>
            <a:ext cx="4429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FFFF"/>
                </a:solidFill>
              </a:rPr>
              <a:t>3 Generations of Light Sources</a:t>
            </a:r>
            <a:endParaRPr lang="en-GB" sz="2400" dirty="0">
              <a:solidFill>
                <a:srgbClr val="FFFFFF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94148" y="914671"/>
            <a:ext cx="381642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1970s : 1</a:t>
            </a:r>
            <a:r>
              <a:rPr lang="en-GB" baseline="30000" dirty="0" smtClean="0">
                <a:solidFill>
                  <a:srgbClr val="FFFFFF"/>
                </a:solidFill>
              </a:rPr>
              <a:t>st</a:t>
            </a:r>
            <a:r>
              <a:rPr lang="en-GB" dirty="0" smtClean="0">
                <a:solidFill>
                  <a:srgbClr val="FFFFFF"/>
                </a:solidFill>
              </a:rPr>
              <a:t> Generation – HEP rings used parasitically for X-ray production</a:t>
            </a:r>
          </a:p>
          <a:p>
            <a:endParaRPr lang="en-GB" dirty="0" smtClean="0">
              <a:solidFill>
                <a:srgbClr val="FFFFFF"/>
              </a:solidFill>
            </a:endParaRPr>
          </a:p>
          <a:p>
            <a:r>
              <a:rPr lang="en-GB" dirty="0" smtClean="0">
                <a:solidFill>
                  <a:srgbClr val="FFFFFF"/>
                </a:solidFill>
              </a:rPr>
              <a:t>1980s : 2</a:t>
            </a:r>
            <a:r>
              <a:rPr lang="en-GB" baseline="30000" dirty="0" smtClean="0">
                <a:solidFill>
                  <a:srgbClr val="FFFFFF"/>
                </a:solidFill>
              </a:rPr>
              <a:t>nd</a:t>
            </a:r>
            <a:r>
              <a:rPr lang="en-GB" dirty="0" smtClean="0">
                <a:solidFill>
                  <a:srgbClr val="FFFFFF"/>
                </a:solidFill>
              </a:rPr>
              <a:t> Generation – Many dedicated X-ray sources</a:t>
            </a:r>
          </a:p>
          <a:p>
            <a:endParaRPr lang="en-GB" dirty="0" smtClean="0">
              <a:solidFill>
                <a:srgbClr val="FFFFFF"/>
              </a:solidFill>
            </a:endParaRPr>
          </a:p>
          <a:p>
            <a:r>
              <a:rPr lang="en-GB" dirty="0" smtClean="0">
                <a:solidFill>
                  <a:srgbClr val="FFFFFF"/>
                </a:solidFill>
              </a:rPr>
              <a:t>1990s: 3</a:t>
            </a:r>
            <a:r>
              <a:rPr lang="en-GB" baseline="30000" dirty="0" smtClean="0">
                <a:solidFill>
                  <a:srgbClr val="FFFFFF"/>
                </a:solidFill>
              </a:rPr>
              <a:t>rd</a:t>
            </a:r>
            <a:r>
              <a:rPr lang="en-GB" dirty="0" smtClean="0">
                <a:solidFill>
                  <a:srgbClr val="FFFFFF"/>
                </a:solidFill>
              </a:rPr>
              <a:t> Generation – Several </a:t>
            </a:r>
            <a:r>
              <a:rPr lang="en-GB" dirty="0" err="1" smtClean="0">
                <a:solidFill>
                  <a:srgbClr val="FFFFFF"/>
                </a:solidFill>
              </a:rPr>
              <a:t>radiaiton</a:t>
            </a:r>
            <a:r>
              <a:rPr lang="en-GB" dirty="0" smtClean="0">
                <a:solidFill>
                  <a:srgbClr val="FFFFFF"/>
                </a:solidFill>
              </a:rPr>
              <a:t> facilities with wigglers, undulators, high brilliance</a:t>
            </a:r>
          </a:p>
          <a:p>
            <a:endParaRPr lang="en-GB" dirty="0" smtClean="0">
              <a:solidFill>
                <a:srgbClr val="FFFFFF"/>
              </a:solidFill>
            </a:endParaRPr>
          </a:p>
          <a:p>
            <a:r>
              <a:rPr lang="en-GB" dirty="0" smtClean="0">
                <a:solidFill>
                  <a:srgbClr val="FFFFFF"/>
                </a:solidFill>
              </a:rPr>
              <a:t>2000s: 4</a:t>
            </a:r>
            <a:r>
              <a:rPr lang="en-GB" baseline="30000" dirty="0" smtClean="0">
                <a:solidFill>
                  <a:srgbClr val="FFFFFF"/>
                </a:solidFill>
              </a:rPr>
              <a:t>th</a:t>
            </a:r>
            <a:r>
              <a:rPr lang="en-GB" dirty="0" smtClean="0">
                <a:solidFill>
                  <a:srgbClr val="FFFFFF"/>
                </a:solidFill>
              </a:rPr>
              <a:t> Generation – Free Electron Lasers driven by </a:t>
            </a:r>
            <a:r>
              <a:rPr lang="en-GB" dirty="0" err="1" smtClean="0">
                <a:solidFill>
                  <a:srgbClr val="FFFFFF"/>
                </a:solidFill>
              </a:rPr>
              <a:t>Linacs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5" name="Picture 5" descr="http://www.esrf.eu/about/synchrotron-science/brilliance-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08720"/>
            <a:ext cx="3884290" cy="535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7416683" y="2247255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333399">
                    <a:lumMod val="75000"/>
                  </a:srgbClr>
                </a:solidFill>
              </a:rPr>
              <a:t>ALBA</a:t>
            </a:r>
            <a:endParaRPr lang="en-US" dirty="0">
              <a:solidFill>
                <a:srgbClr val="333399">
                  <a:lumMod val="75000"/>
                </a:srgbClr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344996" y="4721954"/>
            <a:ext cx="33478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400" dirty="0">
                <a:solidFill>
                  <a:srgbClr val="FFFF00"/>
                </a:solidFill>
              </a:rPr>
              <a:t>Light source </a:t>
            </a:r>
            <a:r>
              <a:rPr lang="it-IT" sz="2400" dirty="0" err="1" smtClean="0">
                <a:solidFill>
                  <a:srgbClr val="FFFF00"/>
                </a:solidFill>
              </a:rPr>
              <a:t>brilliance</a:t>
            </a:r>
            <a:endParaRPr lang="it-IT" sz="2400" dirty="0" smtClean="0">
              <a:solidFill>
                <a:srgbClr val="FFFF00"/>
              </a:solidFill>
            </a:endParaRPr>
          </a:p>
          <a:p>
            <a:pPr algn="r"/>
            <a:r>
              <a:rPr lang="en-US" dirty="0" smtClean="0">
                <a:solidFill>
                  <a:srgbClr val="FFFF00"/>
                </a:solidFill>
              </a:rPr>
              <a:t>photons/s/mm</a:t>
            </a:r>
            <a:r>
              <a:rPr lang="en-US" baseline="30000" dirty="0" smtClean="0">
                <a:solidFill>
                  <a:srgbClr val="FFFF00"/>
                </a:solidFill>
              </a:rPr>
              <a:t>2</a:t>
            </a:r>
            <a:r>
              <a:rPr lang="en-US" dirty="0" smtClean="0">
                <a:solidFill>
                  <a:srgbClr val="FFFF00"/>
                </a:solidFill>
              </a:rPr>
              <a:t>/mr</a:t>
            </a:r>
            <a:r>
              <a:rPr lang="en-US" baseline="30000" dirty="0" smtClean="0">
                <a:solidFill>
                  <a:srgbClr val="FFFF00"/>
                </a:solidFill>
              </a:rPr>
              <a:t>2</a:t>
            </a:r>
            <a:r>
              <a:rPr lang="en-US" dirty="0" smtClean="0">
                <a:solidFill>
                  <a:srgbClr val="FFFF00"/>
                </a:solidFill>
              </a:rPr>
              <a:t>/0.1%BW</a:t>
            </a:r>
            <a:endParaRPr lang="en-US" dirty="0">
              <a:solidFill>
                <a:srgbClr val="FFFF00"/>
              </a:solidFill>
            </a:endParaRPr>
          </a:p>
          <a:p>
            <a:pPr algn="r"/>
            <a:endParaRPr lang="it-IT" dirty="0">
              <a:solidFill>
                <a:srgbClr val="FFFF00"/>
              </a:solidFill>
            </a:endParaRPr>
          </a:p>
          <a:p>
            <a:pPr algn="r"/>
            <a:r>
              <a:rPr lang="it-IT" dirty="0">
                <a:solidFill>
                  <a:srgbClr val="FFFF00"/>
                </a:solidFill>
              </a:rPr>
              <a:t>photons per </a:t>
            </a:r>
            <a:r>
              <a:rPr lang="it-IT" dirty="0" smtClean="0">
                <a:solidFill>
                  <a:srgbClr val="FFFF00"/>
                </a:solidFill>
              </a:rPr>
              <a:t>time</a:t>
            </a:r>
            <a:r>
              <a:rPr lang="it-IT" dirty="0">
                <a:solidFill>
                  <a:srgbClr val="FFFF00"/>
                </a:solidFill>
              </a:rPr>
              <a:t>, </a:t>
            </a:r>
            <a:r>
              <a:rPr lang="it-IT" dirty="0" err="1" smtClean="0">
                <a:solidFill>
                  <a:srgbClr val="FFFF00"/>
                </a:solidFill>
              </a:rPr>
              <a:t>space</a:t>
            </a:r>
            <a:r>
              <a:rPr lang="it-IT" dirty="0" smtClean="0">
                <a:solidFill>
                  <a:srgbClr val="FFFF00"/>
                </a:solidFill>
              </a:rPr>
              <a:t>, </a:t>
            </a:r>
            <a:r>
              <a:rPr lang="it-IT" dirty="0" err="1" smtClean="0">
                <a:solidFill>
                  <a:srgbClr val="FFFF00"/>
                </a:solidFill>
              </a:rPr>
              <a:t>energy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definition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09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FELs - </a:t>
            </a:r>
            <a:r>
              <a:rPr lang="en-US" dirty="0" err="1" smtClean="0">
                <a:solidFill>
                  <a:schemeClr val="bg1"/>
                </a:solidFill>
              </a:rPr>
              <a:t>Impulsos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luz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ultracortos</a:t>
            </a:r>
            <a:r>
              <a:rPr lang="en-US" dirty="0" smtClean="0">
                <a:solidFill>
                  <a:schemeClr val="bg1"/>
                </a:solidFill>
              </a:rPr>
              <a:t> y </a:t>
            </a:r>
            <a:r>
              <a:rPr lang="en-US" dirty="0" err="1" smtClean="0">
                <a:solidFill>
                  <a:schemeClr val="bg1"/>
                </a:solidFill>
              </a:rPr>
              <a:t>muy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intensos</a:t>
            </a:r>
            <a:endParaRPr lang="es-ES_tradnl" dirty="0">
              <a:solidFill>
                <a:schemeClr val="bg1"/>
              </a:solidFill>
            </a:endParaRPr>
          </a:p>
        </p:txBody>
      </p:sp>
      <p:pic>
        <p:nvPicPr>
          <p:cNvPr id="4" name="Picture 3" descr="SL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444" y="1340768"/>
            <a:ext cx="5249708" cy="473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35696" y="6197242"/>
            <a:ext cx="5645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Capacidad</a:t>
            </a:r>
            <a:r>
              <a:rPr lang="en-US" sz="2000" dirty="0" smtClean="0">
                <a:solidFill>
                  <a:schemeClr val="bg1"/>
                </a:solidFill>
              </a:rPr>
              <a:t> de </a:t>
            </a:r>
            <a:r>
              <a:rPr lang="en-US" sz="2000" dirty="0" err="1" smtClean="0">
                <a:solidFill>
                  <a:schemeClr val="bg1"/>
                </a:solidFill>
              </a:rPr>
              <a:t>estudiar</a:t>
            </a:r>
            <a:r>
              <a:rPr lang="en-US" sz="2000" dirty="0" smtClean="0">
                <a:solidFill>
                  <a:schemeClr val="bg1"/>
                </a:solidFill>
              </a:rPr>
              <a:t> la </a:t>
            </a:r>
            <a:r>
              <a:rPr lang="en-US" sz="2000" dirty="0" err="1" smtClean="0">
                <a:solidFill>
                  <a:schemeClr val="bg1"/>
                </a:solidFill>
              </a:rPr>
              <a:t>dinámica</a:t>
            </a:r>
            <a:r>
              <a:rPr lang="en-US" sz="2000" dirty="0" smtClean="0">
                <a:solidFill>
                  <a:schemeClr val="bg1"/>
                </a:solidFill>
              </a:rPr>
              <a:t> de los </a:t>
            </a:r>
            <a:r>
              <a:rPr lang="en-US" sz="2000" dirty="0" err="1" smtClean="0">
                <a:solidFill>
                  <a:schemeClr val="bg1"/>
                </a:solidFill>
              </a:rPr>
              <a:t>fenómenos</a:t>
            </a:r>
            <a:endParaRPr lang="es-ES_tradn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39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701088" y="6524625"/>
            <a:ext cx="442912" cy="222250"/>
          </a:xfrm>
          <a:prstGeom prst="rect">
            <a:avLst/>
          </a:prstGeom>
        </p:spPr>
        <p:txBody>
          <a:bodyPr/>
          <a:lstStyle/>
          <a:p>
            <a:fld id="{70C0CD7E-1085-4C75-828A-81BC512D6C0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57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pic>
        <p:nvPicPr>
          <p:cNvPr id="5" name="Picture 6" descr="fa11007scr (1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72"/>
          <a:stretch>
            <a:fillRect/>
          </a:stretch>
        </p:blipFill>
        <p:spPr bwMode="auto">
          <a:xfrm>
            <a:off x="36512" y="1052736"/>
            <a:ext cx="9144000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91680" y="116632"/>
            <a:ext cx="6433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ALBA, la </a:t>
            </a:r>
            <a:r>
              <a:rPr lang="en-US" sz="2400" dirty="0" err="1" smtClean="0">
                <a:solidFill>
                  <a:srgbClr val="FFFFFF"/>
                </a:solidFill>
              </a:rPr>
              <a:t>fuente</a:t>
            </a:r>
            <a:r>
              <a:rPr lang="en-US" sz="2400" dirty="0" smtClean="0">
                <a:solidFill>
                  <a:srgbClr val="FFFFFF"/>
                </a:solidFill>
              </a:rPr>
              <a:t> de </a:t>
            </a:r>
            <a:r>
              <a:rPr lang="en-US" sz="2400" dirty="0" err="1" smtClean="0">
                <a:solidFill>
                  <a:srgbClr val="FFFFFF"/>
                </a:solidFill>
              </a:rPr>
              <a:t>luz</a:t>
            </a:r>
            <a:r>
              <a:rPr lang="en-US" sz="2400" dirty="0" smtClean="0">
                <a:solidFill>
                  <a:srgbClr val="FFFFFF"/>
                </a:solidFill>
              </a:rPr>
              <a:t> de </a:t>
            </a:r>
            <a:r>
              <a:rPr lang="en-US" sz="2400" dirty="0" err="1" smtClean="0">
                <a:solidFill>
                  <a:srgbClr val="FFFFFF"/>
                </a:solidFill>
              </a:rPr>
              <a:t>sincrotrón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espaňola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8 Abril 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C. Biscari, ALBA-CELLS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07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179512" y="836712"/>
            <a:ext cx="8784976" cy="561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800" b="1" dirty="0">
              <a:solidFill>
                <a:srgbClr val="000000"/>
              </a:solidFill>
              <a:latin typeface="Calibri" pitchFamily="34" charset="0"/>
            </a:endParaRP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i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Primera</a:t>
            </a:r>
            <a:r>
              <a:rPr lang="en-GB" sz="24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 idea de </a:t>
            </a:r>
            <a:r>
              <a:rPr lang="en-GB" sz="2400" i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construir</a:t>
            </a:r>
            <a:r>
              <a:rPr lang="en-GB" sz="24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 un </a:t>
            </a:r>
            <a:r>
              <a:rPr lang="en-GB" sz="2400" i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Sincrotrón</a:t>
            </a:r>
            <a:r>
              <a:rPr lang="en-GB" sz="24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en-GB" sz="2400" i="1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e</a:t>
            </a:r>
            <a:r>
              <a:rPr lang="en-GB" sz="24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n </a:t>
            </a:r>
            <a:r>
              <a:rPr lang="en-GB" sz="2400" i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Espaňa</a:t>
            </a:r>
            <a:r>
              <a:rPr lang="en-GB" sz="24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 – </a:t>
            </a:r>
            <a:r>
              <a:rPr lang="en-GB" sz="2400" i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comienzos</a:t>
            </a:r>
            <a:r>
              <a:rPr lang="en-GB" sz="24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 ‘90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24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10 </a:t>
            </a:r>
            <a:r>
              <a:rPr lang="en-GB" sz="2400" i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aňos</a:t>
            </a:r>
            <a:r>
              <a:rPr lang="en-GB" sz="2400" i="1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en-GB" sz="24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para </a:t>
            </a:r>
            <a:r>
              <a:rPr lang="en-GB" sz="2400" i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comenzar</a:t>
            </a:r>
            <a:r>
              <a:rPr lang="en-GB" sz="2400" i="1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en-GB" sz="24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+ 10 </a:t>
            </a:r>
            <a:r>
              <a:rPr lang="en-GB" sz="2400" i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aňos</a:t>
            </a:r>
            <a:r>
              <a:rPr lang="en-GB" sz="24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en-GB" sz="2400" i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desde</a:t>
            </a:r>
            <a:r>
              <a:rPr lang="en-GB" sz="24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 la </a:t>
            </a:r>
            <a:r>
              <a:rPr lang="en-GB" sz="2400" i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aprobación</a:t>
            </a:r>
            <a:r>
              <a:rPr lang="en-GB" sz="24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 a la </a:t>
            </a:r>
            <a:r>
              <a:rPr lang="en-GB" sz="2400" i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operación</a:t>
            </a:r>
            <a:endParaRPr lang="en-GB" sz="2400" i="1" dirty="0" smtClean="0">
              <a:solidFill>
                <a:schemeClr val="bg1">
                  <a:lumMod val="95000"/>
                  <a:lumOff val="5000"/>
                </a:schemeClr>
              </a:solidFill>
              <a:latin typeface="Calibri" pitchFamily="34" charset="0"/>
            </a:endParaRP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Aprobación</a:t>
            </a:r>
            <a:r>
              <a:rPr lang="en-GB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 ALBA</a:t>
            </a:r>
            <a:r>
              <a:rPr lang="en-GB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			</a:t>
            </a:r>
            <a:r>
              <a:rPr lang="en-GB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Abril </a:t>
            </a:r>
            <a:r>
              <a:rPr lang="en-GB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2003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1er </a:t>
            </a:r>
            <a:r>
              <a:rPr lang="en-GB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trabajador</a:t>
            </a:r>
            <a:r>
              <a:rPr lang="en-GB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	</a:t>
            </a:r>
            <a:r>
              <a:rPr lang="en-GB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 ALBA	</a:t>
            </a:r>
            <a:r>
              <a:rPr lang="en-GB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		</a:t>
            </a:r>
            <a:r>
              <a:rPr lang="en-GB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Dic</a:t>
            </a:r>
            <a:r>
              <a:rPr lang="en-GB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en-GB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2003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Diseňo</a:t>
            </a:r>
            <a:r>
              <a:rPr lang="en-GB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	de ALBA</a:t>
            </a:r>
            <a:r>
              <a:rPr lang="en-GB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			</a:t>
            </a:r>
            <a:r>
              <a:rPr lang="en-GB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2004-2005</a:t>
            </a:r>
            <a:endParaRPr lang="en-GB" sz="2400" dirty="0">
              <a:solidFill>
                <a:schemeClr val="bg1">
                  <a:lumMod val="95000"/>
                  <a:lumOff val="5000"/>
                </a:schemeClr>
              </a:solidFill>
              <a:latin typeface="Calibri" pitchFamily="34" charset="0"/>
            </a:endParaRP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Comienzo</a:t>
            </a:r>
            <a:r>
              <a:rPr lang="en-GB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 de la </a:t>
            </a:r>
            <a:r>
              <a:rPr lang="en-GB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c</a:t>
            </a:r>
            <a:r>
              <a:rPr lang="en-GB" sz="24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onstrucción</a:t>
            </a:r>
            <a:r>
              <a:rPr lang="en-GB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	</a:t>
            </a:r>
            <a:r>
              <a:rPr lang="en-GB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	</a:t>
            </a:r>
            <a:r>
              <a:rPr lang="en-GB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May 2006</a:t>
            </a:r>
            <a:endParaRPr lang="en-GB" sz="2400" dirty="0">
              <a:solidFill>
                <a:schemeClr val="bg1">
                  <a:lumMod val="95000"/>
                  <a:lumOff val="5000"/>
                </a:schemeClr>
              </a:solidFill>
              <a:latin typeface="Calibri" pitchFamily="34" charset="0"/>
            </a:endParaRP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Comienzo</a:t>
            </a:r>
            <a:r>
              <a:rPr lang="en-GB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 de la </a:t>
            </a:r>
            <a:r>
              <a:rPr lang="en-GB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instalación</a:t>
            </a:r>
            <a:r>
              <a:rPr lang="en-GB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	</a:t>
            </a:r>
            <a:r>
              <a:rPr lang="en-GB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	Feb </a:t>
            </a:r>
            <a:r>
              <a:rPr lang="en-GB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2008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Comienzo</a:t>
            </a:r>
            <a:r>
              <a:rPr lang="en-GB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 del commissioning		Oct </a:t>
            </a:r>
            <a:r>
              <a:rPr lang="en-GB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2008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Commissioning</a:t>
            </a:r>
            <a:r>
              <a:rPr lang="en-GB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en-GB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de </a:t>
            </a:r>
            <a:r>
              <a:rPr lang="en-GB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las</a:t>
            </a:r>
            <a:r>
              <a:rPr lang="en-GB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 Beamlines</a:t>
            </a:r>
            <a:r>
              <a:rPr lang="en-GB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	</a:t>
            </a:r>
            <a:r>
              <a:rPr lang="en-GB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2011 - 2012</a:t>
            </a:r>
            <a:endParaRPr lang="en-GB" sz="900" b="1" dirty="0">
              <a:solidFill>
                <a:schemeClr val="bg1">
                  <a:lumMod val="95000"/>
                  <a:lumOff val="5000"/>
                </a:schemeClr>
              </a:solidFill>
              <a:latin typeface="Calibri" pitchFamily="34" charset="0"/>
            </a:endParaRP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Comienzo</a:t>
            </a:r>
            <a:r>
              <a:rPr lang="en-GB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 de la </a:t>
            </a:r>
            <a:r>
              <a:rPr lang="en-GB" sz="24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operaci</a:t>
            </a:r>
            <a:r>
              <a:rPr lang="en-GB" sz="24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ó</a:t>
            </a:r>
            <a:r>
              <a:rPr lang="en-GB" sz="24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n</a:t>
            </a:r>
            <a:r>
              <a:rPr lang="en-GB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 de BLs </a:t>
            </a:r>
            <a:r>
              <a:rPr lang="en-GB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	</a:t>
            </a:r>
            <a:r>
              <a:rPr lang="en-GB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May 2012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BLs de </a:t>
            </a:r>
            <a:r>
              <a:rPr lang="en-GB" sz="24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fase</a:t>
            </a:r>
            <a:r>
              <a:rPr lang="en-GB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 I </a:t>
            </a:r>
            <a:r>
              <a:rPr lang="en-GB" sz="24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Operación</a:t>
            </a:r>
            <a:r>
              <a:rPr lang="en-GB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		</a:t>
            </a:r>
            <a:r>
              <a:rPr lang="en-GB" sz="24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Febrero</a:t>
            </a:r>
            <a:r>
              <a:rPr lang="en-GB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 2013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b="1" dirty="0" err="1" smtClean="0">
                <a:solidFill>
                  <a:srgbClr val="000000"/>
                </a:solidFill>
                <a:latin typeface="Calibri" pitchFamily="34" charset="0"/>
              </a:rPr>
              <a:t>Construcci</a:t>
            </a:r>
            <a:r>
              <a:rPr lang="en-GB" sz="24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rPr>
              <a:t>ó</a:t>
            </a:r>
            <a:r>
              <a:rPr lang="en-GB" sz="2400" b="1" dirty="0" err="1" smtClean="0">
                <a:solidFill>
                  <a:srgbClr val="000000"/>
                </a:solidFill>
                <a:latin typeface="Calibri" pitchFamily="34" charset="0"/>
              </a:rPr>
              <a:t>n</a:t>
            </a:r>
            <a:r>
              <a:rPr lang="en-GB" sz="2400" b="1" dirty="0" smtClean="0">
                <a:solidFill>
                  <a:srgbClr val="000000"/>
                </a:solidFill>
                <a:latin typeface="Calibri" pitchFamily="34" charset="0"/>
              </a:rPr>
              <a:t> BL de </a:t>
            </a:r>
            <a:r>
              <a:rPr lang="en-GB" sz="2400" b="1" dirty="0" err="1" smtClean="0">
                <a:solidFill>
                  <a:srgbClr val="000000"/>
                </a:solidFill>
                <a:latin typeface="Calibri" pitchFamily="34" charset="0"/>
              </a:rPr>
              <a:t>fase</a:t>
            </a:r>
            <a:r>
              <a:rPr lang="en-GB" sz="2400" b="1" dirty="0" smtClean="0">
                <a:solidFill>
                  <a:srgbClr val="000000"/>
                </a:solidFill>
                <a:latin typeface="Calibri" pitchFamily="34" charset="0"/>
              </a:rPr>
              <a:t> II		2014</a:t>
            </a:r>
            <a:endParaRPr lang="en-GB" sz="24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1259632" y="89014"/>
            <a:ext cx="30413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err="1" smtClean="0">
                <a:solidFill>
                  <a:srgbClr val="FFFFFF"/>
                </a:solidFill>
                <a:latin typeface="Calibri" pitchFamily="34" charset="0"/>
              </a:rPr>
              <a:t>Historia</a:t>
            </a:r>
            <a:r>
              <a:rPr lang="en-GB" sz="3200" dirty="0" smtClean="0">
                <a:solidFill>
                  <a:srgbClr val="FFFFFF"/>
                </a:solidFill>
                <a:latin typeface="Calibri" pitchFamily="34" charset="0"/>
              </a:rPr>
              <a:t> de ALBA</a:t>
            </a:r>
            <a:endParaRPr lang="es-ES" sz="32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8 Abril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9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80512" cy="660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22051" y="6550223"/>
            <a:ext cx="1885453" cy="30777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El </a:t>
            </a:r>
            <a:r>
              <a:rPr lang="en-US" sz="1400" dirty="0" err="1">
                <a:solidFill>
                  <a:srgbClr val="FFFFFF"/>
                </a:solidFill>
              </a:rPr>
              <a:t>periodico</a:t>
            </a:r>
            <a:r>
              <a:rPr lang="en-US" sz="1400" dirty="0">
                <a:solidFill>
                  <a:srgbClr val="FFFFFF"/>
                </a:solidFill>
              </a:rPr>
              <a:t> 05-05-13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512" y="116632"/>
            <a:ext cx="3932487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Sketch de la </a:t>
            </a:r>
            <a:r>
              <a:rPr lang="en-US" sz="2400" dirty="0" err="1" smtClean="0"/>
              <a:t>infraestructura</a:t>
            </a:r>
            <a:endParaRPr lang="en-US" sz="24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9 December 2013 - LNF, INFN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1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0" name="Text Box 4"/>
          <p:cNvSpPr txBox="1">
            <a:spLocks noChangeArrowheads="1"/>
          </p:cNvSpPr>
          <p:nvPr/>
        </p:nvSpPr>
        <p:spPr bwMode="auto">
          <a:xfrm>
            <a:off x="2176463" y="12890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42341" name="Text Box 5"/>
          <p:cNvSpPr txBox="1">
            <a:spLocks noChangeArrowheads="1"/>
          </p:cNvSpPr>
          <p:nvPr/>
        </p:nvSpPr>
        <p:spPr bwMode="auto">
          <a:xfrm>
            <a:off x="1547664" y="1196975"/>
            <a:ext cx="65849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z="2400" dirty="0" smtClean="0">
                <a:solidFill>
                  <a:srgbClr val="FAFA38"/>
                </a:solidFill>
              </a:rPr>
              <a:t>1 eV	  10</a:t>
            </a:r>
            <a:r>
              <a:rPr lang="it-IT" altLang="en-US" sz="2400" baseline="30000" dirty="0" smtClean="0">
                <a:solidFill>
                  <a:srgbClr val="FAFA38"/>
                </a:solidFill>
              </a:rPr>
              <a:t>3 </a:t>
            </a:r>
            <a:r>
              <a:rPr lang="it-IT" altLang="en-US" sz="2400" dirty="0" smtClean="0">
                <a:solidFill>
                  <a:srgbClr val="FAFA38"/>
                </a:solidFill>
              </a:rPr>
              <a:t>eV     10</a:t>
            </a:r>
            <a:r>
              <a:rPr lang="it-IT" altLang="en-US" sz="2400" baseline="30000" dirty="0" smtClean="0">
                <a:solidFill>
                  <a:srgbClr val="FAFA38"/>
                </a:solidFill>
              </a:rPr>
              <a:t>6 </a:t>
            </a:r>
            <a:r>
              <a:rPr lang="it-IT" altLang="en-US" sz="2400" dirty="0" smtClean="0">
                <a:solidFill>
                  <a:srgbClr val="FAFA38"/>
                </a:solidFill>
              </a:rPr>
              <a:t>eV    10</a:t>
            </a:r>
            <a:r>
              <a:rPr lang="it-IT" altLang="en-US" sz="2400" baseline="30000" dirty="0" smtClean="0">
                <a:solidFill>
                  <a:srgbClr val="FAFA38"/>
                </a:solidFill>
              </a:rPr>
              <a:t>9 </a:t>
            </a:r>
            <a:r>
              <a:rPr lang="it-IT" altLang="en-US" sz="2400" dirty="0" smtClean="0">
                <a:solidFill>
                  <a:srgbClr val="FAFA38"/>
                </a:solidFill>
              </a:rPr>
              <a:t>eV    10</a:t>
            </a:r>
            <a:r>
              <a:rPr lang="it-IT" altLang="en-US" sz="2400" baseline="30000" dirty="0" smtClean="0">
                <a:solidFill>
                  <a:srgbClr val="FAFA38"/>
                </a:solidFill>
              </a:rPr>
              <a:t>12 </a:t>
            </a:r>
            <a:r>
              <a:rPr lang="it-IT" altLang="en-US" sz="2400" dirty="0" smtClean="0">
                <a:solidFill>
                  <a:srgbClr val="FAFA38"/>
                </a:solidFill>
              </a:rPr>
              <a:t>eV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en-US" sz="2400" dirty="0" smtClean="0">
              <a:solidFill>
                <a:srgbClr val="FAFA38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z="2400" dirty="0" smtClean="0">
                <a:solidFill>
                  <a:srgbClr val="FAFA38"/>
                </a:solidFill>
              </a:rPr>
              <a:t>1 eV	   1 keV     1 MeV     1 GeV     1 </a:t>
            </a:r>
            <a:r>
              <a:rPr lang="it-IT" altLang="en-US" sz="2400" dirty="0" err="1" smtClean="0">
                <a:solidFill>
                  <a:srgbClr val="FAFA38"/>
                </a:solidFill>
              </a:rPr>
              <a:t>TeV</a:t>
            </a:r>
            <a:r>
              <a:rPr lang="it-IT" altLang="en-US" sz="2400" dirty="0" smtClean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142342" name="Text Box 6"/>
          <p:cNvSpPr txBox="1">
            <a:spLocks noChangeArrowheads="1"/>
          </p:cNvSpPr>
          <p:nvPr/>
        </p:nvSpPr>
        <p:spPr bwMode="auto">
          <a:xfrm>
            <a:off x="1692275" y="333375"/>
            <a:ext cx="594887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z="3200" dirty="0" err="1" smtClean="0">
                <a:solidFill>
                  <a:srgbClr val="FF2121"/>
                </a:solidFill>
              </a:rPr>
              <a:t>El</a:t>
            </a:r>
            <a:r>
              <a:rPr lang="it-IT" altLang="en-US" sz="3200" dirty="0" smtClean="0">
                <a:solidFill>
                  <a:srgbClr val="FF2121"/>
                </a:solidFill>
              </a:rPr>
              <a:t> electron Volt y </a:t>
            </a:r>
            <a:r>
              <a:rPr lang="it-IT" altLang="en-US" sz="3200" dirty="0" err="1" smtClean="0">
                <a:solidFill>
                  <a:srgbClr val="FF2121"/>
                </a:solidFill>
              </a:rPr>
              <a:t>sus</a:t>
            </a:r>
            <a:r>
              <a:rPr lang="it-IT" altLang="en-US" sz="3200" dirty="0" smtClean="0">
                <a:solidFill>
                  <a:srgbClr val="FF2121"/>
                </a:solidFill>
              </a:rPr>
              <a:t> </a:t>
            </a:r>
            <a:r>
              <a:rPr lang="it-IT" altLang="en-US" sz="3200" dirty="0" err="1" smtClean="0">
                <a:solidFill>
                  <a:srgbClr val="FF2121"/>
                </a:solidFill>
              </a:rPr>
              <a:t>múltiplos</a:t>
            </a:r>
            <a:endParaRPr lang="it-IT" altLang="en-US" sz="3200" dirty="0" smtClean="0">
              <a:solidFill>
                <a:srgbClr val="FF2121"/>
              </a:solidFill>
            </a:endParaRPr>
          </a:p>
        </p:txBody>
      </p:sp>
      <p:sp>
        <p:nvSpPr>
          <p:cNvPr id="142343" name="Text Box 7"/>
          <p:cNvSpPr txBox="1">
            <a:spLocks noChangeArrowheads="1"/>
          </p:cNvSpPr>
          <p:nvPr/>
        </p:nvSpPr>
        <p:spPr bwMode="auto">
          <a:xfrm>
            <a:off x="320826" y="3591939"/>
            <a:ext cx="371127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i="1" dirty="0" smtClean="0">
                <a:solidFill>
                  <a:srgbClr val="FFFFFF"/>
                </a:solidFill>
              </a:rPr>
              <a:t>1eV es una </a:t>
            </a:r>
            <a:r>
              <a:rPr lang="it-IT" altLang="en-US" i="1" dirty="0" err="1" smtClean="0">
                <a:solidFill>
                  <a:srgbClr val="FFFFFF"/>
                </a:solidFill>
              </a:rPr>
              <a:t>energía</a:t>
            </a:r>
            <a:r>
              <a:rPr lang="it-IT" altLang="en-US" i="1" dirty="0" smtClean="0">
                <a:solidFill>
                  <a:srgbClr val="FFFFFF"/>
                </a:solidFill>
              </a:rPr>
              <a:t> </a:t>
            </a:r>
            <a:r>
              <a:rPr lang="it-IT" altLang="en-US" i="1" dirty="0" err="1" smtClean="0">
                <a:solidFill>
                  <a:srgbClr val="FFFFFF"/>
                </a:solidFill>
              </a:rPr>
              <a:t>muy</a:t>
            </a:r>
            <a:r>
              <a:rPr lang="it-IT" altLang="en-US" i="1" dirty="0" smtClean="0">
                <a:solidFill>
                  <a:srgbClr val="FFFFFF"/>
                </a:solidFill>
              </a:rPr>
              <a:t> </a:t>
            </a:r>
            <a:r>
              <a:rPr lang="it-IT" altLang="en-US" i="1" dirty="0" err="1" smtClean="0">
                <a:solidFill>
                  <a:srgbClr val="FFFFFF"/>
                </a:solidFill>
              </a:rPr>
              <a:t>pequeňa</a:t>
            </a:r>
            <a:r>
              <a:rPr lang="it-IT" altLang="en-US" dirty="0" smtClean="0">
                <a:solidFill>
                  <a:srgbClr val="FFFFFF"/>
                </a:solidFill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en-US" dirty="0" smtClean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en-US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en-US" dirty="0" smtClean="0">
              <a:solidFill>
                <a:srgbClr val="000000"/>
              </a:solidFill>
            </a:endParaRPr>
          </a:p>
        </p:txBody>
      </p:sp>
      <p:pic>
        <p:nvPicPr>
          <p:cNvPr id="142349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37" y="3901311"/>
            <a:ext cx="2130450" cy="175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2347" name="Text Box 11"/>
          <p:cNvSpPr txBox="1">
            <a:spLocks noChangeArrowheads="1"/>
          </p:cNvSpPr>
          <p:nvPr/>
        </p:nvSpPr>
        <p:spPr bwMode="auto">
          <a:xfrm>
            <a:off x="483531" y="5661248"/>
            <a:ext cx="338586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z="1400" dirty="0" err="1" smtClean="0">
                <a:solidFill>
                  <a:srgbClr val="FFFFFF"/>
                </a:solidFill>
              </a:rPr>
              <a:t>Bombilla</a:t>
            </a:r>
            <a:r>
              <a:rPr lang="it-IT" altLang="en-US" sz="1400" dirty="0" smtClean="0">
                <a:solidFill>
                  <a:srgbClr val="FFFFFF"/>
                </a:solidFill>
              </a:rPr>
              <a:t> de 100 W (</a:t>
            </a:r>
            <a:r>
              <a:rPr lang="it-IT" altLang="en-US" sz="1400" dirty="0" err="1" smtClean="0">
                <a:solidFill>
                  <a:srgbClr val="FFFFFF"/>
                </a:solidFill>
              </a:rPr>
              <a:t>Joules</a:t>
            </a:r>
            <a:r>
              <a:rPr lang="it-IT" altLang="en-US" sz="1400" dirty="0" smtClean="0">
                <a:solidFill>
                  <a:srgbClr val="FFFFFF"/>
                </a:solidFill>
              </a:rPr>
              <a:t>/sec)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z="1400" dirty="0" err="1" smtClean="0">
                <a:solidFill>
                  <a:srgbClr val="FFFFFF"/>
                </a:solidFill>
              </a:rPr>
              <a:t>Encendida</a:t>
            </a:r>
            <a:r>
              <a:rPr lang="it-IT" altLang="en-US" sz="1400" dirty="0" smtClean="0">
                <a:solidFill>
                  <a:srgbClr val="FFFFFF"/>
                </a:solidFill>
              </a:rPr>
              <a:t> durante una  </a:t>
            </a:r>
            <a:r>
              <a:rPr lang="it-IT" altLang="en-US" sz="1400" dirty="0">
                <a:solidFill>
                  <a:srgbClr val="FFFFFF"/>
                </a:solidFill>
              </a:rPr>
              <a:t>h</a:t>
            </a:r>
            <a:r>
              <a:rPr lang="it-IT" altLang="en-US" sz="1400" dirty="0" smtClean="0">
                <a:solidFill>
                  <a:srgbClr val="FFFFFF"/>
                </a:solidFill>
              </a:rPr>
              <a:t>ora (3600 sec)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z="1400" dirty="0" smtClean="0">
                <a:solidFill>
                  <a:srgbClr val="FFFFFF"/>
                </a:solidFill>
              </a:rPr>
              <a:t>Energia = 360.000 </a:t>
            </a:r>
            <a:r>
              <a:rPr lang="it-IT" altLang="en-US" sz="1400" dirty="0" err="1" smtClean="0">
                <a:solidFill>
                  <a:srgbClr val="FFFFFF"/>
                </a:solidFill>
              </a:rPr>
              <a:t>Joules</a:t>
            </a:r>
            <a:r>
              <a:rPr lang="it-IT" altLang="en-US" sz="1400" dirty="0" smtClean="0">
                <a:solidFill>
                  <a:srgbClr val="FFFFFF"/>
                </a:solidFill>
              </a:rPr>
              <a:t> =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dirty="0" smtClean="0">
                <a:solidFill>
                  <a:srgbClr val="FFFFFF"/>
                </a:solidFill>
              </a:rPr>
              <a:t>= 2.2*10</a:t>
            </a:r>
            <a:r>
              <a:rPr lang="it-IT" altLang="en-US" baseline="30000" dirty="0" smtClean="0">
                <a:solidFill>
                  <a:srgbClr val="FFFFFF"/>
                </a:solidFill>
              </a:rPr>
              <a:t>24</a:t>
            </a:r>
            <a:r>
              <a:rPr lang="it-IT" altLang="en-US" dirty="0" smtClean="0">
                <a:solidFill>
                  <a:srgbClr val="FFFFFF"/>
                </a:solidFill>
              </a:rPr>
              <a:t> eV</a:t>
            </a:r>
          </a:p>
        </p:txBody>
      </p:sp>
      <p:sp>
        <p:nvSpPr>
          <p:cNvPr id="142350" name="Text Box 14"/>
          <p:cNvSpPr txBox="1">
            <a:spLocks noChangeArrowheads="1"/>
          </p:cNvSpPr>
          <p:nvPr/>
        </p:nvSpPr>
        <p:spPr bwMode="auto">
          <a:xfrm>
            <a:off x="4139952" y="3717032"/>
            <a:ext cx="4750018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en-US" dirty="0" smtClean="0">
                <a:solidFill>
                  <a:srgbClr val="FFFFFF"/>
                </a:solidFill>
              </a:rPr>
              <a:t>Al aumentar la energia aumenta la </a:t>
            </a:r>
            <a:r>
              <a:rPr lang="it-IT" altLang="en-US" dirty="0" err="1" smtClean="0">
                <a:solidFill>
                  <a:srgbClr val="FFFFFF"/>
                </a:solidFill>
              </a:rPr>
              <a:t>velocidad</a:t>
            </a:r>
            <a:endParaRPr lang="it-IT" altLang="en-US" dirty="0" smtClean="0">
              <a:solidFill>
                <a:srgbClr val="FFFFFF"/>
              </a:solidFill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en-US" dirty="0" smtClean="0">
                <a:solidFill>
                  <a:srgbClr val="FFFFFF"/>
                </a:solidFill>
              </a:rPr>
              <a:t>La </a:t>
            </a:r>
            <a:r>
              <a:rPr lang="it-IT" altLang="en-US" dirty="0" err="1" smtClean="0">
                <a:solidFill>
                  <a:srgbClr val="FFFFFF"/>
                </a:solidFill>
              </a:rPr>
              <a:t>velocidad</a:t>
            </a:r>
            <a:r>
              <a:rPr lang="it-IT" altLang="en-US" dirty="0" smtClean="0">
                <a:solidFill>
                  <a:srgbClr val="FFFFFF"/>
                </a:solidFill>
              </a:rPr>
              <a:t> </a:t>
            </a:r>
            <a:r>
              <a:rPr lang="it-IT" altLang="en-US" dirty="0" err="1" smtClean="0">
                <a:solidFill>
                  <a:srgbClr val="FFFFFF"/>
                </a:solidFill>
              </a:rPr>
              <a:t>alcanza</a:t>
            </a:r>
            <a:r>
              <a:rPr lang="it-IT" altLang="en-US" dirty="0" smtClean="0">
                <a:solidFill>
                  <a:srgbClr val="FFFFFF"/>
                </a:solidFill>
              </a:rPr>
              <a:t> la </a:t>
            </a:r>
            <a:r>
              <a:rPr lang="it-IT" altLang="en-US" dirty="0" err="1" smtClean="0">
                <a:solidFill>
                  <a:srgbClr val="FFFFFF"/>
                </a:solidFill>
              </a:rPr>
              <a:t>velocidad</a:t>
            </a:r>
            <a:r>
              <a:rPr lang="it-IT" altLang="en-US" dirty="0" smtClean="0">
                <a:solidFill>
                  <a:srgbClr val="FFFFFF"/>
                </a:solidFill>
              </a:rPr>
              <a:t> de la </a:t>
            </a:r>
            <a:r>
              <a:rPr lang="it-IT" altLang="en-US" dirty="0" err="1" smtClean="0">
                <a:solidFill>
                  <a:srgbClr val="FFFFFF"/>
                </a:solidFill>
              </a:rPr>
              <a:t>luz</a:t>
            </a:r>
            <a:endParaRPr lang="it-IT" altLang="en-US" dirty="0" smtClean="0">
              <a:solidFill>
                <a:srgbClr val="FFFFFF"/>
              </a:solidFill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en-US" dirty="0" smtClean="0">
                <a:solidFill>
                  <a:srgbClr val="FFFFFF"/>
                </a:solidFill>
              </a:rPr>
              <a:t>para </a:t>
            </a:r>
            <a:r>
              <a:rPr lang="it-IT" altLang="en-US" dirty="0" err="1" smtClean="0">
                <a:solidFill>
                  <a:srgbClr val="FFFFFF"/>
                </a:solidFill>
              </a:rPr>
              <a:t>electrones</a:t>
            </a:r>
            <a:r>
              <a:rPr lang="it-IT" altLang="en-US" dirty="0" smtClean="0">
                <a:solidFill>
                  <a:srgbClr val="FFFFFF"/>
                </a:solidFill>
              </a:rPr>
              <a:t> a ~ 3 MeV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en-US" dirty="0" smtClean="0">
                <a:solidFill>
                  <a:srgbClr val="FFFFFF"/>
                </a:solidFill>
              </a:rPr>
              <a:t>para </a:t>
            </a:r>
            <a:r>
              <a:rPr lang="it-IT" altLang="en-US" dirty="0" err="1" smtClean="0">
                <a:solidFill>
                  <a:srgbClr val="FFFFFF"/>
                </a:solidFill>
              </a:rPr>
              <a:t>protones</a:t>
            </a:r>
            <a:r>
              <a:rPr lang="it-IT" altLang="en-US" dirty="0" smtClean="0">
                <a:solidFill>
                  <a:srgbClr val="FFFFFF"/>
                </a:solidFill>
              </a:rPr>
              <a:t> a </a:t>
            </a:r>
            <a:r>
              <a:rPr lang="it-IT" altLang="en-US" dirty="0">
                <a:solidFill>
                  <a:srgbClr val="FFFFFF"/>
                </a:solidFill>
              </a:rPr>
              <a:t>~ </a:t>
            </a:r>
            <a:r>
              <a:rPr lang="it-IT" altLang="en-US" dirty="0" smtClean="0">
                <a:solidFill>
                  <a:srgbClr val="FFFFFF"/>
                </a:solidFill>
              </a:rPr>
              <a:t>5 GeV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</a:rPr>
              <a:t>8 Abril 2014</a:t>
            </a:r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altLang="en-US" smtClean="0">
                <a:solidFill>
                  <a:srgbClr val="000000"/>
                </a:solidFill>
              </a:rPr>
              <a:t>C. Biscari, ALBA-CELLS</a:t>
            </a:r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DDEA-2D7C-4633-9C54-A37CA36C9FA0}" type="slidenum">
              <a:rPr lang="it-IT" altLang="en-US" smtClean="0">
                <a:solidFill>
                  <a:srgbClr val="000000"/>
                </a:solidFill>
              </a:rPr>
              <a:pPr/>
              <a:t>6</a:t>
            </a:fld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1728798" y="2808922"/>
            <a:ext cx="5976391" cy="216024"/>
          </a:xfrm>
          <a:prstGeom prst="rightArrow">
            <a:avLst/>
          </a:prstGeom>
          <a:gradFill>
            <a:gsLst>
              <a:gs pos="42000">
                <a:srgbClr val="FF0000"/>
              </a:gs>
              <a:gs pos="0">
                <a:srgbClr val="FF0000"/>
              </a:gs>
              <a:gs pos="68000">
                <a:srgbClr val="FFFF00"/>
              </a:gs>
              <a:gs pos="100000">
                <a:srgbClr val="FFFF00"/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Right Arrow 12"/>
          <p:cNvSpPr/>
          <p:nvPr/>
        </p:nvSpPr>
        <p:spPr>
          <a:xfrm>
            <a:off x="1728798" y="3241769"/>
            <a:ext cx="5976391" cy="216024"/>
          </a:xfrm>
          <a:prstGeom prst="rightArrow">
            <a:avLst/>
          </a:prstGeom>
          <a:gradFill>
            <a:gsLst>
              <a:gs pos="59000">
                <a:srgbClr val="FFFF00"/>
              </a:gs>
              <a:gs pos="0">
                <a:srgbClr val="FF0000"/>
              </a:gs>
              <a:gs pos="12000">
                <a:srgbClr val="FF0000"/>
              </a:gs>
              <a:gs pos="100000">
                <a:srgbClr val="FFFF00"/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TextBox 5"/>
          <p:cNvSpPr txBox="1"/>
          <p:nvPr/>
        </p:nvSpPr>
        <p:spPr>
          <a:xfrm>
            <a:off x="7914417" y="2848350"/>
            <a:ext cx="8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v = c</a:t>
            </a:r>
            <a:endParaRPr lang="es-ES_tradnl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66756" y="2548885"/>
            <a:ext cx="1249060" cy="736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700"/>
              </a:spcAft>
            </a:pPr>
            <a:r>
              <a:rPr lang="en-US" dirty="0" err="1" smtClean="0">
                <a:solidFill>
                  <a:schemeClr val="bg1"/>
                </a:solidFill>
              </a:rPr>
              <a:t>electrones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protones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3531" y="2842946"/>
            <a:ext cx="8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v &lt; c</a:t>
            </a:r>
            <a:endParaRPr lang="es-ES_tradnl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1859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5400">
              <a:schemeClr val="bg1">
                <a:lumMod val="85000"/>
                <a:lumOff val="15000"/>
              </a:schemeClr>
            </a:gs>
            <a:gs pos="50000">
              <a:srgbClr val="404040"/>
            </a:gs>
            <a:gs pos="0">
              <a:schemeClr val="bg1">
                <a:lumMod val="65000"/>
                <a:lumOff val="35000"/>
              </a:schemeClr>
            </a:gs>
            <a:gs pos="100000">
              <a:schemeClr val="bg1">
                <a:lumMod val="85000"/>
                <a:lumOff val="1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887" y="2625300"/>
            <a:ext cx="3178218" cy="2383664"/>
          </a:xfrm>
          <a:prstGeom prst="rect">
            <a:avLst/>
          </a:prstGeom>
        </p:spPr>
      </p:pic>
      <p:cxnSp>
        <p:nvCxnSpPr>
          <p:cNvPr id="7" name="Connettore 2 6"/>
          <p:cNvCxnSpPr/>
          <p:nvPr/>
        </p:nvCxnSpPr>
        <p:spPr>
          <a:xfrm flipV="1">
            <a:off x="5652120" y="2328435"/>
            <a:ext cx="939772" cy="668517"/>
          </a:xfrm>
          <a:prstGeom prst="straightConnector1">
            <a:avLst/>
          </a:prstGeom>
          <a:ln w="50800">
            <a:solidFill>
              <a:srgbClr val="66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 flipH="1" flipV="1">
            <a:off x="2267744" y="2545115"/>
            <a:ext cx="1152129" cy="379829"/>
          </a:xfrm>
          <a:prstGeom prst="straightConnector1">
            <a:avLst/>
          </a:prstGeom>
          <a:ln w="508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>
            <a:off x="4606506" y="4668329"/>
            <a:ext cx="0" cy="847876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>
            <a:off x="5689509" y="4153421"/>
            <a:ext cx="973082" cy="1029816"/>
          </a:xfrm>
          <a:prstGeom prst="straightConnector1">
            <a:avLst/>
          </a:prstGeom>
          <a:ln w="50800">
            <a:solidFill>
              <a:srgbClr val="FF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H="1">
            <a:off x="2195737" y="4153421"/>
            <a:ext cx="1008111" cy="591150"/>
          </a:xfrm>
          <a:prstGeom prst="straightConnector1">
            <a:avLst/>
          </a:prstGeom>
          <a:ln w="50800">
            <a:solidFill>
              <a:srgbClr val="CCEC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179512" y="1729712"/>
            <a:ext cx="21959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>
                <a:solidFill>
                  <a:srgbClr val="92D050"/>
                </a:solidFill>
              </a:rPr>
              <a:t>Material</a:t>
            </a:r>
            <a:r>
              <a:rPr lang="it-IT" sz="2000" dirty="0" smtClean="0">
                <a:solidFill>
                  <a:srgbClr val="92D050"/>
                </a:solidFill>
              </a:rPr>
              <a:t> Science &amp; </a:t>
            </a:r>
            <a:r>
              <a:rPr lang="it-IT" sz="2000" dirty="0" err="1" smtClean="0">
                <a:solidFill>
                  <a:srgbClr val="92D050"/>
                </a:solidFill>
              </a:rPr>
              <a:t>Powder</a:t>
            </a:r>
            <a:r>
              <a:rPr lang="it-IT" sz="2000" dirty="0">
                <a:solidFill>
                  <a:srgbClr val="92D050"/>
                </a:solidFill>
              </a:rPr>
              <a:t> </a:t>
            </a:r>
            <a:r>
              <a:rPr lang="it-IT" sz="2000" dirty="0" err="1" smtClean="0">
                <a:solidFill>
                  <a:srgbClr val="92D050"/>
                </a:solidFill>
              </a:rPr>
              <a:t>Diffraction</a:t>
            </a:r>
            <a:endParaRPr lang="it-IT" sz="2000" dirty="0" smtClean="0">
              <a:solidFill>
                <a:srgbClr val="92D050"/>
              </a:solidFill>
            </a:endParaRPr>
          </a:p>
          <a:p>
            <a:r>
              <a:rPr lang="it-IT" sz="2000" dirty="0" smtClean="0">
                <a:solidFill>
                  <a:srgbClr val="92D050"/>
                </a:solidFill>
              </a:rPr>
              <a:t>MSPD: HR &amp; HP</a:t>
            </a:r>
            <a:endParaRPr lang="en-US" sz="1600" dirty="0">
              <a:solidFill>
                <a:srgbClr val="92D050"/>
              </a:solidFill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6662591" y="953463"/>
            <a:ext cx="24343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>
                <a:solidFill>
                  <a:srgbClr val="66FFFF"/>
                </a:solidFill>
              </a:rPr>
              <a:t>Photoemission</a:t>
            </a:r>
            <a:endParaRPr lang="it-IT" sz="2000" dirty="0" smtClean="0">
              <a:solidFill>
                <a:srgbClr val="66FFFF"/>
              </a:solidFill>
            </a:endParaRPr>
          </a:p>
          <a:p>
            <a:r>
              <a:rPr lang="it-IT" sz="2000" dirty="0" err="1" smtClean="0">
                <a:solidFill>
                  <a:srgbClr val="66FFFF"/>
                </a:solidFill>
              </a:rPr>
              <a:t>Spectroscopy</a:t>
            </a:r>
            <a:r>
              <a:rPr lang="it-IT" sz="2000" dirty="0" smtClean="0">
                <a:solidFill>
                  <a:srgbClr val="66FFFF"/>
                </a:solidFill>
              </a:rPr>
              <a:t> and </a:t>
            </a:r>
            <a:r>
              <a:rPr lang="it-IT" sz="2000" dirty="0" err="1" smtClean="0">
                <a:solidFill>
                  <a:srgbClr val="66FFFF"/>
                </a:solidFill>
              </a:rPr>
              <a:t>Microscopy</a:t>
            </a:r>
            <a:endParaRPr lang="it-IT" sz="2000" dirty="0" smtClean="0">
              <a:solidFill>
                <a:srgbClr val="66FFFF"/>
              </a:solidFill>
            </a:endParaRPr>
          </a:p>
          <a:p>
            <a:r>
              <a:rPr lang="it-IT" sz="2000" dirty="0" smtClean="0">
                <a:solidFill>
                  <a:srgbClr val="66FFFF"/>
                </a:solidFill>
              </a:rPr>
              <a:t>CIRCE: PEEM &amp; NAPP </a:t>
            </a:r>
            <a:endParaRPr lang="en-US" sz="1600" dirty="0">
              <a:solidFill>
                <a:srgbClr val="66FFFF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683568" y="4797152"/>
            <a:ext cx="18405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CCECFF"/>
                </a:solidFill>
              </a:rPr>
              <a:t>Soft X-</a:t>
            </a:r>
            <a:r>
              <a:rPr lang="it-IT" sz="2000" dirty="0" err="1" smtClean="0">
                <a:solidFill>
                  <a:srgbClr val="CCECFF"/>
                </a:solidFill>
              </a:rPr>
              <a:t>Ray</a:t>
            </a:r>
            <a:endParaRPr lang="it-IT" sz="2000" dirty="0" smtClean="0">
              <a:solidFill>
                <a:srgbClr val="CCECFF"/>
              </a:solidFill>
            </a:endParaRPr>
          </a:p>
          <a:p>
            <a:r>
              <a:rPr lang="it-IT" sz="2000" dirty="0" err="1" smtClean="0">
                <a:solidFill>
                  <a:srgbClr val="CCECFF"/>
                </a:solidFill>
              </a:rPr>
              <a:t>Microscopy</a:t>
            </a:r>
            <a:endParaRPr lang="it-IT" sz="2000" dirty="0" smtClean="0">
              <a:solidFill>
                <a:srgbClr val="CCECFF"/>
              </a:solidFill>
            </a:endParaRPr>
          </a:p>
          <a:p>
            <a:r>
              <a:rPr lang="it-IT" sz="2000" dirty="0" smtClean="0">
                <a:solidFill>
                  <a:srgbClr val="CCECFF"/>
                </a:solidFill>
              </a:rPr>
              <a:t>MISTRAL</a:t>
            </a:r>
            <a:endParaRPr lang="en-US" sz="1600" dirty="0">
              <a:solidFill>
                <a:srgbClr val="CCECFF"/>
              </a:solidFill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3528470" y="5430560"/>
            <a:ext cx="2483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 smtClean="0">
                <a:solidFill>
                  <a:srgbClr val="FF3300"/>
                </a:solidFill>
              </a:rPr>
              <a:t>Macromolecular</a:t>
            </a:r>
            <a:endParaRPr lang="it-IT" sz="2000" b="1" dirty="0" smtClean="0">
              <a:solidFill>
                <a:srgbClr val="FF3300"/>
              </a:solidFill>
            </a:endParaRPr>
          </a:p>
          <a:p>
            <a:r>
              <a:rPr lang="it-IT" sz="2000" b="1" dirty="0" err="1" smtClean="0">
                <a:solidFill>
                  <a:srgbClr val="FF3300"/>
                </a:solidFill>
              </a:rPr>
              <a:t>Cristallography</a:t>
            </a:r>
            <a:endParaRPr lang="it-IT" sz="2000" b="1" dirty="0" smtClean="0">
              <a:solidFill>
                <a:srgbClr val="FF3300"/>
              </a:solidFill>
            </a:endParaRPr>
          </a:p>
          <a:p>
            <a:r>
              <a:rPr lang="it-IT" sz="2000" b="1" dirty="0" smtClean="0">
                <a:solidFill>
                  <a:srgbClr val="FF3300"/>
                </a:solidFill>
              </a:rPr>
              <a:t>XALOC</a:t>
            </a:r>
            <a:endParaRPr lang="en-US" sz="1600" b="1" dirty="0">
              <a:solidFill>
                <a:srgbClr val="FF3300"/>
              </a:solidFill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6732240" y="4437112"/>
            <a:ext cx="22016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9900"/>
                </a:solidFill>
              </a:rPr>
              <a:t>Core Level </a:t>
            </a:r>
            <a:r>
              <a:rPr lang="it-IT" sz="2000" dirty="0" err="1" smtClean="0">
                <a:solidFill>
                  <a:srgbClr val="FF9900"/>
                </a:solidFill>
              </a:rPr>
              <a:t>Absorption</a:t>
            </a:r>
            <a:r>
              <a:rPr lang="it-IT" sz="2000" dirty="0" smtClean="0">
                <a:solidFill>
                  <a:srgbClr val="FF9900"/>
                </a:solidFill>
              </a:rPr>
              <a:t> and </a:t>
            </a:r>
            <a:r>
              <a:rPr lang="it-IT" sz="2000" dirty="0" err="1" smtClean="0">
                <a:solidFill>
                  <a:srgbClr val="FF9900"/>
                </a:solidFill>
              </a:rPr>
              <a:t>Emission</a:t>
            </a:r>
            <a:endParaRPr lang="it-IT" sz="2000" dirty="0" smtClean="0">
              <a:solidFill>
                <a:srgbClr val="FF9900"/>
              </a:solidFill>
            </a:endParaRPr>
          </a:p>
          <a:p>
            <a:r>
              <a:rPr lang="it-IT" sz="2000" dirty="0" err="1" smtClean="0">
                <a:solidFill>
                  <a:srgbClr val="FF9900"/>
                </a:solidFill>
              </a:rPr>
              <a:t>Spectroscopy</a:t>
            </a:r>
            <a:endParaRPr lang="it-IT" sz="2000" dirty="0" smtClean="0">
              <a:solidFill>
                <a:srgbClr val="FF9900"/>
              </a:solidFill>
            </a:endParaRPr>
          </a:p>
          <a:p>
            <a:r>
              <a:rPr lang="it-IT" sz="2000" dirty="0" smtClean="0">
                <a:solidFill>
                  <a:srgbClr val="FF9900"/>
                </a:solidFill>
              </a:rPr>
              <a:t>CLAESS</a:t>
            </a:r>
            <a:endParaRPr lang="en-US" sz="1600" dirty="0">
              <a:solidFill>
                <a:srgbClr val="FF99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352197" y="116632"/>
            <a:ext cx="7007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FF">
                    <a:lumMod val="95000"/>
                  </a:srgbClr>
                </a:solidFill>
              </a:rPr>
              <a:t>Instrumentos</a:t>
            </a:r>
            <a:r>
              <a:rPr lang="en-US" sz="3200" dirty="0">
                <a:solidFill>
                  <a:srgbClr val="FFFFFF">
                    <a:lumMod val="95000"/>
                  </a:srgbClr>
                </a:solidFill>
              </a:rPr>
              <a:t> de </a:t>
            </a:r>
            <a:r>
              <a:rPr lang="en-US" sz="3200" dirty="0" err="1">
                <a:solidFill>
                  <a:srgbClr val="FFFFFF">
                    <a:lumMod val="95000"/>
                  </a:srgbClr>
                </a:solidFill>
              </a:rPr>
              <a:t>fase</a:t>
            </a:r>
            <a:r>
              <a:rPr lang="en-US" sz="3200" dirty="0">
                <a:solidFill>
                  <a:srgbClr val="FFFFFF">
                    <a:lumMod val="95000"/>
                  </a:srgbClr>
                </a:solidFill>
              </a:rPr>
              <a:t> I en ALBA</a:t>
            </a:r>
          </a:p>
        </p:txBody>
      </p:sp>
      <p:cxnSp>
        <p:nvCxnSpPr>
          <p:cNvPr id="30" name="Connettore 2 29"/>
          <p:cNvCxnSpPr/>
          <p:nvPr/>
        </p:nvCxnSpPr>
        <p:spPr>
          <a:xfrm>
            <a:off x="5872600" y="3573016"/>
            <a:ext cx="1412730" cy="0"/>
          </a:xfrm>
          <a:prstGeom prst="straightConnector1">
            <a:avLst/>
          </a:prstGeom>
          <a:ln w="50800">
            <a:solidFill>
              <a:srgbClr val="FF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/>
          <p:cNvSpPr txBox="1"/>
          <p:nvPr/>
        </p:nvSpPr>
        <p:spPr>
          <a:xfrm>
            <a:off x="6662591" y="3065184"/>
            <a:ext cx="22725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 smtClean="0">
                <a:solidFill>
                  <a:srgbClr val="FF33CC"/>
                </a:solidFill>
              </a:rPr>
              <a:t>Non cristalline </a:t>
            </a:r>
          </a:p>
          <a:p>
            <a:pPr algn="r"/>
            <a:r>
              <a:rPr lang="it-IT" sz="2000" dirty="0" err="1" smtClean="0">
                <a:solidFill>
                  <a:srgbClr val="FF33CC"/>
                </a:solidFill>
              </a:rPr>
              <a:t>Diffraction</a:t>
            </a:r>
            <a:endParaRPr lang="it-IT" sz="2000" dirty="0" smtClean="0">
              <a:solidFill>
                <a:srgbClr val="FF33CC"/>
              </a:solidFill>
            </a:endParaRPr>
          </a:p>
          <a:p>
            <a:pPr algn="r"/>
            <a:r>
              <a:rPr lang="it-IT" sz="2000" dirty="0" smtClean="0">
                <a:solidFill>
                  <a:srgbClr val="FF33CC"/>
                </a:solidFill>
              </a:rPr>
              <a:t>NCD</a:t>
            </a:r>
            <a:endParaRPr lang="en-US" sz="1600" dirty="0">
              <a:solidFill>
                <a:srgbClr val="FF33CC"/>
              </a:solidFill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2627784" y="1097449"/>
            <a:ext cx="33322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>
                <a:solidFill>
                  <a:srgbClr val="FFFF00"/>
                </a:solidFill>
              </a:rPr>
              <a:t>Resonant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</a:rPr>
              <a:t>Absortion</a:t>
            </a:r>
            <a:r>
              <a:rPr lang="it-IT" sz="2000" dirty="0" smtClean="0">
                <a:solidFill>
                  <a:srgbClr val="FFFF00"/>
                </a:solidFill>
              </a:rPr>
              <a:t> and </a:t>
            </a:r>
            <a:r>
              <a:rPr lang="it-IT" sz="2000" dirty="0" err="1" smtClean="0">
                <a:solidFill>
                  <a:srgbClr val="FFFF00"/>
                </a:solidFill>
              </a:rPr>
              <a:t>Scattering</a:t>
            </a:r>
            <a:endParaRPr lang="it-IT" sz="2000" dirty="0" smtClean="0">
              <a:solidFill>
                <a:srgbClr val="FFFF00"/>
              </a:solidFill>
            </a:endParaRPr>
          </a:p>
          <a:p>
            <a:r>
              <a:rPr lang="it-IT" sz="2000" dirty="0" smtClean="0">
                <a:solidFill>
                  <a:srgbClr val="FFFF00"/>
                </a:solidFill>
              </a:rPr>
              <a:t>BOREAS: Hector &amp; MARES</a:t>
            </a:r>
            <a:endParaRPr lang="en-US" sz="1600" dirty="0">
              <a:solidFill>
                <a:srgbClr val="FFFF00"/>
              </a:solidFill>
            </a:endParaRPr>
          </a:p>
        </p:txBody>
      </p:sp>
      <p:cxnSp>
        <p:nvCxnSpPr>
          <p:cNvPr id="34" name="Connettore 2 33"/>
          <p:cNvCxnSpPr/>
          <p:nvPr/>
        </p:nvCxnSpPr>
        <p:spPr>
          <a:xfrm flipV="1">
            <a:off x="5076056" y="1985138"/>
            <a:ext cx="0" cy="723782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tint val="75000"/>
                  </a:srgbClr>
                </a:solidFill>
              </a:rPr>
              <a:t>25 July 2013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60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0969" y="6659563"/>
            <a:ext cx="28956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i="1" smtClean="0">
                <a:solidFill>
                  <a:srgbClr val="FFFFFF">
                    <a:tint val="75000"/>
                  </a:srgbClr>
                </a:solidFill>
              </a:rPr>
              <a:t>ALBA - C. Biscari</a:t>
            </a:r>
            <a:endParaRPr lang="en-US" i="1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2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61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9 December 2013 - LNF, INFN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59632" y="133636"/>
            <a:ext cx="3677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BLs </a:t>
            </a:r>
            <a:r>
              <a:rPr lang="en-US" sz="2400" dirty="0" err="1" smtClean="0"/>
              <a:t>dedicadas</a:t>
            </a:r>
            <a:r>
              <a:rPr lang="en-US" sz="2400" dirty="0" smtClean="0"/>
              <a:t> a </a:t>
            </a:r>
            <a:r>
              <a:rPr lang="en-US" sz="2400" dirty="0" err="1" smtClean="0"/>
              <a:t>Quimica</a:t>
            </a:r>
            <a:endParaRPr lang="en-US" sz="2400" dirty="0"/>
          </a:p>
        </p:txBody>
      </p:sp>
      <p:pic>
        <p:nvPicPr>
          <p:cNvPr id="6" name="Picture 5" descr="C:\ALBA\ALBA_comision_ejecutiva\2013_strategic_plan\MAGA_work\fotos_BLs\BL04_endstatio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5" y="881991"/>
            <a:ext cx="4679845" cy="263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ALBA\ALBA_comision_ejecutiva\2013_strategic_plan\MAGA_work\fotos_BLs\BL22_endsta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386" y="3645024"/>
            <a:ext cx="490534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07704" y="2924944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MSPD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956376" y="5877272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/>
              <a:t>CLAESS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49093" y="1043400"/>
            <a:ext cx="4283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M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aterial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cience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P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owder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D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iffraction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Two state-of-the-art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end-stations:</a:t>
            </a:r>
          </a:p>
          <a:p>
            <a:pPr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High resolution powder diffraction (10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Symbol" pitchFamily="18" charset="2"/>
              </a:rPr>
              <a:t>m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m spot size) - 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Mythen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detector</a:t>
            </a:r>
          </a:p>
          <a:p>
            <a:pPr lvl="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High pressure powder diffraction - diamond anvil cells (100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Symbol" pitchFamily="18" charset="2"/>
              </a:rPr>
              <a:t>m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m) -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Multi 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Analyser Detector</a:t>
            </a:r>
            <a:endParaRPr lang="en-US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SC Wiggler : 8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to 50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keV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1388" y="3789040"/>
            <a:ext cx="39679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b="1" dirty="0" err="1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es-ES_tradnl" dirty="0" err="1">
                <a:solidFill>
                  <a:schemeClr val="accent6">
                    <a:lumMod val="75000"/>
                  </a:schemeClr>
                </a:solidFill>
              </a:rPr>
              <a:t>ore</a:t>
            </a:r>
            <a:r>
              <a:rPr lang="es-ES_tradnl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_tradnl" b="1" dirty="0" err="1">
                <a:solidFill>
                  <a:schemeClr val="accent6">
                    <a:lumMod val="75000"/>
                  </a:schemeClr>
                </a:solidFill>
              </a:rPr>
              <a:t>L</a:t>
            </a:r>
            <a:r>
              <a:rPr lang="es-ES_tradnl" dirty="0" err="1">
                <a:solidFill>
                  <a:schemeClr val="accent6">
                    <a:lumMod val="75000"/>
                  </a:schemeClr>
                </a:solidFill>
              </a:rPr>
              <a:t>evel</a:t>
            </a:r>
            <a:r>
              <a:rPr lang="es-ES_tradnl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_tradnl" b="1" dirty="0" err="1" smtClean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s-ES_tradnl" dirty="0" err="1" smtClean="0">
                <a:solidFill>
                  <a:schemeClr val="accent6">
                    <a:lumMod val="75000"/>
                  </a:schemeClr>
                </a:solidFill>
              </a:rPr>
              <a:t>bsorption</a:t>
            </a:r>
            <a:r>
              <a:rPr lang="es-ES_tradnl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_tradnl" dirty="0">
                <a:solidFill>
                  <a:schemeClr val="accent6">
                    <a:lumMod val="75000"/>
                  </a:schemeClr>
                </a:solidFill>
              </a:rPr>
              <a:t>%  </a:t>
            </a:r>
            <a:r>
              <a:rPr lang="es-ES_tradnl" b="1" dirty="0" err="1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s-ES_tradnl" dirty="0" err="1">
                <a:solidFill>
                  <a:schemeClr val="accent6">
                    <a:lumMod val="75000"/>
                  </a:schemeClr>
                </a:solidFill>
              </a:rPr>
              <a:t>mission</a:t>
            </a:r>
            <a:r>
              <a:rPr lang="es-ES_tradnl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_tradnl" b="1" dirty="0" err="1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s-ES_tradnl" dirty="0" err="1" smtClean="0">
                <a:solidFill>
                  <a:schemeClr val="accent6">
                    <a:lumMod val="75000"/>
                  </a:schemeClr>
                </a:solidFill>
              </a:rPr>
              <a:t>pectroscopies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0" indent="-285750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Quick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EXAFS</a:t>
            </a:r>
          </a:p>
          <a:p>
            <a:pPr lvl="0">
              <a:defRPr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Hybrid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wiggler: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2.4 – 65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keV </a:t>
            </a:r>
            <a:endParaRPr lang="en-US" dirty="0" smtClean="0">
              <a:solidFill>
                <a:srgbClr val="FFFFFF"/>
              </a:solidFill>
            </a:endParaRPr>
          </a:p>
          <a:p>
            <a:pPr indent="-285750">
              <a:buFont typeface="Arial" pitchFamily="34" charset="0"/>
              <a:buChar char="•"/>
              <a:defRPr/>
            </a:pPr>
            <a:r>
              <a:rPr lang="en-GB" i="1" dirty="0">
                <a:solidFill>
                  <a:srgbClr val="C00000"/>
                </a:solidFill>
              </a:rPr>
              <a:t>A fluorescence spectrometer, now in commissioning, will be one of the few instruments worldwide performing inelastic hard X ray scattering</a:t>
            </a:r>
            <a:endParaRPr lang="en-US" dirty="0">
              <a:solidFill>
                <a:srgbClr val="C00000"/>
              </a:solidFill>
            </a:endParaRPr>
          </a:p>
          <a:p>
            <a:pPr lvl="0" indent="-285750">
              <a:buFont typeface="Arial" pitchFamily="34" charset="0"/>
              <a:buChar char="•"/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737" y="2658425"/>
            <a:ext cx="1175271" cy="914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661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r="10664"/>
          <a:stretch/>
        </p:blipFill>
        <p:spPr bwMode="auto">
          <a:xfrm>
            <a:off x="4301870" y="3468866"/>
            <a:ext cx="4950650" cy="335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ALBA\ALBA_comision_ejecutiva\2013_strategic_plan\MAGA_work\fotos_BLs\BL24_endstation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r="6164"/>
          <a:stretch/>
        </p:blipFill>
        <p:spPr bwMode="auto">
          <a:xfrm>
            <a:off x="-41857" y="692696"/>
            <a:ext cx="4685865" cy="30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62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9 December 2013 - LNF, INFN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43608" y="133636"/>
            <a:ext cx="6486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BLs </a:t>
            </a:r>
            <a:r>
              <a:rPr lang="en-US" sz="2400" dirty="0" err="1" smtClean="0"/>
              <a:t>dedicadas</a:t>
            </a:r>
            <a:r>
              <a:rPr lang="en-US" sz="2400" dirty="0" smtClean="0"/>
              <a:t> a </a:t>
            </a:r>
            <a:r>
              <a:rPr lang="en-US" sz="2400" dirty="0" err="1" smtClean="0"/>
              <a:t>Fisica</a:t>
            </a:r>
            <a:r>
              <a:rPr lang="en-US" sz="2400" dirty="0" smtClean="0"/>
              <a:t> – </a:t>
            </a:r>
            <a:r>
              <a:rPr lang="en-US" sz="2400" dirty="0" err="1" smtClean="0"/>
              <a:t>Materia</a:t>
            </a:r>
            <a:r>
              <a:rPr lang="en-US" sz="2400" dirty="0" smtClean="0"/>
              <a:t> </a:t>
            </a:r>
            <a:r>
              <a:rPr lang="en-US" sz="2400" dirty="0" err="1" smtClean="0"/>
              <a:t>condensada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608426" y="3284200"/>
            <a:ext cx="902811" cy="369332"/>
          </a:xfrm>
          <a:prstGeom prst="rect">
            <a:avLst/>
          </a:prstGeom>
          <a:solidFill>
            <a:srgbClr val="333333">
              <a:alpha val="74118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CIRCE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449768" y="6309320"/>
            <a:ext cx="1172116" cy="369332"/>
          </a:xfrm>
          <a:prstGeom prst="rect">
            <a:avLst/>
          </a:prstGeom>
          <a:solidFill>
            <a:srgbClr val="333333">
              <a:alpha val="74118"/>
            </a:srgb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/>
              <a:t>BOREAS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5496" y="3789040"/>
            <a:ext cx="420414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Beamline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fOr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REsonant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Absorption and Scattering </a:t>
            </a:r>
            <a:endParaRPr lang="en-US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Polarization-dependent </a:t>
            </a:r>
            <a:r>
              <a:rPr lang="en-US" dirty="0">
                <a:solidFill>
                  <a:schemeClr val="bg1"/>
                </a:solidFill>
              </a:rPr>
              <a:t>spectroscopies of advanced materials. </a:t>
            </a:r>
          </a:p>
          <a:p>
            <a:r>
              <a:rPr lang="en-US" dirty="0">
                <a:solidFill>
                  <a:schemeClr val="bg1"/>
                </a:solidFill>
              </a:rPr>
              <a:t>Two cutting edge end stations:</a:t>
            </a:r>
          </a:p>
          <a:p>
            <a:pPr marL="0" lvl="1" indent="-28575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HECTOR vector magnet (up to 2 / 6 Tesla) for absorption methods </a:t>
            </a:r>
          </a:p>
          <a:p>
            <a:pPr marL="0" lvl="1" indent="-28575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MARES UHV reflectometer for scattering and reflection measurements</a:t>
            </a:r>
          </a:p>
          <a:p>
            <a:r>
              <a:rPr lang="en-GB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PM Helical undulator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r>
              <a:rPr lang="en-US" dirty="0">
                <a:solidFill>
                  <a:schemeClr val="bg1"/>
                </a:solidFill>
              </a:rPr>
              <a:t>80 to 4000 </a:t>
            </a:r>
            <a:r>
              <a:rPr lang="en-US" dirty="0" smtClean="0">
                <a:solidFill>
                  <a:schemeClr val="bg1"/>
                </a:solidFill>
              </a:rPr>
              <a:t>eV</a:t>
            </a:r>
          </a:p>
          <a:p>
            <a:pPr lvl="0" indent="-285750">
              <a:buFont typeface="Arial" pitchFamily="34" charset="0"/>
              <a:buChar char="•"/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04011" y="883543"/>
            <a:ext cx="43154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Variable polarization BL dedicated to advanced photoemission microscopy 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and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spectroscopy.</a:t>
            </a:r>
          </a:p>
          <a:p>
            <a:pPr marL="285750" lvl="1" indent="-285750">
              <a:buFont typeface="Arial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PEEM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hoto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mission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lectron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icroscopy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) </a:t>
            </a:r>
          </a:p>
          <a:p>
            <a:pPr marL="285750" lvl="1" indent="-285750">
              <a:buFont typeface="Arial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NAPP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ear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mbient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ressure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hotoemission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). 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Apple II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undulator: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100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- 2000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eV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2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ALBA\ALBA_comision_ejecutiva\2013_strategic_plan\MAGA_work\fotos_BLs\BL13_endsta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738239"/>
            <a:ext cx="4909168" cy="285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C:\ALBA\ALBA_comision_ejecutiva\2013_strategic_plan\MAGA_work\fotos_BLs\BL11_endstati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0" r="-6264"/>
          <a:stretch/>
        </p:blipFill>
        <p:spPr bwMode="auto">
          <a:xfrm>
            <a:off x="80835" y="1000508"/>
            <a:ext cx="4650235" cy="278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>
                <a:solidFill>
                  <a:srgbClr val="FFFFFF">
                    <a:tint val="75000"/>
                  </a:srgbClr>
                </a:solidFill>
              </a:rPr>
              <a:t>C. Biscari, ALBA-CELLS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63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tint val="75000"/>
                  </a:srgbClr>
                </a:solidFill>
              </a:rPr>
              <a:t>8 Abril 2014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133636"/>
            <a:ext cx="5350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BLs </a:t>
            </a:r>
            <a:r>
              <a:rPr lang="en-US" sz="2400" dirty="0" err="1" smtClean="0">
                <a:solidFill>
                  <a:srgbClr val="FFFFFF"/>
                </a:solidFill>
              </a:rPr>
              <a:t>dedicadas</a:t>
            </a:r>
            <a:r>
              <a:rPr lang="en-US" sz="2400" dirty="0" smtClean="0">
                <a:solidFill>
                  <a:srgbClr val="FFFFFF"/>
                </a:solidFill>
              </a:rPr>
              <a:t> a </a:t>
            </a:r>
            <a:r>
              <a:rPr lang="en-US" sz="2400" dirty="0" err="1" smtClean="0">
                <a:solidFill>
                  <a:srgbClr val="FFFFFF"/>
                </a:solidFill>
              </a:rPr>
              <a:t>Ciencias</a:t>
            </a:r>
            <a:r>
              <a:rPr lang="en-US" sz="2400" dirty="0" smtClean="0">
                <a:solidFill>
                  <a:srgbClr val="FFFFFF"/>
                </a:solidFill>
              </a:rPr>
              <a:t> de la Vida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9074" y="3034285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NCD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90119" y="6011988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FFFF"/>
                </a:solidFill>
              </a:rPr>
              <a:t>XALOC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25262" y="1000508"/>
            <a:ext cx="471873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Non </a:t>
            </a:r>
            <a:r>
              <a:rPr lang="en-US" sz="1600" b="1" dirty="0" err="1" smtClean="0">
                <a:solidFill>
                  <a:srgbClr val="FF0000"/>
                </a:solidFill>
              </a:rPr>
              <a:t>Cristalline</a:t>
            </a:r>
            <a:r>
              <a:rPr lang="en-US" sz="1600" b="1" dirty="0" smtClean="0">
                <a:solidFill>
                  <a:srgbClr val="FF0000"/>
                </a:solidFill>
              </a:rPr>
              <a:t> Diffraction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Simultaneous recordings of SAXS and WAXS for structural and functional insight at molecular level</a:t>
            </a:r>
          </a:p>
          <a:p>
            <a:pPr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Study of long- and short-range structures in soft condensed matter</a:t>
            </a:r>
          </a:p>
          <a:p>
            <a:pPr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Time resolution of milliseconds or faster – important for kinetic processes</a:t>
            </a:r>
          </a:p>
          <a:p>
            <a:pPr>
              <a:buFont typeface="Arial" charset="0"/>
              <a:buChar char="•"/>
            </a:pPr>
            <a:r>
              <a:rPr lang="en-GB" sz="1600" dirty="0" smtClean="0">
                <a:solidFill>
                  <a:srgbClr val="BBE0E3">
                    <a:lumMod val="25000"/>
                  </a:srgbClr>
                </a:solidFill>
              </a:rPr>
              <a:t>To </a:t>
            </a:r>
            <a:r>
              <a:rPr lang="en-GB" sz="1600" dirty="0">
                <a:solidFill>
                  <a:srgbClr val="BBE0E3">
                    <a:lumMod val="25000"/>
                  </a:srgbClr>
                </a:solidFill>
              </a:rPr>
              <a:t>be installed a 2D SAXS detector, able to collect 500 </a:t>
            </a:r>
            <a:r>
              <a:rPr lang="en-GB" sz="1600" dirty="0" smtClean="0">
                <a:solidFill>
                  <a:srgbClr val="BBE0E3">
                    <a:lumMod val="25000"/>
                  </a:srgbClr>
                </a:solidFill>
              </a:rPr>
              <a:t>frames/sec and </a:t>
            </a:r>
            <a:r>
              <a:rPr lang="en-GB" sz="1600" dirty="0">
                <a:solidFill>
                  <a:srgbClr val="BBE0E3">
                    <a:lumMod val="25000"/>
                  </a:srgbClr>
                </a:solidFill>
              </a:rPr>
              <a:t>microfocusing down to &lt;10 </a:t>
            </a:r>
            <a:r>
              <a:rPr lang="en-GB" sz="1600" dirty="0">
                <a:solidFill>
                  <a:srgbClr val="BBE0E3">
                    <a:lumMod val="25000"/>
                  </a:srgbClr>
                </a:solidFill>
                <a:latin typeface="Symbol" pitchFamily="18" charset="2"/>
              </a:rPr>
              <a:t>m</a:t>
            </a:r>
            <a:r>
              <a:rPr lang="en-GB" sz="1600" dirty="0">
                <a:solidFill>
                  <a:srgbClr val="BBE0E3">
                    <a:lumMod val="25000"/>
                  </a:srgbClr>
                </a:solidFill>
              </a:rPr>
              <a:t>m </a:t>
            </a:r>
            <a:r>
              <a:rPr lang="en-GB" sz="1600" dirty="0" smtClean="0">
                <a:solidFill>
                  <a:srgbClr val="BBE0E3">
                    <a:lumMod val="25000"/>
                  </a:srgbClr>
                </a:solidFill>
              </a:rPr>
              <a:t>beam size</a:t>
            </a:r>
          </a:p>
          <a:p>
            <a:r>
              <a:rPr lang="en-GB" sz="16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In-vacuum undulator </a:t>
            </a:r>
            <a:r>
              <a:rPr lang="en-US" sz="1600" dirty="0">
                <a:solidFill>
                  <a:srgbClr val="000000"/>
                </a:solidFill>
              </a:rPr>
              <a:t>: 6.5 to 13 keV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0835" y="3861048"/>
            <a:ext cx="420414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Macromolecular Crystallography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Flexible </a:t>
            </a:r>
            <a:r>
              <a:rPr lang="en-US" sz="1600" dirty="0">
                <a:solidFill>
                  <a:srgbClr val="000000"/>
                </a:solidFill>
              </a:rPr>
              <a:t>and reliable for solving structures of macromolecules and complexes</a:t>
            </a:r>
          </a:p>
          <a:p>
            <a:pPr>
              <a:buFont typeface="Arial" charset="0"/>
              <a:buChar char="•"/>
            </a:pPr>
            <a:r>
              <a:rPr lang="en-GB" sz="1600" dirty="0">
                <a:solidFill>
                  <a:srgbClr val="000000"/>
                </a:solidFill>
              </a:rPr>
              <a:t>MAD (multi-wavelength anomalous diffraction) based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Copes with a broad variety of crystal sizes and unit cell parameters</a:t>
            </a:r>
          </a:p>
          <a:p>
            <a:r>
              <a:rPr lang="en-US" sz="1600" dirty="0">
                <a:solidFill>
                  <a:srgbClr val="000000"/>
                </a:solidFill>
              </a:rPr>
              <a:t>Allows both wavelength dependent and independent </a:t>
            </a:r>
            <a:r>
              <a:rPr lang="en-US" sz="1600" dirty="0" smtClean="0">
                <a:solidFill>
                  <a:srgbClr val="000000"/>
                </a:solidFill>
              </a:rPr>
              <a:t>experiments</a:t>
            </a:r>
          </a:p>
          <a:p>
            <a:pPr>
              <a:buFont typeface="Arial" charset="0"/>
              <a:buChar char="•"/>
            </a:pPr>
            <a:r>
              <a:rPr lang="en-GB" sz="1600" dirty="0">
                <a:solidFill>
                  <a:srgbClr val="2D2D8A">
                    <a:lumMod val="75000"/>
                  </a:srgbClr>
                </a:solidFill>
              </a:rPr>
              <a:t>PILATUS detector </a:t>
            </a:r>
            <a:endParaRPr lang="en-US" sz="1600" dirty="0">
              <a:solidFill>
                <a:srgbClr val="2D2D8A">
                  <a:lumMod val="75000"/>
                </a:srgbClr>
              </a:solidFill>
            </a:endParaRPr>
          </a:p>
          <a:p>
            <a:r>
              <a:rPr lang="en-GB" sz="1600" dirty="0" smtClean="0">
                <a:solidFill>
                  <a:srgbClr val="000000">
                    <a:lumMod val="85000"/>
                    <a:lumOff val="15000"/>
                  </a:srgbClr>
                </a:solidFill>
              </a:rPr>
              <a:t>In-vacuum undulator: </a:t>
            </a:r>
            <a:r>
              <a:rPr lang="en-US" sz="1600" dirty="0" smtClean="0">
                <a:solidFill>
                  <a:srgbClr val="000000"/>
                </a:solidFill>
              </a:rPr>
              <a:t>5 </a:t>
            </a:r>
            <a:r>
              <a:rPr lang="en-US" sz="1600" dirty="0">
                <a:solidFill>
                  <a:srgbClr val="000000"/>
                </a:solidFill>
              </a:rPr>
              <a:t>to 22 </a:t>
            </a:r>
            <a:r>
              <a:rPr lang="en-US" sz="1600" dirty="0" smtClean="0">
                <a:solidFill>
                  <a:srgbClr val="000000"/>
                </a:solidFill>
              </a:rPr>
              <a:t>keV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75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2" descr="\\storage\AllDivisions\Photos_alba\Photos_2011\2011 Photos ALBA\Beamlines_Nov_2011_2\L4\baixa resolucio\_U5L9925©PepoSegu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76" y="1158286"/>
            <a:ext cx="7015141" cy="347249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8" name="Text Box 2"/>
          <p:cNvSpPr txBox="1">
            <a:spLocks noChangeArrowheads="1"/>
          </p:cNvSpPr>
          <p:nvPr/>
        </p:nvSpPr>
        <p:spPr bwMode="auto">
          <a:xfrm>
            <a:off x="1058674" y="116631"/>
            <a:ext cx="766127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622300" indent="-622300"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800" b="0" i="0" dirty="0" smtClean="0">
                <a:latin typeface="Calibri" pitchFamily="34" charset="0"/>
              </a:rPr>
              <a:t>BL09 Mistral : </a:t>
            </a:r>
            <a:r>
              <a:rPr lang="en-US" sz="2800" b="0" i="0" dirty="0" err="1" smtClean="0">
                <a:latin typeface="Calibri" pitchFamily="34" charset="0"/>
              </a:rPr>
              <a:t>Microsco</a:t>
            </a:r>
            <a:r>
              <a:rPr lang="en-US" sz="2800" b="0" i="0" dirty="0" err="1">
                <a:latin typeface="Calibri" pitchFamily="34" charset="0"/>
              </a:rPr>
              <a:t>p</a:t>
            </a:r>
            <a:r>
              <a:rPr lang="en-US" sz="2800" b="0" i="0" dirty="0" err="1" smtClean="0">
                <a:latin typeface="Calibri" pitchFamily="34" charset="0"/>
              </a:rPr>
              <a:t>ia</a:t>
            </a:r>
            <a:r>
              <a:rPr lang="en-US" sz="2800" b="0" i="0" dirty="0" smtClean="0">
                <a:latin typeface="Calibri" pitchFamily="34" charset="0"/>
              </a:rPr>
              <a:t> de </a:t>
            </a:r>
            <a:r>
              <a:rPr lang="en-US" sz="2800" b="0" i="0" dirty="0" err="1" smtClean="0">
                <a:latin typeface="Calibri" pitchFamily="34" charset="0"/>
              </a:rPr>
              <a:t>rayos</a:t>
            </a:r>
            <a:r>
              <a:rPr lang="en-US" sz="2800" b="0" i="0" dirty="0" smtClean="0">
                <a:latin typeface="Calibri" pitchFamily="34" charset="0"/>
              </a:rPr>
              <a:t> X - </a:t>
            </a:r>
            <a:r>
              <a:rPr lang="en-US" sz="2800" b="0" i="0" dirty="0" err="1" smtClean="0">
                <a:latin typeface="Calibri" pitchFamily="34" charset="0"/>
              </a:rPr>
              <a:t>Transmision</a:t>
            </a:r>
            <a:endParaRPr lang="en-US" sz="2800" b="0" i="0" dirty="0" smtClean="0"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706100"/>
            <a:ext cx="5218254" cy="1815882"/>
          </a:xfrm>
          <a:prstGeom prst="rect">
            <a:avLst/>
          </a:prstGeom>
          <a:solidFill>
            <a:srgbClr val="404040">
              <a:alpha val="58824"/>
            </a:srgb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/>
              <a:t>Microscopy Beamline</a:t>
            </a:r>
          </a:p>
          <a:p>
            <a:pPr marL="108000" indent="-108000">
              <a:buFont typeface="Arial" pitchFamily="34" charset="0"/>
              <a:buChar char="•"/>
              <a:defRPr/>
            </a:pPr>
            <a:r>
              <a:rPr lang="en-US" sz="1600" dirty="0" smtClean="0"/>
              <a:t>Cryo </a:t>
            </a:r>
            <a:r>
              <a:rPr lang="en-US" sz="1600" dirty="0"/>
              <a:t>nano-tomography in water window and multi-keV spectral regions </a:t>
            </a:r>
            <a:r>
              <a:rPr lang="en-US" sz="1600" dirty="0" smtClean="0"/>
              <a:t>for </a:t>
            </a:r>
            <a:r>
              <a:rPr lang="en-US" sz="1600" dirty="0"/>
              <a:t>biological applications. </a:t>
            </a:r>
          </a:p>
          <a:p>
            <a:pPr marL="108000" indent="-108000">
              <a:buFont typeface="Arial" pitchFamily="34" charset="0"/>
              <a:buChar char="•"/>
              <a:defRPr/>
            </a:pPr>
            <a:r>
              <a:rPr lang="en-US" sz="1600" dirty="0"/>
              <a:t>Spectroscopic </a:t>
            </a:r>
            <a:r>
              <a:rPr lang="en-US" sz="1600" dirty="0" smtClean="0"/>
              <a:t>imaging of thin films.</a:t>
            </a:r>
            <a:endParaRPr lang="en-US" sz="1600" dirty="0"/>
          </a:p>
          <a:p>
            <a:pPr marL="108000" indent="-108000">
              <a:buFont typeface="Arial" pitchFamily="34" charset="0"/>
              <a:buChar char="•"/>
              <a:defRPr/>
            </a:pPr>
            <a:r>
              <a:rPr lang="en-US" sz="1600" dirty="0" smtClean="0"/>
              <a:t>Present photon </a:t>
            </a:r>
            <a:r>
              <a:rPr lang="en-US" sz="1600" dirty="0"/>
              <a:t>energy range: 270 to </a:t>
            </a:r>
            <a:r>
              <a:rPr lang="en-US" sz="1600" dirty="0" smtClean="0"/>
              <a:t>1200 eV, upgradable to 2600 eV in the future.</a:t>
            </a:r>
          </a:p>
          <a:p>
            <a:pPr marL="108000" indent="-108000">
              <a:buFont typeface="Arial" pitchFamily="34" charset="0"/>
              <a:buChar char="•"/>
              <a:defRPr/>
            </a:pPr>
            <a:r>
              <a:rPr lang="en-US" sz="1600" dirty="0" smtClean="0"/>
              <a:t>30 nm 2D resolution</a:t>
            </a:r>
            <a:endParaRPr lang="en-US" sz="16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6678488" y="716503"/>
            <a:ext cx="2286000" cy="1200329"/>
          </a:xfrm>
          <a:prstGeom prst="rect">
            <a:avLst/>
          </a:prstGeom>
          <a:solidFill>
            <a:srgbClr val="1E4649">
              <a:alpha val="78824"/>
            </a:srgb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Only </a:t>
            </a:r>
            <a:r>
              <a:rPr lang="en-GB" dirty="0"/>
              <a:t>two </a:t>
            </a:r>
            <a:r>
              <a:rPr lang="en-GB" dirty="0" smtClean="0"/>
              <a:t>other similar Microscopes in the world: BESSY-II and ALS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9 December 2013 - LNF, INFN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ALBA - C. Biscari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64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0" t="21352" r="27132" b="20518"/>
          <a:stretch>
            <a:fillRect/>
          </a:stretch>
        </p:blipFill>
        <p:spPr bwMode="auto">
          <a:xfrm>
            <a:off x="5345275" y="1916832"/>
            <a:ext cx="3594616" cy="2193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135" y="4151939"/>
            <a:ext cx="3588756" cy="2464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8881988"/>
              </p:ext>
            </p:extLst>
          </p:nvPr>
        </p:nvGraphicFramePr>
        <p:xfrm>
          <a:off x="3448050" y="3086100"/>
          <a:ext cx="22479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5" name="Packager Shell Object" showAsIcon="1" r:id="rId6" imgW="2248560" imgH="685800" progId="Package">
                  <p:embed/>
                </p:oleObj>
              </mc:Choice>
              <mc:Fallback>
                <p:oleObj name="Packager Shell Object" showAsIcon="1" r:id="rId6" imgW="224856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448050" y="3086100"/>
                        <a:ext cx="22479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86865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LBA mini Newsle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1"/>
            <a:ext cx="11811649" cy="68731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 Deember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1340768"/>
            <a:ext cx="5240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chemeClr val="bg1"/>
                </a:solidFill>
              </a:rPr>
              <a:t>Estructuras</a:t>
            </a:r>
            <a:r>
              <a:rPr lang="en-US" sz="4000" dirty="0" smtClean="0">
                <a:solidFill>
                  <a:schemeClr val="bg1"/>
                </a:solidFill>
              </a:rPr>
              <a:t> de </a:t>
            </a:r>
            <a:r>
              <a:rPr lang="en-US" sz="4000" dirty="0" err="1" smtClean="0">
                <a:solidFill>
                  <a:schemeClr val="bg1"/>
                </a:solidFill>
              </a:rPr>
              <a:t>proteinas</a:t>
            </a:r>
            <a:endParaRPr lang="en-US" sz="4000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684584" y="5229200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Ultimos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N</a:t>
            </a:r>
            <a:r>
              <a:rPr lang="en-US" sz="2000" dirty="0" err="1" smtClean="0">
                <a:solidFill>
                  <a:schemeClr val="bg1"/>
                </a:solidFill>
              </a:rPr>
              <a:t>obels</a:t>
            </a:r>
            <a:r>
              <a:rPr lang="en-US" sz="2000" dirty="0" smtClean="0">
                <a:solidFill>
                  <a:schemeClr val="bg1"/>
                </a:solidFill>
              </a:rPr>
              <a:t> de </a:t>
            </a:r>
            <a:r>
              <a:rPr lang="en-US" sz="2000" dirty="0" err="1" smtClean="0">
                <a:solidFill>
                  <a:schemeClr val="bg1"/>
                </a:solidFill>
              </a:rPr>
              <a:t>Quimica</a:t>
            </a:r>
            <a:r>
              <a:rPr lang="en-US" sz="2000" dirty="0" smtClean="0">
                <a:solidFill>
                  <a:schemeClr val="bg1"/>
                </a:solidFill>
              </a:rPr>
              <a:t> a </a:t>
            </a:r>
            <a:r>
              <a:rPr lang="en-US" sz="2000" dirty="0" err="1" smtClean="0">
                <a:solidFill>
                  <a:schemeClr val="bg1"/>
                </a:solidFill>
              </a:rPr>
              <a:t>cientificos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que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utilizan</a:t>
            </a:r>
            <a:r>
              <a:rPr lang="en-US" sz="2000" dirty="0" smtClean="0">
                <a:solidFill>
                  <a:schemeClr val="bg1"/>
                </a:solidFill>
              </a:rPr>
              <a:t> para </a:t>
            </a:r>
            <a:r>
              <a:rPr lang="en-US" sz="2000" dirty="0" err="1" smtClean="0">
                <a:solidFill>
                  <a:schemeClr val="bg1"/>
                </a:solidFill>
              </a:rPr>
              <a:t>sus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investigaciones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las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fuentes</a:t>
            </a:r>
            <a:r>
              <a:rPr lang="en-US" sz="2000" dirty="0" smtClean="0">
                <a:solidFill>
                  <a:schemeClr val="bg1"/>
                </a:solidFill>
              </a:rPr>
              <a:t> de </a:t>
            </a:r>
            <a:r>
              <a:rPr lang="en-US" sz="2000" dirty="0" err="1" smtClean="0">
                <a:solidFill>
                  <a:schemeClr val="bg1"/>
                </a:solidFill>
              </a:rPr>
              <a:t>luz</a:t>
            </a:r>
            <a:r>
              <a:rPr lang="en-US" sz="2000" dirty="0" smtClean="0">
                <a:solidFill>
                  <a:schemeClr val="bg1"/>
                </a:solidFill>
              </a:rPr>
              <a:t> de </a:t>
            </a:r>
            <a:r>
              <a:rPr lang="en-US" sz="2000" dirty="0" err="1" smtClean="0">
                <a:solidFill>
                  <a:schemeClr val="bg1"/>
                </a:solidFill>
              </a:rPr>
              <a:t>sincrotron</a:t>
            </a:r>
            <a:endParaRPr lang="es-ES_tradnl" sz="2000" dirty="0">
              <a:solidFill>
                <a:schemeClr val="bg1"/>
              </a:solidFill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82" t="29666" r="14297" b="31291"/>
          <a:stretch>
            <a:fillRect/>
          </a:stretch>
        </p:blipFill>
        <p:spPr bwMode="auto">
          <a:xfrm>
            <a:off x="8244408" y="3793509"/>
            <a:ext cx="2270125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880705" y="260648"/>
            <a:ext cx="25265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resuelta</a:t>
            </a:r>
            <a:r>
              <a:rPr lang="en-US" dirty="0">
                <a:solidFill>
                  <a:schemeClr val="bg1"/>
                </a:solidFill>
              </a:rPr>
              <a:t> en </a:t>
            </a:r>
            <a:r>
              <a:rPr lang="en-US" dirty="0" err="1">
                <a:solidFill>
                  <a:schemeClr val="bg1"/>
                </a:solidFill>
              </a:rPr>
              <a:t>Xaloc</a:t>
            </a:r>
            <a:r>
              <a:rPr lang="en-US" dirty="0">
                <a:solidFill>
                  <a:schemeClr val="bg1"/>
                </a:solidFill>
              </a:rPr>
              <a:t>, ALBA)</a:t>
            </a:r>
            <a:endParaRPr lang="es-ES_trad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24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385762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4729" y="404664"/>
            <a:ext cx="37444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Estudio</a:t>
            </a:r>
            <a:r>
              <a:rPr lang="en-US" sz="2000" b="1" dirty="0" smtClean="0">
                <a:solidFill>
                  <a:schemeClr val="bg1"/>
                </a:solidFill>
              </a:rPr>
              <a:t> de un material biodegradable para </a:t>
            </a:r>
            <a:r>
              <a:rPr lang="en-US" sz="2000" b="1" dirty="0" err="1" smtClean="0">
                <a:solidFill>
                  <a:schemeClr val="bg1"/>
                </a:solidFill>
              </a:rPr>
              <a:t>reparar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roturas</a:t>
            </a:r>
            <a:r>
              <a:rPr lang="en-US" sz="2000" b="1" dirty="0" smtClean="0">
                <a:solidFill>
                  <a:schemeClr val="bg1"/>
                </a:solidFill>
              </a:rPr>
              <a:t> de </a:t>
            </a:r>
            <a:r>
              <a:rPr lang="en-US" sz="2000" b="1" dirty="0" err="1" smtClean="0">
                <a:solidFill>
                  <a:schemeClr val="bg1"/>
                </a:solidFill>
              </a:rPr>
              <a:t>huesos</a:t>
            </a:r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Centre for Rapid and Sustainable Product Development of the Polytechnic Institute of </a:t>
            </a:r>
            <a:r>
              <a:rPr lang="en-US" sz="2000" dirty="0" err="1">
                <a:solidFill>
                  <a:schemeClr val="bg1"/>
                </a:solidFill>
              </a:rPr>
              <a:t>Leiria</a:t>
            </a:r>
            <a:r>
              <a:rPr lang="en-US" sz="2000" dirty="0">
                <a:solidFill>
                  <a:schemeClr val="bg1"/>
                </a:solidFill>
              </a:rPr>
              <a:t> (Portugal)</a:t>
            </a:r>
            <a:endParaRPr lang="es-ES_tradnl" sz="2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075" y="3046093"/>
            <a:ext cx="3240360" cy="3435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64075" y="404664"/>
            <a:ext cx="374441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Mecanismo</a:t>
            </a:r>
            <a:r>
              <a:rPr lang="en-US" sz="2000" b="1" dirty="0" smtClean="0">
                <a:solidFill>
                  <a:schemeClr val="bg1"/>
                </a:solidFill>
              </a:rPr>
              <a:t>  molecular del control de </a:t>
            </a:r>
            <a:r>
              <a:rPr lang="en-US" sz="2000" b="1" dirty="0" err="1" smtClean="0">
                <a:solidFill>
                  <a:schemeClr val="bg1"/>
                </a:solidFill>
              </a:rPr>
              <a:t>crecimiento</a:t>
            </a:r>
            <a:r>
              <a:rPr lang="en-US" sz="2000" b="1" dirty="0" smtClean="0">
                <a:solidFill>
                  <a:schemeClr val="bg1"/>
                </a:solidFill>
              </a:rPr>
              <a:t> de </a:t>
            </a:r>
            <a:r>
              <a:rPr lang="en-US" sz="2000" b="1" dirty="0" err="1" smtClean="0">
                <a:solidFill>
                  <a:schemeClr val="bg1"/>
                </a:solidFill>
              </a:rPr>
              <a:t>las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plantas</a:t>
            </a:r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DIN Next LT Pro Bold"/>
              </a:rPr>
              <a:t>Researchers from the Institute for Research in Biomedicine (IRB), the Molecular Biology Institute of Barcelona (IBMB-CSIC) and the University of </a:t>
            </a:r>
            <a:r>
              <a:rPr lang="en-US" sz="1600" b="1" dirty="0" err="1">
                <a:solidFill>
                  <a:schemeClr val="bg1"/>
                </a:solidFill>
                <a:latin typeface="DIN Next LT Pro Bold"/>
              </a:rPr>
              <a:t>Wageningen</a:t>
            </a:r>
            <a:r>
              <a:rPr lang="en-US" sz="1600" b="1" dirty="0">
                <a:solidFill>
                  <a:schemeClr val="bg1"/>
                </a:solidFill>
                <a:latin typeface="DIN Next LT Pro Bold"/>
              </a:rPr>
              <a:t> (The Netherlands) </a:t>
            </a:r>
            <a:endParaRPr lang="es-ES_tradnl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27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4998" y="596587"/>
            <a:ext cx="58201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CIENCIAS de MATERIALES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Materiales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magneticos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nanoparticulas</a:t>
            </a:r>
            <a:r>
              <a:rPr lang="en-US" dirty="0" smtClean="0">
                <a:solidFill>
                  <a:schemeClr val="bg1"/>
                </a:solidFill>
              </a:rPr>
              <a:t>, superficies,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</a:t>
            </a:r>
            <a:r>
              <a:rPr lang="en-US" dirty="0" smtClean="0">
                <a:solidFill>
                  <a:schemeClr val="bg1"/>
                </a:solidFill>
              </a:rPr>
              <a:t>atalysis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s-ES_tradnl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56885"/>
            <a:ext cx="36957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236" y="1637585"/>
            <a:ext cx="489585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4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2077" y="592393"/>
            <a:ext cx="5349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Investigacion</a:t>
            </a:r>
            <a:r>
              <a:rPr lang="en-US" sz="2400" dirty="0" smtClean="0">
                <a:solidFill>
                  <a:schemeClr val="bg1"/>
                </a:solidFill>
              </a:rPr>
              <a:t> de la </a:t>
            </a:r>
            <a:r>
              <a:rPr lang="en-US" sz="2400" dirty="0" err="1" smtClean="0">
                <a:solidFill>
                  <a:schemeClr val="bg1"/>
                </a:solidFill>
              </a:rPr>
              <a:t>industria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farmaceutica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79" y="1772816"/>
            <a:ext cx="7439025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116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>
                <a:solidFill>
                  <a:srgbClr val="FFFFFF">
                    <a:tint val="75000"/>
                  </a:srgbClr>
                </a:solidFill>
              </a:rPr>
              <a:t>C. Biscari, ALBA-CELLS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69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tint val="75000"/>
                  </a:srgbClr>
                </a:solidFill>
              </a:rPr>
              <a:t>8 Abril 2014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3047"/>
            <a:ext cx="9116538" cy="6839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465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</a:schemeClr>
            </a:gs>
            <a:gs pos="100000">
              <a:schemeClr val="bg1">
                <a:lumMod val="75000"/>
                <a:lumOff val="2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428625" y="4543425"/>
            <a:ext cx="3543300" cy="151447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-1" y="-100865"/>
            <a:ext cx="914400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GB" sz="2800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GB" altLang="en-GB" sz="2800" dirty="0" err="1" smtClean="0">
                <a:solidFill>
                  <a:srgbClr val="FFFFFF"/>
                </a:solidFill>
                <a:latin typeface="Arial" pitchFamily="34" charset="0"/>
              </a:rPr>
              <a:t>Principios</a:t>
            </a:r>
            <a:r>
              <a:rPr lang="en-GB" altLang="en-GB" sz="2800" dirty="0" smtClean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GB" altLang="en-GB" sz="2800" dirty="0" err="1" smtClean="0">
                <a:solidFill>
                  <a:srgbClr val="FFFFFF"/>
                </a:solidFill>
                <a:latin typeface="Arial" pitchFamily="34" charset="0"/>
              </a:rPr>
              <a:t>básicos</a:t>
            </a:r>
            <a:r>
              <a:rPr lang="en-GB" altLang="en-GB" sz="2800" dirty="0" smtClean="0">
                <a:solidFill>
                  <a:srgbClr val="FFFFFF"/>
                </a:solidFill>
                <a:latin typeface="Arial" pitchFamily="34" charset="0"/>
              </a:rPr>
              <a:t> de </a:t>
            </a:r>
            <a:r>
              <a:rPr lang="en-GB" altLang="en-GB" sz="2800" dirty="0" err="1" smtClean="0">
                <a:solidFill>
                  <a:srgbClr val="FFFFFF"/>
                </a:solidFill>
                <a:latin typeface="Arial" pitchFamily="34" charset="0"/>
              </a:rPr>
              <a:t>aceleradores</a:t>
            </a:r>
            <a:r>
              <a:rPr lang="en-GB" altLang="en-GB" sz="2800" dirty="0" smtClean="0">
                <a:solidFill>
                  <a:srgbClr val="FFFFFF"/>
                </a:solidFill>
                <a:latin typeface="Arial" pitchFamily="34" charset="0"/>
              </a:rPr>
              <a:t>;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GB" sz="2800" dirty="0" smtClean="0">
                <a:solidFill>
                  <a:srgbClr val="FFFFFF"/>
                </a:solidFill>
                <a:latin typeface="Arial" pitchFamily="34" charset="0"/>
              </a:rPr>
              <a:t>Campo </a:t>
            </a:r>
            <a:r>
              <a:rPr lang="en-GB" altLang="en-GB" sz="2800" dirty="0" err="1" smtClean="0">
                <a:solidFill>
                  <a:srgbClr val="FFFFFF"/>
                </a:solidFill>
                <a:latin typeface="Arial" pitchFamily="34" charset="0"/>
              </a:rPr>
              <a:t>electromagnético</a:t>
            </a:r>
            <a:endParaRPr lang="en-GB" altLang="en-GB" sz="28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10240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4265103"/>
              </p:ext>
            </p:extLst>
          </p:nvPr>
        </p:nvGraphicFramePr>
        <p:xfrm>
          <a:off x="2514600" y="1296988"/>
          <a:ext cx="3878263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8" name="Equation" r:id="rId4" imgW="1358640" imgH="241200" progId="Equation.3">
                  <p:embed/>
                </p:oleObj>
              </mc:Choice>
              <mc:Fallback>
                <p:oleObj name="Equation" r:id="rId4" imgW="13586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1296988"/>
                        <a:ext cx="3878263" cy="6889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28575">
                        <a:solidFill>
                          <a:srgbClr val="F7CA09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0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2181330"/>
              </p:ext>
            </p:extLst>
          </p:nvPr>
        </p:nvGraphicFramePr>
        <p:xfrm>
          <a:off x="6732588" y="908050"/>
          <a:ext cx="1724025" cy="158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9" name="Equazione" r:id="rId6" imgW="761760" imgH="698400" progId="Equation.3">
                  <p:embed/>
                </p:oleObj>
              </mc:Choice>
              <mc:Fallback>
                <p:oleObj name="Equazione" r:id="rId6" imgW="76176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588" y="908050"/>
                        <a:ext cx="1724025" cy="15811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28575">
                        <a:solidFill>
                          <a:srgbClr val="F7CA09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0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3416633"/>
              </p:ext>
            </p:extLst>
          </p:nvPr>
        </p:nvGraphicFramePr>
        <p:xfrm>
          <a:off x="971550" y="3860800"/>
          <a:ext cx="229552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0" name="Equazione" r:id="rId8" imgW="1104840" imgH="241200" progId="Equation.3">
                  <p:embed/>
                </p:oleObj>
              </mc:Choice>
              <mc:Fallback>
                <p:oleObj name="Equazione" r:id="rId8" imgW="1104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3860800"/>
                        <a:ext cx="2295525" cy="5032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0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702710"/>
              </p:ext>
            </p:extLst>
          </p:nvPr>
        </p:nvGraphicFramePr>
        <p:xfrm>
          <a:off x="5310188" y="3860800"/>
          <a:ext cx="2592387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1" name="Equazione" r:id="rId10" imgW="1218960" imgH="241200" progId="Equation.3">
                  <p:embed/>
                </p:oleObj>
              </mc:Choice>
              <mc:Fallback>
                <p:oleObj name="Equazione" r:id="rId10" imgW="12189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0188" y="3860800"/>
                        <a:ext cx="2592387" cy="5175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09" name="AutoShape 9"/>
          <p:cNvSpPr>
            <a:spLocks/>
          </p:cNvSpPr>
          <p:nvPr/>
        </p:nvSpPr>
        <p:spPr bwMode="auto">
          <a:xfrm rot="-5400000">
            <a:off x="4010819" y="1902619"/>
            <a:ext cx="690562" cy="431800"/>
          </a:xfrm>
          <a:prstGeom prst="leftBrace">
            <a:avLst>
              <a:gd name="adj1" fmla="val 8333"/>
              <a:gd name="adj2" fmla="val 52569"/>
            </a:avLst>
          </a:prstGeom>
          <a:noFill/>
          <a:ln w="38100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410" name="AutoShape 10"/>
          <p:cNvSpPr>
            <a:spLocks/>
          </p:cNvSpPr>
          <p:nvPr/>
        </p:nvSpPr>
        <p:spPr bwMode="auto">
          <a:xfrm rot="-5400000">
            <a:off x="5024438" y="1681163"/>
            <a:ext cx="750887" cy="935037"/>
          </a:xfrm>
          <a:prstGeom prst="leftBrace">
            <a:avLst>
              <a:gd name="adj1" fmla="val 10377"/>
              <a:gd name="adj2" fmla="val 52569"/>
            </a:avLst>
          </a:prstGeom>
          <a:noFill/>
          <a:ln w="38100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411" name="Text Box 11"/>
          <p:cNvSpPr txBox="1">
            <a:spLocks noChangeArrowheads="1"/>
          </p:cNvSpPr>
          <p:nvPr/>
        </p:nvSpPr>
        <p:spPr bwMode="auto">
          <a:xfrm>
            <a:off x="1128070" y="2924175"/>
            <a:ext cx="20697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latin typeface="Arial" pitchFamily="34" charset="0"/>
              </a:rPr>
              <a:t>ACELERACION</a:t>
            </a:r>
            <a:endParaRPr lang="it-IT" sz="2000" b="1" dirty="0">
              <a:latin typeface="Arial" pitchFamily="34" charset="0"/>
            </a:endParaRPr>
          </a:p>
        </p:txBody>
      </p:sp>
      <p:sp>
        <p:nvSpPr>
          <p:cNvPr id="102412" name="Line 12"/>
          <p:cNvSpPr>
            <a:spLocks noChangeShapeType="1"/>
          </p:cNvSpPr>
          <p:nvPr/>
        </p:nvSpPr>
        <p:spPr bwMode="auto">
          <a:xfrm flipH="1">
            <a:off x="2374900" y="2455863"/>
            <a:ext cx="1998663" cy="387350"/>
          </a:xfrm>
          <a:prstGeom prst="line">
            <a:avLst/>
          </a:prstGeom>
          <a:noFill/>
          <a:ln w="38100">
            <a:solidFill>
              <a:srgbClr val="FFFF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413" name="Text Box 13"/>
          <p:cNvSpPr txBox="1">
            <a:spLocks noChangeArrowheads="1"/>
          </p:cNvSpPr>
          <p:nvPr/>
        </p:nvSpPr>
        <p:spPr bwMode="auto">
          <a:xfrm>
            <a:off x="4302125" y="2924944"/>
            <a:ext cx="4683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rgbClr val="FFFFFF"/>
                </a:solidFill>
                <a:latin typeface="Arial" pitchFamily="34" charset="0"/>
              </a:rPr>
              <a:t>Cambio de </a:t>
            </a:r>
            <a:r>
              <a:rPr lang="it-IT" sz="2000" b="1" dirty="0" err="1" smtClean="0">
                <a:solidFill>
                  <a:srgbClr val="FFFFFF"/>
                </a:solidFill>
                <a:latin typeface="Arial" pitchFamily="34" charset="0"/>
              </a:rPr>
              <a:t>trayectorias</a:t>
            </a:r>
            <a:endParaRPr lang="it-IT" sz="2000" b="1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02414" name="Line 14"/>
          <p:cNvSpPr>
            <a:spLocks noChangeShapeType="1"/>
          </p:cNvSpPr>
          <p:nvPr/>
        </p:nvSpPr>
        <p:spPr bwMode="auto">
          <a:xfrm>
            <a:off x="5418138" y="2505075"/>
            <a:ext cx="644525" cy="476250"/>
          </a:xfrm>
          <a:prstGeom prst="line">
            <a:avLst/>
          </a:prstGeom>
          <a:noFill/>
          <a:ln w="38100">
            <a:solidFill>
              <a:srgbClr val="FFFF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102415" name="Group 15"/>
          <p:cNvGrpSpPr>
            <a:grpSpLocks/>
          </p:cNvGrpSpPr>
          <p:nvPr/>
        </p:nvGrpSpPr>
        <p:grpSpPr bwMode="auto">
          <a:xfrm>
            <a:off x="358863" y="4589463"/>
            <a:ext cx="3483243" cy="1371600"/>
            <a:chOff x="3390" y="984"/>
            <a:chExt cx="2083" cy="768"/>
          </a:xfrm>
        </p:grpSpPr>
        <p:sp>
          <p:nvSpPr>
            <p:cNvPr id="102416" name="Line 16"/>
            <p:cNvSpPr>
              <a:spLocks noChangeShapeType="1"/>
            </p:cNvSpPr>
            <p:nvPr/>
          </p:nvSpPr>
          <p:spPr bwMode="auto">
            <a:xfrm>
              <a:off x="3825" y="1224"/>
              <a:ext cx="480" cy="0"/>
            </a:xfrm>
            <a:prstGeom prst="line">
              <a:avLst/>
            </a:prstGeom>
            <a:noFill/>
            <a:ln w="28575">
              <a:solidFill>
                <a:srgbClr val="CC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2417" name="Line 17"/>
            <p:cNvSpPr>
              <a:spLocks noChangeShapeType="1"/>
            </p:cNvSpPr>
            <p:nvPr/>
          </p:nvSpPr>
          <p:spPr bwMode="auto">
            <a:xfrm flipV="1">
              <a:off x="4305" y="984"/>
              <a:ext cx="0" cy="240"/>
            </a:xfrm>
            <a:prstGeom prst="line">
              <a:avLst/>
            </a:prstGeom>
            <a:noFill/>
            <a:ln w="28575">
              <a:solidFill>
                <a:srgbClr val="CC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2418" name="Line 18"/>
            <p:cNvSpPr>
              <a:spLocks noChangeShapeType="1"/>
            </p:cNvSpPr>
            <p:nvPr/>
          </p:nvSpPr>
          <p:spPr bwMode="auto">
            <a:xfrm>
              <a:off x="4305" y="984"/>
              <a:ext cx="240" cy="0"/>
            </a:xfrm>
            <a:prstGeom prst="line">
              <a:avLst/>
            </a:prstGeom>
            <a:noFill/>
            <a:ln w="28575">
              <a:solidFill>
                <a:srgbClr val="CC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2419" name="Line 19"/>
            <p:cNvSpPr>
              <a:spLocks noChangeShapeType="1"/>
            </p:cNvSpPr>
            <p:nvPr/>
          </p:nvSpPr>
          <p:spPr bwMode="auto">
            <a:xfrm>
              <a:off x="4545" y="984"/>
              <a:ext cx="0" cy="240"/>
            </a:xfrm>
            <a:prstGeom prst="line">
              <a:avLst/>
            </a:prstGeom>
            <a:noFill/>
            <a:ln w="28575">
              <a:solidFill>
                <a:srgbClr val="CC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2420" name="Line 20"/>
            <p:cNvSpPr>
              <a:spLocks noChangeShapeType="1"/>
            </p:cNvSpPr>
            <p:nvPr/>
          </p:nvSpPr>
          <p:spPr bwMode="auto">
            <a:xfrm>
              <a:off x="4545" y="1224"/>
              <a:ext cx="384" cy="0"/>
            </a:xfrm>
            <a:prstGeom prst="line">
              <a:avLst/>
            </a:prstGeom>
            <a:noFill/>
            <a:ln w="28575">
              <a:solidFill>
                <a:srgbClr val="CC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2421" name="Line 21"/>
            <p:cNvSpPr>
              <a:spLocks noChangeShapeType="1"/>
            </p:cNvSpPr>
            <p:nvPr/>
          </p:nvSpPr>
          <p:spPr bwMode="auto">
            <a:xfrm>
              <a:off x="3825" y="1512"/>
              <a:ext cx="480" cy="0"/>
            </a:xfrm>
            <a:prstGeom prst="line">
              <a:avLst/>
            </a:prstGeom>
            <a:noFill/>
            <a:ln w="28575">
              <a:solidFill>
                <a:srgbClr val="CC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2422" name="Line 22"/>
            <p:cNvSpPr>
              <a:spLocks noChangeShapeType="1"/>
            </p:cNvSpPr>
            <p:nvPr/>
          </p:nvSpPr>
          <p:spPr bwMode="auto">
            <a:xfrm>
              <a:off x="4305" y="1512"/>
              <a:ext cx="0" cy="240"/>
            </a:xfrm>
            <a:prstGeom prst="line">
              <a:avLst/>
            </a:prstGeom>
            <a:noFill/>
            <a:ln w="28575">
              <a:solidFill>
                <a:srgbClr val="CC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2423" name="Line 23"/>
            <p:cNvSpPr>
              <a:spLocks noChangeShapeType="1"/>
            </p:cNvSpPr>
            <p:nvPr/>
          </p:nvSpPr>
          <p:spPr bwMode="auto">
            <a:xfrm>
              <a:off x="4305" y="1752"/>
              <a:ext cx="240" cy="0"/>
            </a:xfrm>
            <a:prstGeom prst="line">
              <a:avLst/>
            </a:prstGeom>
            <a:noFill/>
            <a:ln w="28575">
              <a:solidFill>
                <a:srgbClr val="CC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2424" name="Line 24"/>
            <p:cNvSpPr>
              <a:spLocks noChangeShapeType="1"/>
            </p:cNvSpPr>
            <p:nvPr/>
          </p:nvSpPr>
          <p:spPr bwMode="auto">
            <a:xfrm flipV="1">
              <a:off x="4545" y="1512"/>
              <a:ext cx="0" cy="240"/>
            </a:xfrm>
            <a:prstGeom prst="line">
              <a:avLst/>
            </a:prstGeom>
            <a:noFill/>
            <a:ln w="28575">
              <a:solidFill>
                <a:srgbClr val="CC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2425" name="Line 25"/>
            <p:cNvSpPr>
              <a:spLocks noChangeShapeType="1"/>
            </p:cNvSpPr>
            <p:nvPr/>
          </p:nvSpPr>
          <p:spPr bwMode="auto">
            <a:xfrm>
              <a:off x="4545" y="1512"/>
              <a:ext cx="384" cy="0"/>
            </a:xfrm>
            <a:prstGeom prst="line">
              <a:avLst/>
            </a:prstGeom>
            <a:noFill/>
            <a:ln w="28575">
              <a:solidFill>
                <a:srgbClr val="CC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2426" name="Line 26"/>
            <p:cNvSpPr>
              <a:spLocks noChangeShapeType="1"/>
            </p:cNvSpPr>
            <p:nvPr/>
          </p:nvSpPr>
          <p:spPr bwMode="auto">
            <a:xfrm>
              <a:off x="3825" y="1368"/>
              <a:ext cx="43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2427" name="Line 27"/>
            <p:cNvSpPr>
              <a:spLocks noChangeShapeType="1"/>
            </p:cNvSpPr>
            <p:nvPr/>
          </p:nvSpPr>
          <p:spPr bwMode="auto">
            <a:xfrm>
              <a:off x="4401" y="1080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2428" name="Line 28"/>
            <p:cNvSpPr>
              <a:spLocks noChangeShapeType="1"/>
            </p:cNvSpPr>
            <p:nvPr/>
          </p:nvSpPr>
          <p:spPr bwMode="auto">
            <a:xfrm>
              <a:off x="4401" y="1176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2429" name="Line 29"/>
            <p:cNvSpPr>
              <a:spLocks noChangeShapeType="1"/>
            </p:cNvSpPr>
            <p:nvPr/>
          </p:nvSpPr>
          <p:spPr bwMode="auto">
            <a:xfrm>
              <a:off x="4399" y="126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2430" name="Line 30"/>
            <p:cNvSpPr>
              <a:spLocks noChangeShapeType="1"/>
            </p:cNvSpPr>
            <p:nvPr/>
          </p:nvSpPr>
          <p:spPr bwMode="auto">
            <a:xfrm>
              <a:off x="4401" y="146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2431" name="Line 31"/>
            <p:cNvSpPr>
              <a:spLocks noChangeShapeType="1"/>
            </p:cNvSpPr>
            <p:nvPr/>
          </p:nvSpPr>
          <p:spPr bwMode="auto">
            <a:xfrm>
              <a:off x="4401" y="1656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2432" name="Line 32"/>
            <p:cNvSpPr>
              <a:spLocks noChangeShapeType="1"/>
            </p:cNvSpPr>
            <p:nvPr/>
          </p:nvSpPr>
          <p:spPr bwMode="auto">
            <a:xfrm>
              <a:off x="4401" y="1560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2433" name="Text Box 33"/>
            <p:cNvSpPr txBox="1">
              <a:spLocks noChangeArrowheads="1"/>
            </p:cNvSpPr>
            <p:nvPr/>
          </p:nvSpPr>
          <p:spPr bwMode="auto">
            <a:xfrm>
              <a:off x="3390" y="1232"/>
              <a:ext cx="410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sz="1600" b="1" dirty="0" err="1" smtClean="0">
                  <a:solidFill>
                    <a:srgbClr val="FF0000"/>
                  </a:solidFill>
                </a:rPr>
                <a:t>Beam</a:t>
              </a:r>
              <a:endParaRPr lang="en-GB" alt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02434" name="Text Box 34"/>
            <p:cNvSpPr txBox="1">
              <a:spLocks noChangeArrowheads="1"/>
            </p:cNvSpPr>
            <p:nvPr/>
          </p:nvSpPr>
          <p:spPr bwMode="auto">
            <a:xfrm>
              <a:off x="4689" y="992"/>
              <a:ext cx="784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sz="1600" b="1" dirty="0" err="1" smtClean="0">
                  <a:solidFill>
                    <a:srgbClr val="008080"/>
                  </a:solidFill>
                </a:rPr>
                <a:t>Electric</a:t>
              </a:r>
              <a:r>
                <a:rPr lang="it-IT" sz="1600" b="1" dirty="0" smtClean="0">
                  <a:solidFill>
                    <a:srgbClr val="008080"/>
                  </a:solidFill>
                </a:rPr>
                <a:t> </a:t>
              </a:r>
              <a:r>
                <a:rPr lang="it-IT" sz="1600" b="1" dirty="0" err="1" smtClean="0">
                  <a:solidFill>
                    <a:srgbClr val="008080"/>
                  </a:solidFill>
                </a:rPr>
                <a:t>field</a:t>
              </a:r>
              <a:endParaRPr lang="en-GB" altLang="en-US" sz="1600" b="1" dirty="0">
                <a:solidFill>
                  <a:srgbClr val="008080"/>
                </a:solidFill>
              </a:endParaRPr>
            </a:p>
          </p:txBody>
        </p:sp>
        <p:sp>
          <p:nvSpPr>
            <p:cNvPr id="102435" name="Oval 35"/>
            <p:cNvSpPr>
              <a:spLocks noChangeArrowheads="1"/>
            </p:cNvSpPr>
            <p:nvPr/>
          </p:nvSpPr>
          <p:spPr bwMode="auto">
            <a:xfrm>
              <a:off x="4332" y="1344"/>
              <a:ext cx="181" cy="4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2436" name="Line 36"/>
            <p:cNvSpPr>
              <a:spLocks noChangeShapeType="1"/>
            </p:cNvSpPr>
            <p:nvPr/>
          </p:nvSpPr>
          <p:spPr bwMode="auto">
            <a:xfrm>
              <a:off x="4312" y="1655"/>
              <a:ext cx="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2437" name="Line 37"/>
            <p:cNvSpPr>
              <a:spLocks noChangeShapeType="1"/>
            </p:cNvSpPr>
            <p:nvPr/>
          </p:nvSpPr>
          <p:spPr bwMode="auto">
            <a:xfrm>
              <a:off x="4314" y="1079"/>
              <a:ext cx="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2438" name="Freeform 38"/>
            <p:cNvSpPr>
              <a:spLocks/>
            </p:cNvSpPr>
            <p:nvPr/>
          </p:nvSpPr>
          <p:spPr bwMode="auto">
            <a:xfrm>
              <a:off x="4312" y="1558"/>
              <a:ext cx="224" cy="20"/>
            </a:xfrm>
            <a:custGeom>
              <a:avLst/>
              <a:gdLst>
                <a:gd name="T0" fmla="*/ 0 w 224"/>
                <a:gd name="T1" fmla="*/ 20 h 20"/>
                <a:gd name="T2" fmla="*/ 98 w 224"/>
                <a:gd name="T3" fmla="*/ 0 h 20"/>
                <a:gd name="T4" fmla="*/ 224 w 224"/>
                <a:gd name="T5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4" h="20">
                  <a:moveTo>
                    <a:pt x="0" y="20"/>
                  </a:moveTo>
                  <a:cubicBezTo>
                    <a:pt x="30" y="10"/>
                    <a:pt x="61" y="0"/>
                    <a:pt x="98" y="0"/>
                  </a:cubicBezTo>
                  <a:cubicBezTo>
                    <a:pt x="135" y="0"/>
                    <a:pt x="179" y="9"/>
                    <a:pt x="224" y="1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2439" name="Freeform 39"/>
            <p:cNvSpPr>
              <a:spLocks/>
            </p:cNvSpPr>
            <p:nvPr/>
          </p:nvSpPr>
          <p:spPr bwMode="auto">
            <a:xfrm>
              <a:off x="4314" y="1154"/>
              <a:ext cx="226" cy="22"/>
            </a:xfrm>
            <a:custGeom>
              <a:avLst/>
              <a:gdLst>
                <a:gd name="T0" fmla="*/ 0 w 226"/>
                <a:gd name="T1" fmla="*/ 0 h 22"/>
                <a:gd name="T2" fmla="*/ 106 w 226"/>
                <a:gd name="T3" fmla="*/ 22 h 22"/>
                <a:gd name="T4" fmla="*/ 226 w 226"/>
                <a:gd name="T5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" h="22">
                  <a:moveTo>
                    <a:pt x="0" y="0"/>
                  </a:moveTo>
                  <a:cubicBezTo>
                    <a:pt x="34" y="11"/>
                    <a:pt x="68" y="22"/>
                    <a:pt x="106" y="22"/>
                  </a:cubicBezTo>
                  <a:cubicBezTo>
                    <a:pt x="144" y="22"/>
                    <a:pt x="185" y="12"/>
                    <a:pt x="226" y="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2440" name="Freeform 40"/>
            <p:cNvSpPr>
              <a:spLocks/>
            </p:cNvSpPr>
            <p:nvPr/>
          </p:nvSpPr>
          <p:spPr bwMode="auto">
            <a:xfrm>
              <a:off x="4306" y="1224"/>
              <a:ext cx="240" cy="48"/>
            </a:xfrm>
            <a:custGeom>
              <a:avLst/>
              <a:gdLst>
                <a:gd name="T0" fmla="*/ 0 w 240"/>
                <a:gd name="T1" fmla="*/ 2 h 48"/>
                <a:gd name="T2" fmla="*/ 104 w 240"/>
                <a:gd name="T3" fmla="*/ 48 h 48"/>
                <a:gd name="T4" fmla="*/ 240 w 240"/>
                <a:gd name="T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0" h="48">
                  <a:moveTo>
                    <a:pt x="0" y="2"/>
                  </a:moveTo>
                  <a:cubicBezTo>
                    <a:pt x="32" y="25"/>
                    <a:pt x="64" y="48"/>
                    <a:pt x="104" y="48"/>
                  </a:cubicBezTo>
                  <a:cubicBezTo>
                    <a:pt x="144" y="48"/>
                    <a:pt x="192" y="24"/>
                    <a:pt x="24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2441" name="Freeform 41"/>
            <p:cNvSpPr>
              <a:spLocks/>
            </p:cNvSpPr>
            <p:nvPr/>
          </p:nvSpPr>
          <p:spPr bwMode="auto">
            <a:xfrm>
              <a:off x="4306" y="1458"/>
              <a:ext cx="230" cy="50"/>
            </a:xfrm>
            <a:custGeom>
              <a:avLst/>
              <a:gdLst>
                <a:gd name="T0" fmla="*/ 0 w 230"/>
                <a:gd name="T1" fmla="*/ 50 h 50"/>
                <a:gd name="T2" fmla="*/ 108 w 230"/>
                <a:gd name="T3" fmla="*/ 0 h 50"/>
                <a:gd name="T4" fmla="*/ 230 w 230"/>
                <a:gd name="T5" fmla="*/ 4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0" h="50">
                  <a:moveTo>
                    <a:pt x="0" y="50"/>
                  </a:moveTo>
                  <a:cubicBezTo>
                    <a:pt x="35" y="25"/>
                    <a:pt x="70" y="0"/>
                    <a:pt x="108" y="0"/>
                  </a:cubicBezTo>
                  <a:cubicBezTo>
                    <a:pt x="146" y="0"/>
                    <a:pt x="188" y="24"/>
                    <a:pt x="230" y="4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102443" name="Rectangle 43"/>
          <p:cNvSpPr>
            <a:spLocks noChangeArrowheads="1"/>
          </p:cNvSpPr>
          <p:nvPr/>
        </p:nvSpPr>
        <p:spPr bwMode="auto">
          <a:xfrm>
            <a:off x="296863" y="2732088"/>
            <a:ext cx="3732212" cy="38227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445" name="AutoShape 45"/>
          <p:cNvSpPr>
            <a:spLocks noChangeArrowheads="1"/>
          </p:cNvSpPr>
          <p:nvPr/>
        </p:nvSpPr>
        <p:spPr bwMode="auto">
          <a:xfrm>
            <a:off x="6372225" y="3500438"/>
            <a:ext cx="271463" cy="295275"/>
          </a:xfrm>
          <a:prstGeom prst="downArrow">
            <a:avLst>
              <a:gd name="adj1" fmla="val 50000"/>
              <a:gd name="adj2" fmla="val 2719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447" name="AutoShape 47"/>
          <p:cNvSpPr>
            <a:spLocks noChangeArrowheads="1"/>
          </p:cNvSpPr>
          <p:nvPr/>
        </p:nvSpPr>
        <p:spPr bwMode="auto">
          <a:xfrm>
            <a:off x="2039938" y="3465513"/>
            <a:ext cx="271462" cy="295275"/>
          </a:xfrm>
          <a:prstGeom prst="downArrow">
            <a:avLst>
              <a:gd name="adj1" fmla="val 50000"/>
              <a:gd name="adj2" fmla="val 2719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448" name="Rectangle 48"/>
          <p:cNvSpPr>
            <a:spLocks noChangeArrowheads="1"/>
          </p:cNvSpPr>
          <p:nvPr/>
        </p:nvSpPr>
        <p:spPr bwMode="auto">
          <a:xfrm>
            <a:off x="4222750" y="2755900"/>
            <a:ext cx="4740275" cy="3813175"/>
          </a:xfrm>
          <a:prstGeom prst="rect">
            <a:avLst/>
          </a:prstGeom>
          <a:noFill/>
          <a:ln w="38100">
            <a:solidFill>
              <a:srgbClr val="0066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8 Abril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7</a:t>
            </a:fld>
            <a:endParaRPr lang="en-US"/>
          </a:p>
        </p:txBody>
      </p:sp>
      <p:pic>
        <p:nvPicPr>
          <p:cNvPr id="49" name="Picture 5" descr="BendingMagne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4554934"/>
            <a:ext cx="4629150" cy="177641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80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70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8 Abril 2014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355976" y="1340768"/>
            <a:ext cx="46085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Ejemplo:</a:t>
            </a:r>
            <a:r>
              <a:rPr lang="es-ES" dirty="0"/>
              <a:t/>
            </a:r>
            <a:br>
              <a:rPr lang="es-ES" dirty="0"/>
            </a:br>
            <a:r>
              <a:rPr lang="es-ES" dirty="0"/>
              <a:t>Científicos de la </a:t>
            </a:r>
            <a:r>
              <a:rPr lang="es-ES" dirty="0" smtClean="0"/>
              <a:t>UAB </a:t>
            </a:r>
            <a:r>
              <a:rPr lang="es-ES" dirty="0"/>
              <a:t>y de la Universidad de la </a:t>
            </a:r>
            <a:r>
              <a:rPr lang="es-ES" dirty="0" err="1"/>
              <a:t>Sapienza</a:t>
            </a:r>
            <a:r>
              <a:rPr lang="es-ES" dirty="0"/>
              <a:t> de </a:t>
            </a:r>
            <a:r>
              <a:rPr lang="es-ES" dirty="0" smtClean="0"/>
              <a:t>Roma utilizan el ERSF </a:t>
            </a:r>
            <a:r>
              <a:rPr lang="es-ES" dirty="0"/>
              <a:t>en </a:t>
            </a:r>
            <a:r>
              <a:rPr lang="es-ES" dirty="0" err="1"/>
              <a:t>Grenoble</a:t>
            </a:r>
            <a:r>
              <a:rPr lang="es-ES" dirty="0"/>
              <a:t> para verificar la autenticidad del jamón de cerdo, según su crianza, alimentación y proceso de curación, en la que es la primera vez que se estudia este producto con radiación </a:t>
            </a:r>
            <a:r>
              <a:rPr lang="es-ES" dirty="0" smtClean="0"/>
              <a:t>sincrotrón.</a:t>
            </a:r>
          </a:p>
          <a:p>
            <a:r>
              <a:rPr lang="es-ES" dirty="0" smtClean="0"/>
              <a:t>Se p</a:t>
            </a:r>
            <a:r>
              <a:rPr lang="es-ES" dirty="0" smtClean="0"/>
              <a:t>ersigue </a:t>
            </a:r>
            <a:r>
              <a:rPr lang="es-ES" dirty="0" smtClean="0"/>
              <a:t>la identificación de nuevos </a:t>
            </a:r>
            <a:r>
              <a:rPr lang="es-ES" dirty="0" err="1" smtClean="0"/>
              <a:t>biomarcadores</a:t>
            </a:r>
            <a:r>
              <a:rPr lang="es-ES" dirty="0" smtClean="0"/>
              <a:t>, ante la creciente sofisticación de los métodos para imitar el jamón de Jabugo de pata negra.</a:t>
            </a:r>
            <a:endParaRPr lang="es-ES_tradnl" dirty="0"/>
          </a:p>
        </p:txBody>
      </p:sp>
      <p:pic>
        <p:nvPicPr>
          <p:cNvPr id="23554" name="Picture 2" descr="http://foodplustechno.com/wp-content/uploads/2012/12/pata-negra-jamon-iberi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4355976" cy="435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87624" y="116632"/>
            <a:ext cx="4879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Ciencias</a:t>
            </a:r>
            <a:r>
              <a:rPr lang="en-US" sz="2800" b="1" dirty="0" smtClean="0"/>
              <a:t> de la </a:t>
            </a:r>
            <a:r>
              <a:rPr lang="en-US" sz="2800" b="1" dirty="0" err="1" smtClean="0"/>
              <a:t>alimentación</a:t>
            </a:r>
            <a:endParaRPr lang="es-ES_tradnl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67544" y="5645027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Estudio</a:t>
            </a:r>
            <a:r>
              <a:rPr lang="en-US" dirty="0" smtClean="0"/>
              <a:t> de </a:t>
            </a:r>
            <a:r>
              <a:rPr lang="en-US" dirty="0" err="1" smtClean="0"/>
              <a:t>metodos</a:t>
            </a:r>
            <a:r>
              <a:rPr lang="en-US" dirty="0" smtClean="0"/>
              <a:t> de </a:t>
            </a:r>
            <a:r>
              <a:rPr lang="en-US" dirty="0" err="1" smtClean="0"/>
              <a:t>conservacion</a:t>
            </a:r>
            <a:r>
              <a:rPr lang="en-US" dirty="0" smtClean="0"/>
              <a:t>, </a:t>
            </a:r>
            <a:r>
              <a:rPr lang="en-US" dirty="0" err="1" smtClean="0"/>
              <a:t>metodos</a:t>
            </a:r>
            <a:r>
              <a:rPr lang="en-US" dirty="0" smtClean="0"/>
              <a:t> de </a:t>
            </a:r>
            <a:r>
              <a:rPr lang="en-US" dirty="0" err="1" smtClean="0"/>
              <a:t>produccion</a:t>
            </a:r>
            <a:r>
              <a:rPr lang="en-US" dirty="0" smtClean="0"/>
              <a:t>, </a:t>
            </a:r>
            <a:r>
              <a:rPr lang="en-US" dirty="0" err="1" smtClean="0"/>
              <a:t>conservacion</a:t>
            </a:r>
            <a:r>
              <a:rPr lang="en-US" dirty="0" smtClean="0"/>
              <a:t> de </a:t>
            </a:r>
            <a:r>
              <a:rPr lang="en-US" dirty="0" err="1" smtClean="0"/>
              <a:t>propiedades</a:t>
            </a:r>
            <a:r>
              <a:rPr lang="en-US" dirty="0" smtClean="0"/>
              <a:t>, </a:t>
            </a:r>
            <a:r>
              <a:rPr lang="en-US" dirty="0" err="1" smtClean="0"/>
              <a:t>etc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29013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71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8 Abril 2014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35696" y="116632"/>
            <a:ext cx="3164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Patrimonio</a:t>
            </a:r>
            <a:r>
              <a:rPr lang="en-US" sz="2800" dirty="0" smtClean="0"/>
              <a:t> cultural</a:t>
            </a:r>
            <a:endParaRPr lang="es-ES_tradnl" sz="28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388442"/>
            <a:ext cx="4392488" cy="4081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0505" y="980728"/>
            <a:ext cx="418576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Estudio</a:t>
            </a:r>
            <a:r>
              <a:rPr lang="en-US" b="1" dirty="0" smtClean="0">
                <a:solidFill>
                  <a:schemeClr val="bg1"/>
                </a:solidFill>
              </a:rPr>
              <a:t> de los </a:t>
            </a:r>
            <a:r>
              <a:rPr lang="en-US" b="1" dirty="0" err="1" smtClean="0">
                <a:solidFill>
                  <a:schemeClr val="bg1"/>
                </a:solidFill>
              </a:rPr>
              <a:t>materiales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utilizados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De </a:t>
            </a:r>
            <a:r>
              <a:rPr lang="en-US" b="1" dirty="0" err="1" smtClean="0">
                <a:solidFill>
                  <a:schemeClr val="bg1"/>
                </a:solidFill>
              </a:rPr>
              <a:t>las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causas</a:t>
            </a:r>
            <a:r>
              <a:rPr lang="en-US" b="1" dirty="0" smtClean="0">
                <a:solidFill>
                  <a:schemeClr val="bg1"/>
                </a:solidFill>
              </a:rPr>
              <a:t> de </a:t>
            </a:r>
            <a:r>
              <a:rPr lang="en-US" b="1" dirty="0" err="1" smtClean="0">
                <a:solidFill>
                  <a:schemeClr val="bg1"/>
                </a:solidFill>
              </a:rPr>
              <a:t>degradacion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De la </a:t>
            </a:r>
            <a:r>
              <a:rPr lang="en-US" b="1" dirty="0" err="1" smtClean="0">
                <a:solidFill>
                  <a:schemeClr val="bg1"/>
                </a:solidFill>
              </a:rPr>
              <a:t>edad</a:t>
            </a:r>
            <a:r>
              <a:rPr lang="en-US" b="1" dirty="0" smtClean="0">
                <a:solidFill>
                  <a:schemeClr val="bg1"/>
                </a:solidFill>
              </a:rPr>
              <a:t> de </a:t>
            </a:r>
            <a:r>
              <a:rPr lang="en-US" b="1" dirty="0" err="1" smtClean="0">
                <a:solidFill>
                  <a:schemeClr val="bg1"/>
                </a:solidFill>
              </a:rPr>
              <a:t>las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obras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De </a:t>
            </a:r>
            <a:r>
              <a:rPr lang="en-US" b="1" dirty="0" err="1" smtClean="0">
                <a:solidFill>
                  <a:schemeClr val="bg1"/>
                </a:solidFill>
              </a:rPr>
              <a:t>las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posibilidades</a:t>
            </a:r>
            <a:r>
              <a:rPr lang="en-US" b="1" dirty="0" smtClean="0">
                <a:solidFill>
                  <a:schemeClr val="bg1"/>
                </a:solidFill>
              </a:rPr>
              <a:t> de </a:t>
            </a:r>
            <a:r>
              <a:rPr lang="en-US" b="1" dirty="0" err="1" smtClean="0">
                <a:solidFill>
                  <a:schemeClr val="bg1"/>
                </a:solidFill>
              </a:rPr>
              <a:t>restauracion</a:t>
            </a:r>
            <a:endParaRPr lang="en-US" b="1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8" name="AutoShape 2" descr="data:image/jpeg;base64,/9j/4AAQSkZJRgABAQAAAQABAAD/2wCEAAkGBxQTEhUUExQWFhUXGRcaGBgYGBgcHRocGBwYGB4aGBwdHCggGR0lHBocIjIhJSkrLi4uFx8zODMsNygtLisBCgoKDg0OGxAQGywkHyQsLC8sLCwsLCwsLCwsLCwsLCwsLCwsLCwsLCwsLCwsLDQsLCwsLCwvLCwsLCwsLCwsLP/AABEIAQIAwwMBIgACEQEDEQH/xAAbAAABBQEBAAAAAAAAAAAAAAAFAQIDBAYAB//EAEQQAAECAwUFBwIDBgUBCQAAAAECEQADIQQSMUFRBSJhcYEGE5GhscHwMtFCUuEUI2JyovEHQ4KSssIkMzRTZIOTw9L/xAAaAQADAQEBAQAAAAAAAAAAAAABAgMEAAUG/8QALxEAAgIBAgUDAgYCAwAAAAAAAAECEQMSIQQTMUFRImHwgZEFMnGhscEjQhTR4f/aAAwDAQACEQMRAD8AOWazkZ16xYWS4cvDUppTOmHE8flIcul4Vcj0j5bW29zZSFSvGpzz+fDCirnXpCJVU5f3hwSwpU6x2pBHlOcKVUDenSGlVX0Bp4fOsOmOfNuohdbCMUAKNU1831hyqYwxKS/SvnD6GEc2uwaOSnV8NYVID4HrCljDhJ4Qjm/AyGmzp455w+VdGL/OkIiRzh106Ug62dQyXPStS04XLueN5IVp0ira7VKlhytqsOJD08jATaVrVLnLA/zAm9VmKQACNdG4dIzG0rXe3SVUWVO9QSCkjz84tHGpsoscqNlZdspVMU6tw3LhZqkG8PEecF0WhN+69bt4Vpi2keRqnHVhgOGkErLapqC4Uch5M3hDz4dLdDrH7nqySMcjDivjGV2N2hCt2ZQ65HHHSNGcIyy2dNCSi11LD3tfb9YkCQBnFWWSInv1aF1LwKJeAPzxiK0L4kfOcOmGtM4iWHd4OteADeuPvyimtKqafBF24zHPHHg3vFS0Jx4v6mDqXgFFZSS+J8o6Ju5etIWKWKPQ50+PCFB619IahLq10wpFqcmggsBArl5Z+0LZyW+ZRyADTjr+kTAMIBw0JfhT9fvHJQDjV/tEgPzTzhyR1xgNhob3fp+sRrlw9RblUQJ2nt6XJNTWtBXj9vGE3bpDKLfQvSZwvlDuUpBPV6c824iLE2YEJJUaDGMWO0DzwtId0XVVo4IIanMVie3bXNoRcDB3JY6Cj/MoaWNoosTvc2sicCAQcQG6h/SHT1slzkCTy1jIbP2oq8FLoEpNNLqAGrqR5xo51rKpClDEFQFCQ6SUuwq1IR3E6WOmed7WtV5b3ioE1wLcHGMV5VmBd6sznHqIhmy2KtXJ6nQMGDk+MPkz7lM6m6Rw1jfVKkaexZk2VINUu5xhpmBJp4OKxGucp3zIenhTpTpDEWc4ufM4wv6hotpmOyhkcOg+dI3OwbR3koE4gseYbDWjR5rLLLCXjc9jlEiYOKWx/iiPERpCZF6TShOHOH3D1jmYQ/NveMZmGGXiTEEmsWwIZMlF3GkccVlCvCIVywxHCLU1DB84gUXOL8Y6zgetIfBPV4SJz/KfGFiqnsLSFkKoasfOJfYRFJRT5rDlFjWmQ5/eKtkxwViTl8yhUmmeGAzesNmKASSWAGZoOJ5RKEMGGLN88IDCmOlHI6xJcq/zMwqTQfG+O0PUnE/KAwjGAm37aJcs1IJAAZnFIwNok31Emh0AzPwecaLbM9M2eQ4ZOdQ7cPHTCOTLTcK0kNUmlaUwZwecVhLQr7s244KqBEqz3AAMQPvEsqUUoVukgE16N1LXvCJpMgrqQWr93jrTNCWJoDlq9HOTVMM5Nuh1REVlQuAguXLGowJBL5RptgWncVJmKN4BaiWoxLkk4AucIzElQCiQaV/1Ra2HP/7RLIdiWUAHcKcMcv7QmSNx/cEoJoCz2C5gNQlSg+ILNhq8N7skJpnRwcdI1PaLYwlTApNEKbEnEULnHjWBiwFJISa150zrp7RVZlJJoEboFITvhJOY0oPQf2goClAIcEeb6kxSXYUiocg9SIbLllw5/sILal3BLFqdsms8lzT5WNr2YspRKc/iU49PnOMzsWzmYoJYucdGfHyje2Yi6AMGGVIyZ576QZXtRKovD7tOkKEw6ImYjJpj6RJMLiIyjXHKsdeyeOYSOf8AZ/OK0wY8IsrxERQLOK8tYYPHQpGvGFiiQpCCwMIVVbqPnJ4hmuEljVqRDKtBKkn8wL8w33i0nuLGNolk2pBJQsFJX+FYxoxCcUrpkCY6wr7tRkmoSAUE/kUWAfMoO7q114daZyCLqgFO26z4V5AjV4Cmcrv5QqQm8l1/WEzA5SpnCmKUkKeudQ5a000cscrWxsUJ8P0GENtoPdr5Ggrr86QPl22hZQSsJTdB/iUAH4FQZ+MWJtrSuWogYXC2YLmh0IIYxHqHaLPPN/vCokBR1qzscPLGEss8AneJUTQAEAPQg69TkIN9rdm91M7wMlKqjS8fw83r1jPSpDAsWUeZD4itcY1xkpxs2pd0HZE9gGxI6A4RWt9pSUEOPLD5XpA4zykhJUN5QALY/MYPS7AgYDyz+zEjrE51CmxMWDTJysBJkE/SK65c9IIbCBl2mVeYC8mp5feI5s9cpJVQgcMUuE+8CF7T396tXSRRmoHAfnDqMpp10LPbqew2qxpmSylTFyfRqUocYxG2uz0yUCoOpGTCo566PFzYvacm6JpByNQBi5Orj24xr501N18nHnnGBOeKRLeB5WZrP+HJuMPsFmUs3EByaQY7a2NCJ9luhkrWULujjKA6sowdXZES0XJIKCPqUG81GvgY0TypQT8hjkUnS7FSWmXZJbHemlnAz0HADzjrJtGYHUrV7tMM7ubjHxil3AvsVOSaPri7Z8zDpYYlQqnCuf29ozPz3HUEzUWe0BQBFXDjlFtA9ow+yrWZc4bxCCQ4OG9n84xuJSxrr4Q7VGbJDSxZqA5iJTRNMUBXWKT10hZNCIfOAp94gUM9IcqalnvRD36ThV+UA4Qx0OI4R0UXQUpTwyFHMAnygHNvCWlSXpUjPpx+0HrUGSq8WDVPOAktJuh68vU5w7e9lsC2IbOpmJLuQ/WgL44tHTViWozVkJTuhz1FCc8/GGWlQlyFKuvdSS2pSXxxyePMds7Smzl3pii3B2SBoBhGrhuFeeT32Hy5ljVG/wBvLWmUqchlJWhIO810BaVJILF6+rxT2J2uIl2pU07wlzGLtfUtbpu6NfV4QLG0UGzps3ed4lNFKFQpVTdSz7qXYHMgYBnH2Kwy5c+Wue5lXiVBAdSmqEsaVZj1jbjxRUXDIu+3ujz+IhK+bDp39j2SQU2lVoStIV3RQgAhwFd2mYSOLzGf+GMeZK5M9cqckXmCgRgpJKgCkEODU0fOLP8Ah1thU6baFF03565yhiAFJCEIHUEvpLGsbjaew5doCbxUFIe6oYhwaHhV+gjzMn+HI4PpS+hq4fLcb7HmVplpTMQtQIAxQBRyGB41eDkq0pWDddxwpUa8DDdpbN7uYpGLZq0IBr4/MIvbBkpCCBUiEyzTima70qwbPsxP1AMcuVYzdq2YoLISmheorm9cxjh6x6PMlBmNYBTLOm8U8aV1rz08I7DxDiCGRZNgBZ9mFAvElIcXXxLO5YYRutmEmUUKxIDY/kPuRACahLilA+p0ckj1jVykDdVqB5Bj5RLiczklZRxRmu2cwm4pjRaZgP8AEkFKgRr9HgY0faScpLJQEtip1EakUCTeJbURV21Ye+l3c3x5kg1bQx210khAfFdSeSoTmqUYrxZBYam322M7bZZF1cw0mLqRRwhKlMkZIBD45VJeJ7HaVTZaaXXAN3MProY7tKkKCA+6EqShLNRW4VnVRAVj7wLmT1zCJctQvXgLkut0HEzFfhIGCXdzo8atPMgn+/z6HKWiTv7Bm2WcKHGtemXAUHjGk2RPvyEKOLMeYpAESzROFGGdBxzgl2XU0kj+JX2jKnaHzx9NhG22sS0up2wHgT6CA+0rcygm8BLUgqSqr30FKhzBB8jrDNp21bqlqGCioKLMxqGpleZv4RADaNqTduFyzMAWGrhueesPDHbIxxtothbpdRxVQV3XIUB/S0CbXbO7V+7WpwxGLUanlHd7eusS5x1b3y8Yq2qyjVznWNOOFPc0NbbBpPaeYagAY0Z/eOgKmzlqANzhItox+CWheDdbaSSEIB+pRJ4gJJ9W8IqBKyl0qCQXyfA3eUG12a8q9mAQOrRFZ7IUy5aVAOFJJ4uQD5mMTaZKE6VGS2hb0SFiUq+skOoMDdBdj10jzvbezwWTKO6pQLqvAkYYEfhvZc42m1uy1o/bVlN8pWoqK13WVgSzD6Uig5cYqbd2ehEwy13VCiheagZga01j1eHnDDJaXbatk0pZ4vVtTMlsOyAOyypJAcgqCcQSGIFWDPm9GYwflqlJT++CinO6aihqGiza7H3CQ6CgFiCQA/LjhQ1itbdlTJtnRaEkJlLmqluQondreocKKDNinjFpZObLU3SOm4Ycbit5V8+h6ZsLZUqRLTcSUpmAKCifqcUqKChwjUWSfeD5ihHuOBxgb2XsEyRZJcmcUqMsXApLspAO5QgMbpAauHGLikolbw3XKQwdiVEJAbCpIj57JfMe9+5RSTglVGa7XS1iZfoxSB4eYjP7Nt5lqL4HFsR7R6JtOxJnSig44g0xy1aPOdo7OVLWQpwfJtRFsTjJaWXxtSjpZpF7QlkPeT84QHmWhPelbG66SVaMBVumWkDZRUSAK8/nDzg9ZZykbq7OhQ1S4foqnnAcFDpuGEFB2EJ9jukTEteTUtgoFnbpURVO3JaAbgvpSrFDNyD9acGilt60uiWhIVLQQXSc0putmXDnWM5MtMwHcQFIqDvMbwLUDMzg5x2Lh9a9X80PJ1uazZu2itUtF0gqUt7zYVIZjjh5wUnovrSMQg3jzAoPN+gjH7CSZywzApUXzuqTq3rxeLe1O0drRNVIlyUOCwU5ZTi85JIApqcoEuGcsmmFXXkTLmjjjb7lvb9gQqqgVsaAE7ytAnAj+agGLPD9kS0AEMkXRvXWZL0upGpiDZMwT1LExppQhN5UtSwgrWWSiWAd6WkBZvF7xc4NE3dBLpTTgGYHD3Px4OSLjHlt9BcU1N6iZU0E3qJAFBpRhE2z5oS12l4glOjkJJGhcjoYoKO6QPmXjDrICVMnMlI6gN5gGJJF8qTQP7QWxXfKSxBepIIpoxwECSQQSXD5jpBTtRMKZ4JllCVsQolP7xTOogOVDFi4AeBVCxGpywjdCNRROEk1sIibdJumnOIUTiX54/BjFkIzGfTL3i1s3Zap6roNH3lGrfc8IbVFK2dv3ZWlBhUEmOjbyuzssAAknjh5R0S568E+ZELSEUiRclyBpX54QstDPp/cxMgV6Rlb7kEgcskzV8kt5/aB1v2MFFKikKCbwqHwSog8N5oKyZBMyYS4G6HZsA5bxxi6kjTg3CghVJxlaLSa0pGftmyJVqCZU5N5JdQYkEEA7wIIIOXXjEeydg97suXIcJUi8QTUBaVq+qlQ7g0zgvKkXJ6brXFOAPyHMcjl1h01Js6QoC8h194BQstRW/QqOOsVhllGOlPvf8k8kFOVrujO2DtCZchdnnpUifKG6D+K6byQ4zpjgRnFrbG0lKmKly2olKpKqm9MmgS0NkySsq8NIj7Srk2hO9VmuTZbBQSrgcWIAKTQ46RlrJZ1XTLWtKgCyFICgMTW6oOk5tViaExoUYP19H4/XwIsc/ys2Era5K5qrzypP7pIzmTABeUrgOH5n0ixapqCiWiYO8mTahILNezJ/CAGD8OcZDZoISJYUFXSpgD9JU1C2GUPRtKbImd6plTCWILgChDJbAM4HOJSxJy2LaXGKb+porTYpEi8sgm4MD/yww4mA83bCplqs0pIuompTMBBLFCgoorjVQAyxjabVAnWSZRu8kqocQ6H8o83tbiRs+eKFAWlxVu5nOjyjuGxxnbl16fsyGXPNJUWtu7VRMmoZK0lII3kkUVh0pQ8IGFRQo7qlAqUXTdpeU9QSNYk7QC9OmKuzVpM1VxZQtKVfiBCiACAC2f06QNG01GZ3ZLOwSps6UOlHbKjZiNkcFRSivuWx8Smqk9zU7GtEizd4pN5SphvKJAGSU0GWA1ghKNlnzC4QpZFbya0AwJ0GmkeenbAUkAFN8kUIUAxpQuK5uSRWsEtkWVUxYMzvJMt2MxKbyUqajlJ3BxNInPg3vKTafz5sJk4uGpKCvyegbOsKJCChCSEqJO6piXYMXBJEQ7RsqUXUgbxckaPg8W9kbOmSjeRaE2hBb6wAocULQWIzYprqIuJs90zJy2LOwJ/CMcc2jzZN6t3f3/srCcVulRmLUUyEibNo/0IOKqY3cWer/BDY7JblkKlSUymqDNUEnmwBV4gY0gvYZSLRMVapgB7skpTTEFk+BT4uc4JyLWReGJclzqWcxeU441VW/fohf8AJNddjF7S7HWufM72dMlXqAqvLUwrQC4KVdnq8aTZfZeRKlBF2+XcqUKknlgMmGUX5toIugPRKlF8yQVAnwH+6LdlnBaUkZgHH5nCZ+JySile3sLDGoOzAdorPKRPlyU3kggqWf4EppdJzJBD5MYI/wCH9qExNoYXf3gKU6IKUgcSd0udTD/8RNmFctE5Icyr17+RQcnopKT4xR7A2BSZpWl7l1QmKwTed0pGqhidHMaY6Z8Nff8Au/72JzlLmUzcgR0SBfWOjKqGGguTxh98A0PAc9PKKyFKJ9PGKu0LyXN2/LV9QeoOog1ewUrCl6Atnt5Skk496HGgLp8rsClbSUCWv5YmreNfCI7RaisvRjmKVBqCPA9IZYq6l4wCSrey0sLyr8wtrQJSfF/CJlbQKU7yksc1fiJxu1wgemVeYmrOT5+8Sd2CSq8HFHpXOgqwhZJFFBFS1IRl/wAFDpgQRADtHOuyiUEBVA7EUPHlGg2hfKSEXy/5j6D5ygUjZLvfxGNH8Xy6CL4aXqkznJp7KzJ2PaIs0s91WasVWwZA/h1J14QU7K7ZStJlzReWCVAkOSKYHUE+HKB9osyZi1SpqBLmJcpKRRQ1GuXnxiDsuhrUN12JSfA8af3j0smOEscm+vW/438DRnru1TPUbHt9Jld2llG6QN5izEANjhGcmywdmJLgiXOvAh/xhQzGBV8pBYTAhLBaUuCWvAkjOgBUIGztohdkmyCgoKloUjAskXDVsKpPjHm4vS9ltaMubFqW3Xcs2tUy02SQuYUybLIQCtd4KmTFI/dtLT+HAgFRxV9JjLK2EsyZc8pUBMUUgV+lKRdUX1IOOTRp+z20ZUuR3MxIm3FKUkEbrkhVQXBIVeIJBIekQW+1rmG8svjqwHARdZ5QbUVtf7fyShwjl+cFHYyAEnvVG6CybooMSL2eZwzjU9m7PKQbt8jRYJlrBP4T+GYnFnJY5VoFQKP8pCy5pYtnj1BiWTJOaps0rg8a6HpchkIJUQpvxAVIGamxPKMv2pmzO7WJaQt1asQCxx0IaF2JtDugEq+k+XzOB1qtKzaVXAoSwB+JIdWJbEgOr+nlGXHF6r22Elj0On3E2GkolhBKmSznFwMywrWsWJs+aHXVnDDJsSTR9BwaLNmtG6CpW8KEO9HZ6itIzna60zZd9V4q3RcqAkVN4YUV9DHQKwq+vgmp5/Ul9e+/Re789lYcsKxpK/nk0su3uFFibySnKjkO7VwHnC7JtwCs2qG6vnhpAbZKioFWFOlfMiLyJZCkkO7jA0NcYnxmHHjyuEHa7fXejsMnOFzW/wD0H9rbHl2gJ70KKRUJClAHA1ALEhs8KxcRJShISgXUgMAkMAISyrvBykpVhvex0iZj0jJbrTexOtyJMqOhW4x0Ont0FIpB4B6xIuW+PzKK8lQBrxasTpXxEc2Ez+27CxKgaZ1AOWtCIGWOQuYf3csqzJUQEg8qAmNRPkCa176QXbU4DpD7ebslQTSjUGtKQ6y0qKxkZezSpq1qCVBg7qwSAMTy+0NlTSRRVMB8IpGjm2C7ZzLQN5TA8S4gFb9hTZaApN1YS5UgEvq4IIctwMPGUZew7mQANSnFw484vSXUkYJusQUil3A05Go4QGlTACAlbpLgBVFBQfdLscBRwTQ1glZVlKktWrEcMx4R2SLQ0WQ7W2UkhloH8OYB1QcuWUZ+TKIF1CWJUStbEMMW5k++FDG6MxKpd1ioYUxbI1wpnAC1pQm+BeLkliGu/eDhzSpxYauSYMRZhViwGIHHWGpGAxLUDVp7UiOU70JHDhFlTaAs9DqK00q3jFW66j0RyLGKl/PXPwixKUATpSntEMi0EENmekWAkMSWHzOElfcYsTJVB4tp5QyQkAijnPz/AEgjsSbX+kvoQ48x5wy3WNKJhAdLh8RrloIhr3cWde9EFqIIYfCaNA7Z9odc1U1CX3GuipvFT8AEgDTGJZ8x3SxbhjVot7B2MiasoXMUlISCEpoVY3nVjoaEc4tCoxaZHOnSa7BKzrSpF4CgoAa1OZOf6QG2xY1Ttx2ABej6gPlmXzg9I2X3SZKUBgoppjVSqqrjunE6RCQkTVC6L6SCepI9a/6oHDZYYcjk46lvW9exKdzglGVPYobHl3ENUgAMTwbTLHxi7LkOQxYEgF8icCOrHzi5+zA0weh/mHr+kOTYlXSQKkEYYtkD8wiOXPzMjklXt+hWMdEab+MPookOXPAQt8GERVIox8CDDFiISlKLM6SY9hwjoYBCQ3NZ2lFKWKGukPkzHZ84ag49IRIFD5sxilCWWQWc9PCFEt2wOB94YVMIXvWPHhCUFMmQiJDrFRcwhLgOdBmYDbV21aJV15SUhRYEm9XIEg0J5Nk8PDG5dBZTUepPatnoNoQlmSrFqCj4aYiA0iVgQo3wSQ4cMAVdKpI6iHze1b1uOtBcMWrxBGHCKmxbeVssgOlQvNgLx+ecaOXNR3K480ZbexopFnvtdIAOAVgDoNPMRk9uyiicsKDF8MsBV8400maEln3D9KsQRm+hAz0Dxne0NsEyYVDeKaEgvebPw9IngtSNF7gyzKZzVgHJY5fMYdZbIpanIIBqWy/Vo6bVJyCgQ2PDrF7Zm0MErTQfiTh10p4xqk3TaFyOVekReywGuqP+rpp6xCJ9Bwx4GJLftAE7oLHo+I+0VrOqrZk82f55wtNq2dhc/wDYI7LnMpwCWY48otWm2FSr5DABsXgdIJAVxZsAcDCpmvWr/Pv5xGUE3ZdV1HTycXx1FRyi52ddM+WxdyATmyqHl+kDps7hnX+2B1gt2csqlzUkYBlOKDywxjpbRFm1TNtMlYGm7pyaB1r2f+871KQTgpNBeDu4OoIzypSCq84YIwSlUrRhj0BkuVvBwcSWPEHTnF+RJISQS9acvnrDlIGJxw6RKCAXfhHQ3HnOxslgCdYiKa5eHx4szSGHEj1iFVH4xRK9hE+5ESM/nnHQoPDzjoro+WdqKd1wXyaI5qHOFP0xh0oC6Wep49YSYqtD4DTjDCiJpn94ROHGIdpWxMoJWr6SuWjkVrSgHk6hAaXtUidPQo/RNSkVwCkyCPOd5QY4pzVpAc1HZmhsM8qT7aNiIr9omNnmOH3Qwzd6EHIgsX4QIs21Lk1Tiiu7VnS+AS3zKDO0pfeylozKT4io5Vh1HRJNiatUWYWXZpk6VLmmUp1gFKgkkKBwU6aJJFWLM7VAEHOzfZ9cuWszCwUlmPCod8gavBbsaQbHIFN1Fz/YSj/pgb/iLb1okolSyXmkhTZijpHMkdKZxqcnKbxrZWSglFKZTte0UkSe7UFV3iDQhNIDWkss3cHfofUN6QK2SFMpNQQapIrXdL6H7wT2lZ1y1AKDEoTn0bhA5axy0o9LDPXBMlvBXPx6cYWWkYPqafPjxXRLcpGVPKDEmUCRgRqcfGBLY7JlUOoHnqyY5hxWvyo5Q+zpUeA4/rBfaUpKQyUufzOKAEUZ8chzgTMnEmpYF7vDKOUrQ+KevcIWqQq4kpDpq9HDhqHp6xQVaQhnIA4twjTbAWEyHILXm5sG9ocqc8xKroICk7tGzDE4fixiEcu+loWakrcWA9nLs0x79pQipAdKmwcEFmAxxaN5YVSUSQZakmWATfCnGZO98wgLbtm2S1IWbolzZYN5QSlExBAwmAfUnm4Iqk4GMJsraqkS5id5VntEtSZiRRSTMTdEyWPzB2IzAGgirwxzL02q7P59jJLNL/b9j1o2xIYkmqgnqVBA8yIRSwiZevbq2QeCwTd/3OU8wgZxjTthExKZstYKRMQV1qlKlS5pBGRBQqh0g3+2FS50hWG+xrR0ggg5EKSr+mMr4fRd+9/psUe9NfOofs88LBbJRSeBSSn2845JBwrpyybwjObJ2slP7QtagkXpSyMgpUiUpQB8+sFtizCJUtCi6kykFXMj7gxGWHS/t/F/sBPYJJWCAYbNLE8hDlez0iOeXEd0OIEGlRWOjgvhHRXUChgCRkfOJCHbQYdaREThTOvKLDjD+X1JggAPaySlVknuWHdrLjEMm+CBmQUg9I852jbiqfeIZU2UELrQTggIxx+pMkjgoZuI9emIBoRwI5x592j2GmXukBSEkJQcFITiA+BbJWLBi5qd/B5Yx9L7/P6M+eDatFOyzSoBQJLgf1XW8lRrtnbVSzrIDB3OgCR549YxF5MvcSohZLozYkk1Gj18elqzWJc+XeTMSaccWG6rBqaAYvWHzQT3bpEsTa6dTadkP/DJORXPUCaC6qbMIPgRGI7ZbR/a54TISuYiU6XQlSnUTvHdBpQDoeEbXY8+VaZKQuUE3FFJlqIICkAZYKDEEOMwWBg2mWLtMIhHMoTba3+fcto1RST2MZsqeu6lU6SRNa7fKUuoCtXL5Z8IZtuyLnNMZmG6kVUasOXnBW3zb8xTAEJN2rlznnrTpD5RUC8xhpkB7kxllkqepI3Y01HcycyzzJRAUGJDuSKZcobJnEZV4cR54tGgtdkE8qKgQEAhJq7s5PpAiXsmYEheNcBngOlS0WjkUlv1K7PqRGcFApqxfxOkcmUKYmnpnh8pFyTsqZeYgJLZ+3GsEpFgloZ3KsWVTwYsf1gSyRXQZNIsSp65clH0gtUUfhTlA+024JlmYrDTNRJZKRqVEgAcREtutLuSGFMPX3jCbXts1AAUzDvLpvbrqQJaVvwqWyvHSDw3D81mfNl5asTtl2iVOnhEpbEJ7pa0lr6TUpLfUkAnnEFktSQlhVk1Bpmpm8DWB9lsJQUlSVEBRN8AnEPvZ1xfmKUgmjY0wKvBLk3k1LYDd9P6o9iUccIKHZHmLXKTlRDsaeDaBdH1pIUa7yWJcj15vHoEu2rKSXCTvMyf/MuJUQMmSmnOMhsPYJlzETCahJBHQCulb3Ro39hBEoMWLvo/CPO4/LHUtO56HC4pKHrRSXZHT9F1JLkKopRoHI1LDkkcY0mzluFLGCiLvFIFD1LnqIpCVJmkX1KJ/KsgcGIFCPWCcpQdhVseGkYHLyNkXhFyVNqx0aOUcjERyh6k4P0idCWMIjom7gGEi6qhCEJBoG9K/PeHS8R5+3PHzgPJ27Z8BOQcT9afvFqz7TlKwmS1clDKC4Ndgl68KnJx7CIdo2ILDgYggjUQ+StKga+BiVSnAYu2Px+EBI66PPttdnxLT3ksEBJqkucQU0JqMgxfIUED9nlcmWFtuulN4KumoolQVukO7E8da+nWqQmYkoWxSqnzjnFCTsQJON4FIStJSllsGcjB9etI0Q4n06ZbkJ4rlcdjIbPmL7wKQkkbqjdUlZo7EhJdnJ0BjaSptyQVKBBSkqILO4Dl2pi+ESWfZ0qUCJaEIBxupSH8AIfNlggjVwYz5cqk7S2KYsenqzM2L6RxDvxNSerxYSloG7PvIAQvAEpCtCk3WPNqc4JGEzwcZfqbINSWwhWznX2iCUf3RQ9RhxwNOoiRdYrphEOSzZ94BzVOda+GBoOERG2Nm4dq1bqIcBDZyKQyo4rWkksRjpkYFT7MFbqh0Pt/eCBs1caRCucmWXBvHIcdTF4Nr8ozSaoVdnEsJBIT/wBIwc8YbZSZhYD5x0isVKW6iHxL5BvUwa2ZYVpcqUAgCpb7wZbLd7i2ok37MEpujeWcxgH01grZ5SlfSRuhiWBBOmOWfTjFaySjNVu7qML2Zxw0J1MaGTISgBKaABoyvZ2LOe1AqZssrLru/wCkN4uTFuw2W7QU14/Pgi0KUfjD5R18YGqyLlKqsbeB0iSao3aAQxY0UM/OGyRRnx9tIMRWTIVSOhoUNY6KLoKYBFkH5RXgMIenZqDihHVCYtoY0HV4sS0xSWSSNcYg9eyZeASxyukpbkUkEQsvZl0MJtor/wConH1XBVg3MxIgiE5+Rd2Py0wcLAoCk60Dh3ql/wDO83OFEmeMLVPHSSfMyiYLJLxygPCJ/wDIn3O5cfBUk/tTUtAUdZkpB/4FEWJZtOa5BPCUsf8A3GJpSRWJhE5Zpe32R2iPgzk2epC1oXdUqaxSWCUvRJcFVAGBxzieYCmrKuakHd/m4cYs7esl5AWA6pZvAajMeHoItypSZqAuUqpIVmCokEMTl+ketwvL4nEoS2fkw5tWKepdAW/WIyXgharEm8VXVJLAsAa0D1Aajs3WKk2xqGCgaPUe4x+YQmX8OnD8rseHFRl12IoYpUOs6CrIO7NeGR4tFkbOWQ+6OZf0ERXB5m60j8+HkHTZIViHiMWJArdHWDCdkTCQ60JTwSX63qCLp7PywCVOvOpp60jUvw7NXVCPi49kZaZOSKOAHS5yqoDHCNVLQF1cEHqIze0LKFThKDFMsFSqBiS90e/QRekWGWgUQlPFO7jq0YuIjCD03uOlLJuaWSlg3pD1zk0c8q/HjMfsoGBWMcFrGPXhDk2Yt/3k3/5pv/6iFw8v59RuTI1JWGiFSwcC2EZmTZCkUXN6zZh9VGGzbIol+8mj/wBxQHkRBrH5f2/9O5MjTrXlTJm94ctyDiIzAsyxhMmdVqV/yJiVE+YMZijzP2Ah04X1FeGQfEsfDCQIE+ZlMIjoe8fkTlT8A2Rrp92r8ziaSqvzCB0tZDDJyPP7xeQQ58I6S3NMWXCaQ+WBES8BHBVIjRQtvlCO9IhKnhH0wzhKCXERKlUUpU9hE0qZxibicWIobMX3E8y/wTN5GgP4kjTURdTNGsDtun93fGMtSV9AQ/k8X4TK8eVMlmhqi0aCYKDqXp4eHpFYyAasHHTCvXPxh8m0Aodw1M8KHHSGlTHUGlOUe/Lqn5PMXQgTIDHpyGGGmEWpElk54hnLYtpDbPiegGDcfL0hTeALYB26ufFjGjEtk2Tl4LdzBsacc4pbdtyZUslWQw1Jo3OHmc7k/Sw9Kv4xmLTPM+YFf5aPoGp/Nx4frA4vOseNjYceqQ7ZVnUAVr+tZK1cNByAbzi8Ru9R6wkokQpmPSPlJycpWz14qlRy05Qvd0h+kOfRokUSI7uTQkxHlwhyjWvGGFZeDucNU0QISIeswxajlURRAOUK09THRGAM38Y6LLoJaAS17wLEV06RblTgCHbrwioFgpp19YdSlMePiI1yVkkwpLnO9c8YnSKH5SBko5v8+esTy1cTziLiUUghXXKFKzSGyy2dfhhpLmh6xNoayWWYlRM1iCX8rDr/ALxNoNltMSIIOI4GKl4/f9YRM0pG8eRpCaWGxJcubZyTJAmSz/lkspOtxRoRndMSy9sS17v0LdyhYuK8M+YeGXlY3uOEdNN4XVAEaKD+ojbi43JBaZbozT4eMt1sXu/BGA5ivnDZ9sF01D69M4DTdlyXe4ByKh6GkKLBKZrrtqT5uY2x/E1XQzPhHYm1tomY0qXW8XUQcE0f+8PlhqNQRZkykiiQEjgIkCRnWPO4ji3lZrxYlBDEkYQq0tEHesdOMWAsNjGV2WJQjB44pGMImYCKGEE3H54wlMYcsJY+sRFmeI506kRG1jAwyiwWPWBEKzdS5y4tD1TXqIoTp1ASdfOKwi2BsvpCSHpWOiCXMcZecJD0xbAdjljeoMdOJh1nDkvp7R0dHpy7mdFiWKdT6RcRiOUdHRCQ6LEqpU/CET7x0dE2FHSvqPT1MWJf1x0dCTQyLBw+cIo23FPOOjoSHU6Y+Qo3BX5SJ1fV4R0dHSW4EOGfKFSndMdHQgw6WKRCI6OjkcRzRvfNYkUaeHtHR0HwBDLPj0MTycVQkdCvuMRLEUVwsdDwBIdOG74esV5mBjo6KQFZcs6RdEdHR0cF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9" name="AutoShape 4" descr="data:image/jpeg;base64,/9j/4AAQSkZJRgABAQAAAQABAAD/2wCEAAkGBxQTEhUUExQWFhUXGRcaGBgYGBgcHRocGBwYGB4aGBwdHCggGR0lHBocIjIhJSkrLi4uFx8zODMsNygtLisBCgoKDg0OGxAQGywkHyQsLC8sLCwsLCwsLCwsLCwsLCwsLCwsLCwsLCwsLCwsLDQsLCwsLCwvLCwsLCwsLCwsLP/AABEIAQIAwwMBIgACEQEDEQH/xAAbAAABBQEBAAAAAAAAAAAAAAAFAQIDBAYAB//EAEQQAAECAwUFBwIDBgUBCQAAAAECEQADIQQSMUFRBSJhcYEGE5GhscHwMtFCUuEUI2JyovEHQ4KSssIkMzRTZIOTw9L/xAAaAQADAQEBAQAAAAAAAAAAAAABAgMEAAUG/8QALxEAAgIBAgUDAgYCAwAAAAAAAAECEQMSIQQTMUFRImHwgZEFMnGhscEjQhTR4f/aAAwDAQACEQMRAD8AOWazkZ16xYWS4cvDUppTOmHE8flIcul4Vcj0j5bW29zZSFSvGpzz+fDCirnXpCJVU5f3hwSwpU6x2pBHlOcKVUDenSGlVX0Bp4fOsOmOfNuohdbCMUAKNU1831hyqYwxKS/SvnD6GEc2uwaOSnV8NYVID4HrCljDhJ4Qjm/AyGmzp455w+VdGL/OkIiRzh106Ug62dQyXPStS04XLueN5IVp0ira7VKlhytqsOJD08jATaVrVLnLA/zAm9VmKQACNdG4dIzG0rXe3SVUWVO9QSCkjz84tHGpsoscqNlZdspVMU6tw3LhZqkG8PEecF0WhN+69bt4Vpi2keRqnHVhgOGkErLapqC4Uch5M3hDz4dLdDrH7nqySMcjDivjGV2N2hCt2ZQ65HHHSNGcIyy2dNCSi11LD3tfb9YkCQBnFWWSInv1aF1LwKJeAPzxiK0L4kfOcOmGtM4iWHd4OteADeuPvyimtKqafBF24zHPHHg3vFS0Jx4v6mDqXgFFZSS+J8o6Ju5etIWKWKPQ50+PCFB619IahLq10wpFqcmggsBArl5Z+0LZyW+ZRyADTjr+kTAMIBw0JfhT9fvHJQDjV/tEgPzTzhyR1xgNhob3fp+sRrlw9RblUQJ2nt6XJNTWtBXj9vGE3bpDKLfQvSZwvlDuUpBPV6c824iLE2YEJJUaDGMWO0DzwtId0XVVo4IIanMVie3bXNoRcDB3JY6Cj/MoaWNoosTvc2sicCAQcQG6h/SHT1slzkCTy1jIbP2oq8FLoEpNNLqAGrqR5xo51rKpClDEFQFCQ6SUuwq1IR3E6WOmed7WtV5b3ioE1wLcHGMV5VmBd6sznHqIhmy2KtXJ6nQMGDk+MPkz7lM6m6Rw1jfVKkaexZk2VINUu5xhpmBJp4OKxGucp3zIenhTpTpDEWc4ufM4wv6hotpmOyhkcOg+dI3OwbR3koE4gseYbDWjR5rLLLCXjc9jlEiYOKWx/iiPERpCZF6TShOHOH3D1jmYQ/NveMZmGGXiTEEmsWwIZMlF3GkccVlCvCIVywxHCLU1DB84gUXOL8Y6zgetIfBPV4SJz/KfGFiqnsLSFkKoasfOJfYRFJRT5rDlFjWmQ5/eKtkxwViTl8yhUmmeGAzesNmKASSWAGZoOJ5RKEMGGLN88IDCmOlHI6xJcq/zMwqTQfG+O0PUnE/KAwjGAm37aJcs1IJAAZnFIwNok31Emh0AzPwecaLbM9M2eQ4ZOdQ7cPHTCOTLTcK0kNUmlaUwZwecVhLQr7s244KqBEqz3AAMQPvEsqUUoVukgE16N1LXvCJpMgrqQWr93jrTNCWJoDlq9HOTVMM5Nuh1REVlQuAguXLGowJBL5RptgWncVJmKN4BaiWoxLkk4AucIzElQCiQaV/1Ra2HP/7RLIdiWUAHcKcMcv7QmSNx/cEoJoCz2C5gNQlSg+ILNhq8N7skJpnRwcdI1PaLYwlTApNEKbEnEULnHjWBiwFJISa150zrp7RVZlJJoEboFITvhJOY0oPQf2goClAIcEeb6kxSXYUiocg9SIbLllw5/sILal3BLFqdsms8lzT5WNr2YspRKc/iU49PnOMzsWzmYoJYucdGfHyje2Yi6AMGGVIyZ576QZXtRKovD7tOkKEw6ImYjJpj6RJMLiIyjXHKsdeyeOYSOf8AZ/OK0wY8IsrxERQLOK8tYYPHQpGvGFiiQpCCwMIVVbqPnJ4hmuEljVqRDKtBKkn8wL8w33i0nuLGNolk2pBJQsFJX+FYxoxCcUrpkCY6wr7tRkmoSAUE/kUWAfMoO7q114daZyCLqgFO26z4V5AjV4Cmcrv5QqQm8l1/WEzA5SpnCmKUkKeudQ5a000cscrWxsUJ8P0GENtoPdr5Ggrr86QPl22hZQSsJTdB/iUAH4FQZ+MWJtrSuWogYXC2YLmh0IIYxHqHaLPPN/vCokBR1qzscPLGEss8AneJUTQAEAPQg69TkIN9rdm91M7wMlKqjS8fw83r1jPSpDAsWUeZD4itcY1xkpxs2pd0HZE9gGxI6A4RWt9pSUEOPLD5XpA4zykhJUN5QALY/MYPS7AgYDyz+zEjrE51CmxMWDTJysBJkE/SK65c9IIbCBl2mVeYC8mp5feI5s9cpJVQgcMUuE+8CF7T396tXSRRmoHAfnDqMpp10LPbqew2qxpmSylTFyfRqUocYxG2uz0yUCoOpGTCo566PFzYvacm6JpByNQBi5Orj24xr501N18nHnnGBOeKRLeB5WZrP+HJuMPsFmUs3EByaQY7a2NCJ9luhkrWULujjKA6sowdXZES0XJIKCPqUG81GvgY0TypQT8hjkUnS7FSWmXZJbHemlnAz0HADzjrJtGYHUrV7tMM7ubjHxil3AvsVOSaPri7Z8zDpYYlQqnCuf29ozPz3HUEzUWe0BQBFXDjlFtA9ow+yrWZc4bxCCQ4OG9n84xuJSxrr4Q7VGbJDSxZqA5iJTRNMUBXWKT10hZNCIfOAp94gUM9IcqalnvRD36ThV+UA4Qx0OI4R0UXQUpTwyFHMAnygHNvCWlSXpUjPpx+0HrUGSq8WDVPOAktJuh68vU5w7e9lsC2IbOpmJLuQ/WgL44tHTViWozVkJTuhz1FCc8/GGWlQlyFKuvdSS2pSXxxyePMds7Smzl3pii3B2SBoBhGrhuFeeT32Hy5ljVG/wBvLWmUqchlJWhIO810BaVJILF6+rxT2J2uIl2pU07wlzGLtfUtbpu6NfV4QLG0UGzps3ed4lNFKFQpVTdSz7qXYHMgYBnH2Kwy5c+Wue5lXiVBAdSmqEsaVZj1jbjxRUXDIu+3ujz+IhK+bDp39j2SQU2lVoStIV3RQgAhwFd2mYSOLzGf+GMeZK5M9cqckXmCgRgpJKgCkEODU0fOLP8Ah1thU6baFF03565yhiAFJCEIHUEvpLGsbjaew5doCbxUFIe6oYhwaHhV+gjzMn+HI4PpS+hq4fLcb7HmVplpTMQtQIAxQBRyGB41eDkq0pWDddxwpUa8DDdpbN7uYpGLZq0IBr4/MIvbBkpCCBUiEyzTima70qwbPsxP1AMcuVYzdq2YoLISmheorm9cxjh6x6PMlBmNYBTLOm8U8aV1rz08I7DxDiCGRZNgBZ9mFAvElIcXXxLO5YYRutmEmUUKxIDY/kPuRACahLilA+p0ckj1jVykDdVqB5Bj5RLiczklZRxRmu2cwm4pjRaZgP8AEkFKgRr9HgY0faScpLJQEtip1EakUCTeJbURV21Ye+l3c3x5kg1bQx210khAfFdSeSoTmqUYrxZBYam322M7bZZF1cw0mLqRRwhKlMkZIBD45VJeJ7HaVTZaaXXAN3MProY7tKkKCA+6EqShLNRW4VnVRAVj7wLmT1zCJctQvXgLkut0HEzFfhIGCXdzo8atPMgn+/z6HKWiTv7Bm2WcKHGtemXAUHjGk2RPvyEKOLMeYpAESzROFGGdBxzgl2XU0kj+JX2jKnaHzx9NhG22sS0up2wHgT6CA+0rcygm8BLUgqSqr30FKhzBB8jrDNp21bqlqGCioKLMxqGpleZv4RADaNqTduFyzMAWGrhueesPDHbIxxtothbpdRxVQV3XIUB/S0CbXbO7V+7WpwxGLUanlHd7eusS5x1b3y8Yq2qyjVznWNOOFPc0NbbBpPaeYagAY0Z/eOgKmzlqANzhItox+CWheDdbaSSEIB+pRJ4gJJ9W8IqBKyl0qCQXyfA3eUG12a8q9mAQOrRFZ7IUy5aVAOFJJ4uQD5mMTaZKE6VGS2hb0SFiUq+skOoMDdBdj10jzvbezwWTKO6pQLqvAkYYEfhvZc42m1uy1o/bVlN8pWoqK13WVgSzD6Uig5cYqbd2ehEwy13VCiheagZga01j1eHnDDJaXbatk0pZ4vVtTMlsOyAOyypJAcgqCcQSGIFWDPm9GYwflqlJT++CinO6aihqGiza7H3CQ6CgFiCQA/LjhQ1itbdlTJtnRaEkJlLmqluQondreocKKDNinjFpZObLU3SOm4Ycbit5V8+h6ZsLZUqRLTcSUpmAKCifqcUqKChwjUWSfeD5ihHuOBxgb2XsEyRZJcmcUqMsXApLspAO5QgMbpAauHGLikolbw3XKQwdiVEJAbCpIj57JfMe9+5RSTglVGa7XS1iZfoxSB4eYjP7Nt5lqL4HFsR7R6JtOxJnSig44g0xy1aPOdo7OVLWQpwfJtRFsTjJaWXxtSjpZpF7QlkPeT84QHmWhPelbG66SVaMBVumWkDZRUSAK8/nDzg9ZZykbq7OhQ1S4foqnnAcFDpuGEFB2EJ9jukTEteTUtgoFnbpURVO3JaAbgvpSrFDNyD9acGilt60uiWhIVLQQXSc0putmXDnWM5MtMwHcQFIqDvMbwLUDMzg5x2Lh9a9X80PJ1uazZu2itUtF0gqUt7zYVIZjjh5wUnovrSMQg3jzAoPN+gjH7CSZywzApUXzuqTq3rxeLe1O0drRNVIlyUOCwU5ZTi85JIApqcoEuGcsmmFXXkTLmjjjb7lvb9gQqqgVsaAE7ytAnAj+agGLPD9kS0AEMkXRvXWZL0upGpiDZMwT1LExppQhN5UtSwgrWWSiWAd6WkBZvF7xc4NE3dBLpTTgGYHD3Px4OSLjHlt9BcU1N6iZU0E3qJAFBpRhE2z5oS12l4glOjkJJGhcjoYoKO6QPmXjDrICVMnMlI6gN5gGJJF8qTQP7QWxXfKSxBepIIpoxwECSQQSXD5jpBTtRMKZ4JllCVsQolP7xTOogOVDFi4AeBVCxGpywjdCNRROEk1sIibdJumnOIUTiX54/BjFkIzGfTL3i1s3Zap6roNH3lGrfc8IbVFK2dv3ZWlBhUEmOjbyuzssAAknjh5R0S568E+ZELSEUiRclyBpX54QstDPp/cxMgV6Rlb7kEgcskzV8kt5/aB1v2MFFKikKCbwqHwSog8N5oKyZBMyYS4G6HZsA5bxxi6kjTg3CghVJxlaLSa0pGftmyJVqCZU5N5JdQYkEEA7wIIIOXXjEeydg97suXIcJUi8QTUBaVq+qlQ7g0zgvKkXJ6brXFOAPyHMcjl1h01Js6QoC8h194BQstRW/QqOOsVhllGOlPvf8k8kFOVrujO2DtCZchdnnpUifKG6D+K6byQ4zpjgRnFrbG0lKmKly2olKpKqm9MmgS0NkySsq8NIj7Srk2hO9VmuTZbBQSrgcWIAKTQ46RlrJZ1XTLWtKgCyFICgMTW6oOk5tViaExoUYP19H4/XwIsc/ys2Era5K5qrzypP7pIzmTABeUrgOH5n0ixapqCiWiYO8mTahILNezJ/CAGD8OcZDZoISJYUFXSpgD9JU1C2GUPRtKbImd6plTCWILgChDJbAM4HOJSxJy2LaXGKb+porTYpEi8sgm4MD/yww4mA83bCplqs0pIuompTMBBLFCgoorjVQAyxjabVAnWSZRu8kqocQ6H8o83tbiRs+eKFAWlxVu5nOjyjuGxxnbl16fsyGXPNJUWtu7VRMmoZK0lII3kkUVh0pQ8IGFRQo7qlAqUXTdpeU9QSNYk7QC9OmKuzVpM1VxZQtKVfiBCiACAC2f06QNG01GZ3ZLOwSps6UOlHbKjZiNkcFRSivuWx8Smqk9zU7GtEizd4pN5SphvKJAGSU0GWA1ghKNlnzC4QpZFbya0AwJ0GmkeenbAUkAFN8kUIUAxpQuK5uSRWsEtkWVUxYMzvJMt2MxKbyUqajlJ3BxNInPg3vKTafz5sJk4uGpKCvyegbOsKJCChCSEqJO6piXYMXBJEQ7RsqUXUgbxckaPg8W9kbOmSjeRaE2hBb6wAocULQWIzYprqIuJs90zJy2LOwJ/CMcc2jzZN6t3f3/srCcVulRmLUUyEibNo/0IOKqY3cWer/BDY7JblkKlSUymqDNUEnmwBV4gY0gvYZSLRMVapgB7skpTTEFk+BT4uc4JyLWReGJclzqWcxeU441VW/fohf8AJNddjF7S7HWufM72dMlXqAqvLUwrQC4KVdnq8aTZfZeRKlBF2+XcqUKknlgMmGUX5toIugPRKlF8yQVAnwH+6LdlnBaUkZgHH5nCZ+JySile3sLDGoOzAdorPKRPlyU3kggqWf4EppdJzJBD5MYI/wCH9qExNoYXf3gKU6IKUgcSd0udTD/8RNmFctE5Icyr17+RQcnopKT4xR7A2BSZpWl7l1QmKwTed0pGqhidHMaY6Z8Nff8Au/72JzlLmUzcgR0SBfWOjKqGGguTxh98A0PAc9PKKyFKJ9PGKu0LyXN2/LV9QeoOog1ewUrCl6Atnt5Skk496HGgLp8rsClbSUCWv5YmreNfCI7RaisvRjmKVBqCPA9IZYq6l4wCSrey0sLyr8wtrQJSfF/CJlbQKU7yksc1fiJxu1wgemVeYmrOT5+8Sd2CSq8HFHpXOgqwhZJFFBFS1IRl/wAFDpgQRADtHOuyiUEBVA7EUPHlGg2hfKSEXy/5j6D5ygUjZLvfxGNH8Xy6CL4aXqkznJp7KzJ2PaIs0s91WasVWwZA/h1J14QU7K7ZStJlzReWCVAkOSKYHUE+HKB9osyZi1SpqBLmJcpKRRQ1GuXnxiDsuhrUN12JSfA8af3j0smOEscm+vW/438DRnru1TPUbHt9Jld2llG6QN5izEANjhGcmywdmJLgiXOvAh/xhQzGBV8pBYTAhLBaUuCWvAkjOgBUIGztohdkmyCgoKloUjAskXDVsKpPjHm4vS9ltaMubFqW3Xcs2tUy02SQuYUybLIQCtd4KmTFI/dtLT+HAgFRxV9JjLK2EsyZc8pUBMUUgV+lKRdUX1IOOTRp+z20ZUuR3MxIm3FKUkEbrkhVQXBIVeIJBIekQW+1rmG8svjqwHARdZ5QbUVtf7fyShwjl+cFHYyAEnvVG6CybooMSL2eZwzjU9m7PKQbt8jRYJlrBP4T+GYnFnJY5VoFQKP8pCy5pYtnj1BiWTJOaps0rg8a6HpchkIJUQpvxAVIGamxPKMv2pmzO7WJaQt1asQCxx0IaF2JtDugEq+k+XzOB1qtKzaVXAoSwB+JIdWJbEgOr+nlGXHF6r22Elj0On3E2GkolhBKmSznFwMywrWsWJs+aHXVnDDJsSTR9BwaLNmtG6CpW8KEO9HZ6itIzna60zZd9V4q3RcqAkVN4YUV9DHQKwq+vgmp5/Ul9e+/Re789lYcsKxpK/nk0su3uFFibySnKjkO7VwHnC7JtwCs2qG6vnhpAbZKioFWFOlfMiLyJZCkkO7jA0NcYnxmHHjyuEHa7fXejsMnOFzW/wD0H9rbHl2gJ70KKRUJClAHA1ALEhs8KxcRJShISgXUgMAkMAISyrvBykpVhvex0iZj0jJbrTexOtyJMqOhW4x0Ont0FIpB4B6xIuW+PzKK8lQBrxasTpXxEc2Ez+27CxKgaZ1AOWtCIGWOQuYf3csqzJUQEg8qAmNRPkCa176QXbU4DpD7ebslQTSjUGtKQ6y0qKxkZezSpq1qCVBg7qwSAMTy+0NlTSRRVMB8IpGjm2C7ZzLQN5TA8S4gFb9hTZaApN1YS5UgEvq4IIctwMPGUZew7mQANSnFw484vSXUkYJusQUil3A05Go4QGlTACAlbpLgBVFBQfdLscBRwTQ1glZVlKktWrEcMx4R2SLQ0WQ7W2UkhloH8OYB1QcuWUZ+TKIF1CWJUStbEMMW5k++FDG6MxKpd1ioYUxbI1wpnAC1pQm+BeLkliGu/eDhzSpxYauSYMRZhViwGIHHWGpGAxLUDVp7UiOU70JHDhFlTaAs9DqK00q3jFW66j0RyLGKl/PXPwixKUATpSntEMi0EENmekWAkMSWHzOElfcYsTJVB4tp5QyQkAijnPz/AEgjsSbX+kvoQ48x5wy3WNKJhAdLh8RrloIhr3cWde9EFqIIYfCaNA7Z9odc1U1CX3GuipvFT8AEgDTGJZ8x3SxbhjVot7B2MiasoXMUlISCEpoVY3nVjoaEc4tCoxaZHOnSa7BKzrSpF4CgoAa1OZOf6QG2xY1Ttx2ABej6gPlmXzg9I2X3SZKUBgoppjVSqqrjunE6RCQkTVC6L6SCepI9a/6oHDZYYcjk46lvW9exKdzglGVPYobHl3ENUgAMTwbTLHxi7LkOQxYEgF8icCOrHzi5+zA0weh/mHr+kOTYlXSQKkEYYtkD8wiOXPzMjklXt+hWMdEab+MPookOXPAQt8GERVIox8CDDFiISlKLM6SY9hwjoYBCQ3NZ2lFKWKGukPkzHZ84ag49IRIFD5sxilCWWQWc9PCFEt2wOB94YVMIXvWPHhCUFMmQiJDrFRcwhLgOdBmYDbV21aJV15SUhRYEm9XIEg0J5Nk8PDG5dBZTUepPatnoNoQlmSrFqCj4aYiA0iVgQo3wSQ4cMAVdKpI6iHze1b1uOtBcMWrxBGHCKmxbeVssgOlQvNgLx+ecaOXNR3K480ZbexopFnvtdIAOAVgDoNPMRk9uyiicsKDF8MsBV8400maEln3D9KsQRm+hAz0Dxne0NsEyYVDeKaEgvebPw9IngtSNF7gyzKZzVgHJY5fMYdZbIpanIIBqWy/Vo6bVJyCgQ2PDrF7Zm0MErTQfiTh10p4xqk3TaFyOVekReywGuqP+rpp6xCJ9Bwx4GJLftAE7oLHo+I+0VrOqrZk82f55wtNq2dhc/wDYI7LnMpwCWY48otWm2FSr5DABsXgdIJAVxZsAcDCpmvWr/Pv5xGUE3ZdV1HTycXx1FRyi52ddM+WxdyATmyqHl+kDps7hnX+2B1gt2csqlzUkYBlOKDywxjpbRFm1TNtMlYGm7pyaB1r2f+871KQTgpNBeDu4OoIzypSCq84YIwSlUrRhj0BkuVvBwcSWPEHTnF+RJISQS9acvnrDlIGJxw6RKCAXfhHQ3HnOxslgCdYiKa5eHx4szSGHEj1iFVH4xRK9hE+5ESM/nnHQoPDzjoro+WdqKd1wXyaI5qHOFP0xh0oC6Wep49YSYqtD4DTjDCiJpn94ROHGIdpWxMoJWr6SuWjkVrSgHk6hAaXtUidPQo/RNSkVwCkyCPOd5QY4pzVpAc1HZmhsM8qT7aNiIr9omNnmOH3Qwzd6EHIgsX4QIs21Lk1Tiiu7VnS+AS3zKDO0pfeylozKT4io5Vh1HRJNiatUWYWXZpk6VLmmUp1gFKgkkKBwU6aJJFWLM7VAEHOzfZ9cuWszCwUlmPCod8gavBbsaQbHIFN1Fz/YSj/pgb/iLb1okolSyXmkhTZijpHMkdKZxqcnKbxrZWSglFKZTte0UkSe7UFV3iDQhNIDWkss3cHfofUN6QK2SFMpNQQapIrXdL6H7wT2lZ1y1AKDEoTn0bhA5axy0o9LDPXBMlvBXPx6cYWWkYPqafPjxXRLcpGVPKDEmUCRgRqcfGBLY7JlUOoHnqyY5hxWvyo5Q+zpUeA4/rBfaUpKQyUufzOKAEUZ8chzgTMnEmpYF7vDKOUrQ+KevcIWqQq4kpDpq9HDhqHp6xQVaQhnIA4twjTbAWEyHILXm5sG9ocqc8xKroICk7tGzDE4fixiEcu+loWakrcWA9nLs0x79pQipAdKmwcEFmAxxaN5YVSUSQZakmWATfCnGZO98wgLbtm2S1IWbolzZYN5QSlExBAwmAfUnm4Iqk4GMJsraqkS5id5VntEtSZiRRSTMTdEyWPzB2IzAGgirwxzL02q7P59jJLNL/b9j1o2xIYkmqgnqVBA8yIRSwiZevbq2QeCwTd/3OU8wgZxjTthExKZstYKRMQV1qlKlS5pBGRBQqh0g3+2FS50hWG+xrR0ggg5EKSr+mMr4fRd+9/psUe9NfOofs88LBbJRSeBSSn2845JBwrpyybwjObJ2slP7QtagkXpSyMgpUiUpQB8+sFtizCJUtCi6kykFXMj7gxGWHS/t/F/sBPYJJWCAYbNLE8hDlez0iOeXEd0OIEGlRWOjgvhHRXUChgCRkfOJCHbQYdaREThTOvKLDjD+X1JggAPaySlVknuWHdrLjEMm+CBmQUg9I852jbiqfeIZU2UELrQTggIxx+pMkjgoZuI9emIBoRwI5x592j2GmXukBSEkJQcFITiA+BbJWLBi5qd/B5Yx9L7/P6M+eDatFOyzSoBQJLgf1XW8lRrtnbVSzrIDB3OgCR549YxF5MvcSohZLozYkk1Gj18elqzWJc+XeTMSaccWG6rBqaAYvWHzQT3bpEsTa6dTadkP/DJORXPUCaC6qbMIPgRGI7ZbR/a54TISuYiU6XQlSnUTvHdBpQDoeEbXY8+VaZKQuUE3FFJlqIICkAZYKDEEOMwWBg2mWLtMIhHMoTba3+fcto1RST2MZsqeu6lU6SRNa7fKUuoCtXL5Z8IZtuyLnNMZmG6kVUasOXnBW3zb8xTAEJN2rlznnrTpD5RUC8xhpkB7kxllkqepI3Y01HcycyzzJRAUGJDuSKZcobJnEZV4cR54tGgtdkE8qKgQEAhJq7s5PpAiXsmYEheNcBngOlS0WjkUlv1K7PqRGcFApqxfxOkcmUKYmnpnh8pFyTsqZeYgJLZ+3GsEpFgloZ3KsWVTwYsf1gSyRXQZNIsSp65clH0gtUUfhTlA+024JlmYrDTNRJZKRqVEgAcREtutLuSGFMPX3jCbXts1AAUzDvLpvbrqQJaVvwqWyvHSDw3D81mfNl5asTtl2iVOnhEpbEJ7pa0lr6TUpLfUkAnnEFktSQlhVk1Bpmpm8DWB9lsJQUlSVEBRN8AnEPvZ1xfmKUgmjY0wKvBLk3k1LYDd9P6o9iUccIKHZHmLXKTlRDsaeDaBdH1pIUa7yWJcj15vHoEu2rKSXCTvMyf/MuJUQMmSmnOMhsPYJlzETCahJBHQCulb3Ro39hBEoMWLvo/CPO4/LHUtO56HC4pKHrRSXZHT9F1JLkKopRoHI1LDkkcY0mzluFLGCiLvFIFD1LnqIpCVJmkX1KJ/KsgcGIFCPWCcpQdhVseGkYHLyNkXhFyVNqx0aOUcjERyh6k4P0idCWMIjom7gGEi6qhCEJBoG9K/PeHS8R5+3PHzgPJ27Z8BOQcT9afvFqz7TlKwmS1clDKC4Ndgl68KnJx7CIdo2ILDgYggjUQ+StKga+BiVSnAYu2Px+EBI66PPttdnxLT3ksEBJqkucQU0JqMgxfIUED9nlcmWFtuulN4KumoolQVukO7E8da+nWqQmYkoWxSqnzjnFCTsQJON4FIStJSllsGcjB9etI0Q4n06ZbkJ4rlcdjIbPmL7wKQkkbqjdUlZo7EhJdnJ0BjaSptyQVKBBSkqILO4Dl2pi+ESWfZ0qUCJaEIBxupSH8AIfNlggjVwYz5cqk7S2KYsenqzM2L6RxDvxNSerxYSloG7PvIAQvAEpCtCk3WPNqc4JGEzwcZfqbINSWwhWznX2iCUf3RQ9RhxwNOoiRdYrphEOSzZ94BzVOda+GBoOERG2Nm4dq1bqIcBDZyKQyo4rWkksRjpkYFT7MFbqh0Pt/eCBs1caRCucmWXBvHIcdTF4Nr8ozSaoVdnEsJBIT/wBIwc8YbZSZhYD5x0isVKW6iHxL5BvUwa2ZYVpcqUAgCpb7wZbLd7i2ok37MEpujeWcxgH01grZ5SlfSRuhiWBBOmOWfTjFaySjNVu7qML2Zxw0J1MaGTISgBKaABoyvZ2LOe1AqZssrLru/wCkN4uTFuw2W7QU14/Pgi0KUfjD5R18YGqyLlKqsbeB0iSao3aAQxY0UM/OGyRRnx9tIMRWTIVSOhoUNY6KLoKYBFkH5RXgMIenZqDihHVCYtoY0HV4sS0xSWSSNcYg9eyZeASxyukpbkUkEQsvZl0MJtor/wConH1XBVg3MxIgiE5+Rd2Py0wcLAoCk60Dh3ql/wDO83OFEmeMLVPHSSfMyiYLJLxygPCJ/wDIn3O5cfBUk/tTUtAUdZkpB/4FEWJZtOa5BPCUsf8A3GJpSRWJhE5Zpe32R2iPgzk2epC1oXdUqaxSWCUvRJcFVAGBxzieYCmrKuakHd/m4cYs7esl5AWA6pZvAajMeHoItypSZqAuUqpIVmCokEMTl+ketwvL4nEoS2fkw5tWKepdAW/WIyXgharEm8VXVJLAsAa0D1Aajs3WKk2xqGCgaPUe4x+YQmX8OnD8rseHFRl12IoYpUOs6CrIO7NeGR4tFkbOWQ+6OZf0ERXB5m60j8+HkHTZIViHiMWJArdHWDCdkTCQ60JTwSX63qCLp7PywCVOvOpp60jUvw7NXVCPi49kZaZOSKOAHS5yqoDHCNVLQF1cEHqIze0LKFThKDFMsFSqBiS90e/QRekWGWgUQlPFO7jq0YuIjCD03uOlLJuaWSlg3pD1zk0c8q/HjMfsoGBWMcFrGPXhDk2Yt/3k3/5pv/6iFw8v59RuTI1JWGiFSwcC2EZmTZCkUXN6zZh9VGGzbIol+8mj/wBxQHkRBrH5f2/9O5MjTrXlTJm94ctyDiIzAsyxhMmdVqV/yJiVE+YMZijzP2Ah04X1FeGQfEsfDCQIE+ZlMIjoe8fkTlT8A2Rrp92r8ziaSqvzCB0tZDDJyPP7xeQQ58I6S3NMWXCaQ+WBES8BHBVIjRQtvlCO9IhKnhH0wzhKCXERKlUUpU9hE0qZxibicWIobMX3E8y/wTN5GgP4kjTURdTNGsDtun93fGMtSV9AQ/k8X4TK8eVMlmhqi0aCYKDqXp4eHpFYyAasHHTCvXPxh8m0Aodw1M8KHHSGlTHUGlOUe/Lqn5PMXQgTIDHpyGGGmEWpElk54hnLYtpDbPiegGDcfL0hTeALYB26ufFjGjEtk2Tl4LdzBsacc4pbdtyZUslWQw1Jo3OHmc7k/Sw9Kv4xmLTPM+YFf5aPoGp/Nx4frA4vOseNjYceqQ7ZVnUAVr+tZK1cNByAbzi8Ru9R6wkokQpmPSPlJycpWz14qlRy05Qvd0h+kOfRokUSI7uTQkxHlwhyjWvGGFZeDucNU0QISIeswxajlURRAOUK09THRGAM38Y6LLoJaAS17wLEV06RblTgCHbrwioFgpp19YdSlMePiI1yVkkwpLnO9c8YnSKH5SBko5v8+esTy1cTziLiUUghXXKFKzSGyy2dfhhpLmh6xNoayWWYlRM1iCX8rDr/ALxNoNltMSIIOI4GKl4/f9YRM0pG8eRpCaWGxJcubZyTJAmSz/lkspOtxRoRndMSy9sS17v0LdyhYuK8M+YeGXlY3uOEdNN4XVAEaKD+ojbi43JBaZbozT4eMt1sXu/BGA5ivnDZ9sF01D69M4DTdlyXe4ByKh6GkKLBKZrrtqT5uY2x/E1XQzPhHYm1tomY0qXW8XUQcE0f+8PlhqNQRZkykiiQEjgIkCRnWPO4ji3lZrxYlBDEkYQq0tEHesdOMWAsNjGV2WJQjB44pGMImYCKGEE3H54wlMYcsJY+sRFmeI506kRG1jAwyiwWPWBEKzdS5y4tD1TXqIoTp1ASdfOKwi2BsvpCSHpWOiCXMcZecJD0xbAdjljeoMdOJh1nDkvp7R0dHpy7mdFiWKdT6RcRiOUdHRCQ6LEqpU/CET7x0dE2FHSvqPT1MWJf1x0dCTQyLBw+cIo23FPOOjoSHU6Y+Qo3BX5SJ1fV4R0dHSW4EOGfKFSndMdHQgw6WKRCI6OjkcRzRvfNYkUaeHtHR0HwBDLPj0MTycVQkdCvuMRLEUVwsdDwBIdOG74esV5mBjo6KQFZcs6RdEdHR0cFH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97" y="2388442"/>
            <a:ext cx="3177311" cy="4136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828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0288"/>
            <a:ext cx="3684588" cy="545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5" t="33238" r="44856" b="29428"/>
          <a:stretch>
            <a:fillRect/>
          </a:stretch>
        </p:blipFill>
        <p:spPr bwMode="auto">
          <a:xfrm>
            <a:off x="3836988" y="1111250"/>
            <a:ext cx="4576762" cy="467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1" name="Rectangle 8"/>
          <p:cNvSpPr>
            <a:spLocks noChangeArrowheads="1"/>
          </p:cNvSpPr>
          <p:nvPr/>
        </p:nvSpPr>
        <p:spPr bwMode="auto">
          <a:xfrm>
            <a:off x="3683000" y="5907088"/>
            <a:ext cx="55022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b="0" i="0">
                <a:solidFill>
                  <a:srgbClr val="0000FF"/>
                </a:solidFill>
              </a:rPr>
              <a:t>Microbeam Radiation Therapy (MRT) uses highly </a:t>
            </a:r>
            <a:br>
              <a:rPr lang="en-US" altLang="en-US" sz="1600" b="0" i="0">
                <a:solidFill>
                  <a:srgbClr val="0000FF"/>
                </a:solidFill>
              </a:rPr>
            </a:br>
            <a:r>
              <a:rPr lang="en-US" altLang="en-US" sz="1600" b="0" i="0">
                <a:solidFill>
                  <a:srgbClr val="0000FF"/>
                </a:solidFill>
              </a:rPr>
              <a:t>collimated, quasi-parallel X-ray microbeams of 50-600 keV</a:t>
            </a:r>
            <a:r>
              <a:rPr lang="en-US" altLang="en-US" sz="160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9462" name="Text Box 2"/>
          <p:cNvSpPr txBox="1">
            <a:spLocks noChangeArrowheads="1"/>
          </p:cNvSpPr>
          <p:nvPr/>
        </p:nvSpPr>
        <p:spPr bwMode="auto">
          <a:xfrm>
            <a:off x="1187624" y="158750"/>
            <a:ext cx="69088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622300" indent="-622300"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i="0" dirty="0" err="1" smtClean="0">
                <a:solidFill>
                  <a:srgbClr val="E6E97D"/>
                </a:solidFill>
                <a:latin typeface="Calibri" pitchFamily="34" charset="0"/>
              </a:rPr>
              <a:t>Utilizacion</a:t>
            </a:r>
            <a:r>
              <a:rPr lang="en-US" altLang="en-US" sz="2600" i="0" dirty="0" smtClean="0">
                <a:solidFill>
                  <a:srgbClr val="E6E97D"/>
                </a:solidFill>
                <a:latin typeface="Calibri" pitchFamily="34" charset="0"/>
              </a:rPr>
              <a:t> </a:t>
            </a:r>
            <a:r>
              <a:rPr lang="en-US" altLang="en-US" sz="2600" i="0" dirty="0" err="1" smtClean="0">
                <a:solidFill>
                  <a:srgbClr val="E6E97D"/>
                </a:solidFill>
                <a:latin typeface="Calibri" pitchFamily="34" charset="0"/>
              </a:rPr>
              <a:t>médica</a:t>
            </a:r>
            <a:endParaRPr lang="en-US" altLang="en-US" sz="2600" i="0" u="sng" dirty="0">
              <a:solidFill>
                <a:srgbClr val="E6E97D"/>
              </a:solidFill>
              <a:latin typeface="Calibri" pitchFamily="34" charset="0"/>
            </a:endParaRPr>
          </a:p>
        </p:txBody>
      </p:sp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0" y="5460097"/>
            <a:ext cx="684410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i="0" dirty="0" err="1" smtClean="0">
                <a:solidFill>
                  <a:srgbClr val="0000FF"/>
                </a:solidFill>
              </a:rPr>
              <a:t>Posibilidad</a:t>
            </a:r>
            <a:r>
              <a:rPr lang="en-US" altLang="en-US" i="0" dirty="0" smtClean="0">
                <a:solidFill>
                  <a:srgbClr val="0000FF"/>
                </a:solidFill>
              </a:rPr>
              <a:t> de </a:t>
            </a:r>
            <a:r>
              <a:rPr lang="en-US" altLang="en-US" i="0" dirty="0" err="1" smtClean="0">
                <a:solidFill>
                  <a:srgbClr val="0000FF"/>
                </a:solidFill>
              </a:rPr>
              <a:t>utilizar</a:t>
            </a:r>
            <a:r>
              <a:rPr lang="en-US" altLang="en-US" i="0" dirty="0" smtClean="0">
                <a:solidFill>
                  <a:srgbClr val="0000FF"/>
                </a:solidFill>
              </a:rPr>
              <a:t> </a:t>
            </a:r>
            <a:r>
              <a:rPr lang="en-US" altLang="en-US" i="0" dirty="0" err="1" smtClean="0">
                <a:solidFill>
                  <a:srgbClr val="0000FF"/>
                </a:solidFill>
              </a:rPr>
              <a:t>haces</a:t>
            </a:r>
            <a:r>
              <a:rPr lang="en-US" altLang="en-US" i="0" dirty="0" smtClean="0">
                <a:solidFill>
                  <a:srgbClr val="0000FF"/>
                </a:solidFill>
              </a:rPr>
              <a:t> de </a:t>
            </a:r>
            <a:r>
              <a:rPr lang="en-US" altLang="en-US" i="0" dirty="0" err="1" smtClean="0">
                <a:solidFill>
                  <a:srgbClr val="0000FF"/>
                </a:solidFill>
              </a:rPr>
              <a:t>rayos</a:t>
            </a:r>
            <a:r>
              <a:rPr lang="en-US" altLang="en-US" i="0" dirty="0" smtClean="0">
                <a:solidFill>
                  <a:srgbClr val="0000FF"/>
                </a:solidFill>
              </a:rPr>
              <a:t> X </a:t>
            </a:r>
            <a:r>
              <a:rPr lang="en-US" altLang="en-US" i="0" dirty="0" err="1" smtClean="0">
                <a:solidFill>
                  <a:srgbClr val="0000FF"/>
                </a:solidFill>
              </a:rPr>
              <a:t>muy</a:t>
            </a:r>
            <a:r>
              <a:rPr lang="en-US" altLang="en-US" i="0" dirty="0" smtClean="0">
                <a:solidFill>
                  <a:srgbClr val="0000FF"/>
                </a:solidFill>
              </a:rPr>
              <a:t> </a:t>
            </a:r>
            <a:r>
              <a:rPr lang="en-US" altLang="en-US" i="0" dirty="0" err="1" smtClean="0">
                <a:solidFill>
                  <a:srgbClr val="0000FF"/>
                </a:solidFill>
              </a:rPr>
              <a:t>focalizados</a:t>
            </a:r>
            <a:r>
              <a:rPr lang="en-US" altLang="en-US" i="0" dirty="0" smtClean="0">
                <a:solidFill>
                  <a:srgbClr val="0000FF"/>
                </a:solidFill>
              </a:rPr>
              <a:t> para </a:t>
            </a:r>
            <a:r>
              <a:rPr lang="en-US" altLang="en-US" i="0" dirty="0" err="1" smtClean="0">
                <a:solidFill>
                  <a:srgbClr val="0000FF"/>
                </a:solidFill>
              </a:rPr>
              <a:t>tratamientos</a:t>
            </a:r>
            <a:r>
              <a:rPr lang="en-US" altLang="en-US" i="0" dirty="0" smtClean="0">
                <a:solidFill>
                  <a:srgbClr val="0000FF"/>
                </a:solidFill>
              </a:rPr>
              <a:t> </a:t>
            </a:r>
            <a:r>
              <a:rPr lang="en-US" altLang="en-US" i="0" dirty="0" err="1" smtClean="0">
                <a:solidFill>
                  <a:srgbClr val="0000FF"/>
                </a:solidFill>
              </a:rPr>
              <a:t>muy</a:t>
            </a:r>
            <a:r>
              <a:rPr lang="en-US" altLang="en-US" i="0" dirty="0" smtClean="0">
                <a:solidFill>
                  <a:srgbClr val="0000FF"/>
                </a:solidFill>
              </a:rPr>
              <a:t> </a:t>
            </a:r>
            <a:r>
              <a:rPr lang="en-US" altLang="en-US" i="0" dirty="0" err="1" smtClean="0">
                <a:solidFill>
                  <a:srgbClr val="0000FF"/>
                </a:solidFill>
              </a:rPr>
              <a:t>localizados</a:t>
            </a:r>
            <a:endParaRPr lang="en-US" altLang="en-US" b="0" i="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11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ALBA User calls y </a:t>
            </a:r>
            <a:r>
              <a:rPr lang="en-US" dirty="0" err="1" smtClean="0"/>
              <a:t>experimentos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2770487"/>
              </p:ext>
            </p:extLst>
          </p:nvPr>
        </p:nvGraphicFramePr>
        <p:xfrm>
          <a:off x="0" y="1619304"/>
          <a:ext cx="4639791" cy="3487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13690" y="5445224"/>
            <a:ext cx="14798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66"/>
                </a:solidFill>
              </a:rPr>
              <a:t>Non national</a:t>
            </a:r>
          </a:p>
          <a:p>
            <a:r>
              <a:rPr lang="en-US" dirty="0" smtClean="0">
                <a:solidFill>
                  <a:srgbClr val="003366"/>
                </a:solidFill>
              </a:rPr>
              <a:t>2012 – 18%</a:t>
            </a:r>
          </a:p>
          <a:p>
            <a:r>
              <a:rPr lang="en-US" dirty="0" smtClean="0">
                <a:solidFill>
                  <a:srgbClr val="003366"/>
                </a:solidFill>
              </a:rPr>
              <a:t>2013 – 22%</a:t>
            </a:r>
          </a:p>
          <a:p>
            <a:r>
              <a:rPr lang="en-US" dirty="0" smtClean="0">
                <a:solidFill>
                  <a:srgbClr val="003366"/>
                </a:solidFill>
              </a:rPr>
              <a:t>2014 – 26%</a:t>
            </a: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tint val="75000"/>
                  </a:srgbClr>
                </a:solidFill>
              </a:rPr>
              <a:t>8 Abril 2014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>
                <a:solidFill>
                  <a:srgbClr val="FFFFFF">
                    <a:tint val="75000"/>
                  </a:srgbClr>
                </a:solidFill>
              </a:rPr>
              <a:t>C. Biscari, ALBA-CELLS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73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5106670"/>
            <a:ext cx="3835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595959"/>
                </a:solidFill>
              </a:rPr>
              <a:t>Average Overbooking factor:  2 – 2 - </a:t>
            </a:r>
            <a:r>
              <a:rPr lang="en-US" sz="1600" dirty="0" smtClean="0">
                <a:solidFill>
                  <a:srgbClr val="595959"/>
                </a:solidFill>
              </a:rPr>
              <a:t>2.5</a:t>
            </a:r>
            <a:endParaRPr lang="en-US" sz="1600" dirty="0">
              <a:solidFill>
                <a:srgbClr val="595959"/>
              </a:solidFill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9053120"/>
              </p:ext>
            </p:extLst>
          </p:nvPr>
        </p:nvGraphicFramePr>
        <p:xfrm>
          <a:off x="4912139" y="1760638"/>
          <a:ext cx="3600400" cy="3324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220072" y="4849415"/>
            <a:ext cx="2984535" cy="307777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Official, friendly, in house, industrial</a:t>
            </a:r>
            <a:endParaRPr lang="es-ES_tradnl" sz="1400" dirty="0">
              <a:solidFill>
                <a:schemeClr val="bg1"/>
              </a:solidFill>
            </a:endParaRPr>
          </a:p>
        </p:txBody>
      </p:sp>
      <p:sp>
        <p:nvSpPr>
          <p:cNvPr id="12" name="Down Arrow 11"/>
          <p:cNvSpPr/>
          <p:nvPr/>
        </p:nvSpPr>
        <p:spPr bwMode="auto">
          <a:xfrm>
            <a:off x="2987824" y="548680"/>
            <a:ext cx="504056" cy="1152128"/>
          </a:xfrm>
          <a:prstGeom prst="downArrow">
            <a:avLst/>
          </a:prstGeom>
          <a:noFill/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Down Arrow 12"/>
          <p:cNvSpPr/>
          <p:nvPr/>
        </p:nvSpPr>
        <p:spPr bwMode="auto">
          <a:xfrm>
            <a:off x="5796136" y="548680"/>
            <a:ext cx="504056" cy="1152128"/>
          </a:xfrm>
          <a:prstGeom prst="downArrow">
            <a:avLst/>
          </a:prstGeom>
          <a:noFill/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4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2014 :</a:t>
            </a:r>
            <a:r>
              <a:rPr lang="en-US" dirty="0" err="1" smtClean="0"/>
              <a:t>Comienzo</a:t>
            </a:r>
            <a:r>
              <a:rPr lang="en-US" dirty="0" smtClean="0"/>
              <a:t> de la </a:t>
            </a:r>
            <a:r>
              <a:rPr lang="en-US" dirty="0" err="1" smtClean="0"/>
              <a:t>construcción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ALBA - FASE II : dos BLs</a:t>
            </a:r>
            <a:endParaRPr lang="es-ES_trad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74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8 Abril 2014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4"/>
          <a:stretch>
            <a:fillRect/>
          </a:stretch>
        </p:blipFill>
        <p:spPr bwMode="auto">
          <a:xfrm>
            <a:off x="0" y="1628801"/>
            <a:ext cx="4268046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73" y="3903889"/>
            <a:ext cx="4689723" cy="2549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25674" y="242656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dirty="0" smtClean="0">
                <a:solidFill>
                  <a:schemeClr val="bg1"/>
                </a:solidFill>
              </a:rPr>
              <a:t>LOREA: </a:t>
            </a:r>
            <a:r>
              <a:rPr lang="es-ES_tradnl" dirty="0" err="1" smtClean="0">
                <a:solidFill>
                  <a:schemeClr val="bg1"/>
                </a:solidFill>
              </a:rPr>
              <a:t>angle</a:t>
            </a:r>
            <a:r>
              <a:rPr lang="es-ES_tradnl" dirty="0" smtClean="0">
                <a:solidFill>
                  <a:schemeClr val="bg1"/>
                </a:solidFill>
              </a:rPr>
              <a:t>-resolved</a:t>
            </a:r>
            <a:endParaRPr lang="es-ES_tradnl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photoemission </a:t>
            </a:r>
            <a:r>
              <a:rPr lang="en-US" dirty="0" smtClean="0">
                <a:solidFill>
                  <a:schemeClr val="bg1"/>
                </a:solidFill>
              </a:rPr>
              <a:t>spectroscopy</a:t>
            </a:r>
          </a:p>
          <a:p>
            <a:r>
              <a:rPr lang="en-US" dirty="0">
                <a:solidFill>
                  <a:schemeClr val="bg1"/>
                </a:solidFill>
              </a:rPr>
              <a:t>E</a:t>
            </a:r>
            <a:r>
              <a:rPr lang="en-US" dirty="0" smtClean="0">
                <a:solidFill>
                  <a:schemeClr val="bg1"/>
                </a:solidFill>
              </a:rPr>
              <a:t>lectronic </a:t>
            </a:r>
            <a:r>
              <a:rPr lang="en-US" dirty="0">
                <a:solidFill>
                  <a:schemeClr val="bg1"/>
                </a:solidFill>
              </a:rPr>
              <a:t>structure of solids,</a:t>
            </a:r>
          </a:p>
          <a:p>
            <a:r>
              <a:rPr lang="es-ES_tradnl" dirty="0" err="1">
                <a:solidFill>
                  <a:schemeClr val="bg1"/>
                </a:solidFill>
              </a:rPr>
              <a:t>surfaces</a:t>
            </a:r>
            <a:r>
              <a:rPr lang="es-ES_tradnl" dirty="0">
                <a:solidFill>
                  <a:schemeClr val="bg1"/>
                </a:solidFill>
              </a:rPr>
              <a:t>, interfaces, and </a:t>
            </a:r>
            <a:r>
              <a:rPr lang="es-ES_tradnl" dirty="0" err="1">
                <a:solidFill>
                  <a:schemeClr val="bg1"/>
                </a:solidFill>
              </a:rPr>
              <a:t>nanostructures</a:t>
            </a:r>
            <a:r>
              <a:rPr lang="es-ES_tradnl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4498" y="3672950"/>
            <a:ext cx="40190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MIRAS: IR spectroscopy and imaging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beamline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Ciencias</a:t>
            </a:r>
            <a:r>
              <a:rPr lang="en-US" dirty="0" smtClean="0">
                <a:solidFill>
                  <a:schemeClr val="bg1"/>
                </a:solidFill>
              </a:rPr>
              <a:t> de la </a:t>
            </a:r>
            <a:r>
              <a:rPr lang="en-US" dirty="0" err="1" smtClean="0">
                <a:solidFill>
                  <a:schemeClr val="bg1"/>
                </a:solidFill>
              </a:rPr>
              <a:t>vida</a:t>
            </a:r>
            <a:r>
              <a:rPr lang="en-US" dirty="0" smtClean="0">
                <a:solidFill>
                  <a:schemeClr val="bg1"/>
                </a:solidFill>
              </a:rPr>
              <a:t> - </a:t>
            </a:r>
            <a:r>
              <a:rPr lang="en-US" dirty="0" err="1" smtClean="0">
                <a:solidFill>
                  <a:schemeClr val="bg1"/>
                </a:solidFill>
              </a:rPr>
              <a:t>biologia</a:t>
            </a:r>
            <a:endParaRPr lang="es-ES_trad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86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75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8 Abril 2014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314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25" y="3066672"/>
            <a:ext cx="6315075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4024982"/>
            <a:ext cx="1872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Extraido</a:t>
            </a:r>
            <a:r>
              <a:rPr lang="en-US" dirty="0" smtClean="0">
                <a:solidFill>
                  <a:schemeClr val="bg1"/>
                </a:solidFill>
              </a:rPr>
              <a:t> de la agenda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Diez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propuestas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presentadas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5496" y="2423176"/>
            <a:ext cx="1763688" cy="645784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28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Future</a:t>
            </a:r>
            <a:endParaRPr lang="en-US" dirty="0"/>
          </a:p>
        </p:txBody>
      </p:sp>
      <p:pic>
        <p:nvPicPr>
          <p:cNvPr id="9218" name="Picture 2" descr="http://www.lbl.gov/publicinfo/newscenter/features/2008/apr/assets/img/hires/wakefie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16" y="706048"/>
            <a:ext cx="8742884" cy="286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03432" y="3643403"/>
            <a:ext cx="86409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http://newscenter.lbl.gov/feature-stories/2008/04/15/bella-the-next-stage-in-laser-wakefield-acceleration/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86768" y="731311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R&amp;D – Plasma accelerators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05543" y="-39848"/>
            <a:ext cx="25869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High energy - colliders</a:t>
            </a:r>
          </a:p>
          <a:p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XFEL – photon sources</a:t>
            </a:r>
          </a:p>
          <a:p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Medical applications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9220" name="Picture 4" descr="http://cuos.engin.umich.edu/wp-content/uploads/sites/49/2013/08/Figure2_Naturecov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25" y="3140968"/>
            <a:ext cx="2619375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619672" y="190984"/>
            <a:ext cx="158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future</a:t>
            </a:r>
            <a:endParaRPr lang="en-US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8 Abril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76</a:t>
            </a:fld>
            <a:endParaRPr lang="en-US"/>
          </a:p>
        </p:txBody>
      </p:sp>
      <p:pic>
        <p:nvPicPr>
          <p:cNvPr id="12" name="Picture 11"/>
          <p:cNvPicPr/>
          <p:nvPr/>
        </p:nvPicPr>
        <p:blipFill>
          <a:blip r:embed="rId5"/>
          <a:stretch>
            <a:fillRect/>
          </a:stretch>
        </p:blipFill>
        <p:spPr>
          <a:xfrm>
            <a:off x="235408" y="3535789"/>
            <a:ext cx="5133601" cy="30243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9579" y="3005044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Accelerating fields of GeV/m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15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guillermolaich.com/recurso/noticia/ladrillo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507" y="2604517"/>
            <a:ext cx="2232192" cy="164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C. Biscari, ALBA-CELLS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C0CD7E-1085-4C75-828A-81BC512D6C0C}" type="slidenum">
              <a:rPr lang="en-US" smtClean="0"/>
              <a:t>8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8 Abril 2014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35696" y="-27384"/>
            <a:ext cx="5681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‘</a:t>
            </a:r>
            <a:r>
              <a:rPr lang="en-US" sz="3600" i="1" dirty="0" err="1" smtClean="0"/>
              <a:t>Ladrillos</a:t>
            </a:r>
            <a:r>
              <a:rPr lang="en-US" sz="3600" dirty="0" smtClean="0"/>
              <a:t>’ de un </a:t>
            </a:r>
            <a:r>
              <a:rPr lang="en-US" sz="3600" dirty="0" err="1" smtClean="0"/>
              <a:t>acelerador</a:t>
            </a:r>
            <a:endParaRPr lang="es-ES_tradnl" sz="3600" dirty="0"/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773" y="692696"/>
            <a:ext cx="2808312" cy="119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http://lhc2008.web.cern.ch/LHC2008/inauguration/images/expo/lhc-pho-1998-3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475" y="692696"/>
            <a:ext cx="2239272" cy="157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33" y="2708920"/>
            <a:ext cx="1441346" cy="1534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2" descr="http://images.iop.org/objects/ccr/cern/45/5/24/CCEcom7_06-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107" y="4495204"/>
            <a:ext cx="2367532" cy="183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4" name="Picture 14" descr="http://today.slac.stanford.edu/images/2008/lhc-control-room3-l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685" y="4563475"/>
            <a:ext cx="2714537" cy="180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30714" y="2171866"/>
            <a:ext cx="2557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Fuentes de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partículas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19941" y="2276872"/>
            <a:ext cx="24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Campos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magnéticos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7611" y="4216266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Cámaras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de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vacio</a:t>
            </a:r>
            <a:endParaRPr lang="es-ES_tradnl" b="1" dirty="0"/>
          </a:p>
        </p:txBody>
      </p:sp>
      <p:sp>
        <p:nvSpPr>
          <p:cNvPr id="12" name="Rectangle 11"/>
          <p:cNvSpPr/>
          <p:nvPr/>
        </p:nvSpPr>
        <p:spPr>
          <a:xfrm>
            <a:off x="6742189" y="4149080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Instrumentació</a:t>
            </a:r>
            <a:r>
              <a:rPr lang="es-ES_tradnl" b="1" dirty="0" smtClean="0">
                <a:solidFill>
                  <a:schemeClr val="accent2">
                    <a:lumMod val="50000"/>
                  </a:schemeClr>
                </a:solidFill>
              </a:rPr>
              <a:t>n</a:t>
            </a:r>
            <a:endParaRPr lang="es-ES_tradnl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97442" y="6252259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Sistemas</a:t>
            </a:r>
            <a:r>
              <a:rPr lang="en-US" b="1" dirty="0" smtClean="0">
                <a:solidFill>
                  <a:schemeClr val="bg1"/>
                </a:solidFill>
              </a:rPr>
              <a:t> de control</a:t>
            </a:r>
            <a:endParaRPr lang="es-ES_tradnl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85178" y="6372036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Sala de control</a:t>
            </a:r>
            <a:endParaRPr lang="es-ES_tradnl" b="1" dirty="0">
              <a:solidFill>
                <a:schemeClr val="bg1"/>
              </a:solidFill>
            </a:endParaRPr>
          </a:p>
        </p:txBody>
      </p:sp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76" y="734550"/>
            <a:ext cx="2719656" cy="1470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06" y="2492896"/>
            <a:ext cx="2317978" cy="1741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 flipH="1" flipV="1">
            <a:off x="2411760" y="1844824"/>
            <a:ext cx="1592560" cy="122413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2267744" y="3363847"/>
            <a:ext cx="1736576" cy="11215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5097442" y="1479351"/>
            <a:ext cx="0" cy="136231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Arrow Connector 27"/>
          <p:cNvCxnSpPr/>
          <p:nvPr/>
        </p:nvCxnSpPr>
        <p:spPr bwMode="auto">
          <a:xfrm flipV="1">
            <a:off x="5245296" y="1892226"/>
            <a:ext cx="1846984" cy="139275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5651333" y="3669630"/>
            <a:ext cx="1440947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4967265" y="4005064"/>
            <a:ext cx="906434" cy="135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Arrow Connector 36"/>
          <p:cNvCxnSpPr/>
          <p:nvPr/>
        </p:nvCxnSpPr>
        <p:spPr bwMode="auto">
          <a:xfrm flipH="1">
            <a:off x="3136032" y="3669630"/>
            <a:ext cx="1215383" cy="168594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Rectangle 8"/>
          <p:cNvSpPr/>
          <p:nvPr/>
        </p:nvSpPr>
        <p:spPr>
          <a:xfrm>
            <a:off x="3641507" y="1844824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Campos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electricos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49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9" name="Picture 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8488"/>
            <a:ext cx="9144000" cy="371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20" y="209478"/>
            <a:ext cx="7924800" cy="1589973"/>
          </a:xfrm>
        </p:spPr>
        <p:txBody>
          <a:bodyPr/>
          <a:lstStyle/>
          <a:p>
            <a:pPr algn="l"/>
            <a:r>
              <a:rPr lang="de-DE" altLang="en-US" sz="3200" dirty="0">
                <a:solidFill>
                  <a:schemeClr val="bg1"/>
                </a:solidFill>
              </a:rPr>
              <a:t>Campos </a:t>
            </a:r>
            <a:r>
              <a:rPr lang="de-DE" altLang="en-US" sz="3200" dirty="0" err="1">
                <a:solidFill>
                  <a:schemeClr val="bg1"/>
                </a:solidFill>
              </a:rPr>
              <a:t>eléctricos</a:t>
            </a:r>
            <a:r>
              <a:rPr lang="de-DE" altLang="en-US" sz="3200" dirty="0">
                <a:solidFill>
                  <a:schemeClr val="bg1"/>
                </a:solidFill>
              </a:rPr>
              <a:t> </a:t>
            </a:r>
            <a:r>
              <a:rPr lang="de-DE" altLang="en-US" sz="3200" dirty="0" smtClean="0">
                <a:solidFill>
                  <a:schemeClr val="bg1"/>
                </a:solidFill>
              </a:rPr>
              <a:t/>
            </a:r>
            <a:br>
              <a:rPr lang="de-DE" altLang="en-US" sz="3200" dirty="0" smtClean="0">
                <a:solidFill>
                  <a:schemeClr val="bg1"/>
                </a:solidFill>
              </a:rPr>
            </a:br>
            <a:r>
              <a:rPr lang="de-DE" altLang="en-US" sz="3200" dirty="0" err="1" smtClean="0">
                <a:solidFill>
                  <a:schemeClr val="bg1"/>
                </a:solidFill>
              </a:rPr>
              <a:t>Cavidad</a:t>
            </a:r>
            <a:r>
              <a:rPr lang="de-DE" altLang="en-US" sz="3200" dirty="0" smtClean="0">
                <a:solidFill>
                  <a:schemeClr val="bg1"/>
                </a:solidFill>
              </a:rPr>
              <a:t> </a:t>
            </a:r>
            <a:r>
              <a:rPr lang="de-DE" altLang="en-US" sz="3200" dirty="0">
                <a:solidFill>
                  <a:schemeClr val="bg1"/>
                </a:solidFill>
              </a:rPr>
              <a:t>a </a:t>
            </a:r>
            <a:r>
              <a:rPr lang="de-DE" altLang="en-US" sz="3200" dirty="0" err="1" smtClean="0">
                <a:solidFill>
                  <a:schemeClr val="bg1"/>
                </a:solidFill>
              </a:rPr>
              <a:t>radiofrecuencia</a:t>
            </a:r>
            <a:r>
              <a:rPr lang="de-DE" altLang="en-US" sz="3200" dirty="0">
                <a:solidFill>
                  <a:schemeClr val="bg1"/>
                </a:solidFill>
              </a:rPr>
              <a:t/>
            </a:r>
            <a:br>
              <a:rPr lang="de-DE" altLang="en-US" sz="3200" dirty="0">
                <a:solidFill>
                  <a:schemeClr val="bg1"/>
                </a:solidFill>
              </a:rPr>
            </a:br>
            <a:r>
              <a:rPr lang="de-DE" altLang="en-US" sz="2400" dirty="0" err="1">
                <a:solidFill>
                  <a:schemeClr val="bg1"/>
                </a:solidFill>
              </a:rPr>
              <a:t>Produce</a:t>
            </a:r>
            <a:r>
              <a:rPr lang="de-DE" altLang="en-US" sz="2400" dirty="0">
                <a:solidFill>
                  <a:schemeClr val="bg1"/>
                </a:solidFill>
              </a:rPr>
              <a:t> </a:t>
            </a:r>
            <a:r>
              <a:rPr lang="de-DE" altLang="en-US" sz="2400" dirty="0" err="1">
                <a:solidFill>
                  <a:schemeClr val="bg1"/>
                </a:solidFill>
              </a:rPr>
              <a:t>un</a:t>
            </a:r>
            <a:r>
              <a:rPr lang="de-DE" altLang="en-US" sz="2400" dirty="0">
                <a:solidFill>
                  <a:schemeClr val="bg1"/>
                </a:solidFill>
              </a:rPr>
              <a:t> </a:t>
            </a:r>
            <a:r>
              <a:rPr lang="de-DE" altLang="en-US" sz="2400" dirty="0" err="1">
                <a:solidFill>
                  <a:schemeClr val="bg1"/>
                </a:solidFill>
              </a:rPr>
              <a:t>campo</a:t>
            </a:r>
            <a:r>
              <a:rPr lang="de-DE" altLang="en-US" sz="2400" dirty="0">
                <a:solidFill>
                  <a:schemeClr val="bg1"/>
                </a:solidFill>
              </a:rPr>
              <a:t> </a:t>
            </a:r>
            <a:r>
              <a:rPr lang="de-DE" altLang="en-US" sz="2400" dirty="0" err="1" smtClean="0">
                <a:solidFill>
                  <a:schemeClr val="bg1"/>
                </a:solidFill>
              </a:rPr>
              <a:t>eléctrico</a:t>
            </a:r>
            <a:r>
              <a:rPr lang="de-DE" altLang="en-US" sz="2400" dirty="0" smtClean="0">
                <a:solidFill>
                  <a:schemeClr val="bg1"/>
                </a:solidFill>
              </a:rPr>
              <a:t> </a:t>
            </a:r>
            <a:r>
              <a:rPr lang="de-DE" altLang="en-US" sz="2400" dirty="0" err="1" smtClean="0">
                <a:solidFill>
                  <a:schemeClr val="bg1"/>
                </a:solidFill>
              </a:rPr>
              <a:t>que</a:t>
            </a:r>
            <a:r>
              <a:rPr lang="de-DE" altLang="en-US" sz="2400" dirty="0" smtClean="0">
                <a:solidFill>
                  <a:schemeClr val="bg1"/>
                </a:solidFill>
              </a:rPr>
              <a:t> </a:t>
            </a:r>
            <a:r>
              <a:rPr lang="de-DE" altLang="en-US" sz="2400" dirty="0" err="1" smtClean="0">
                <a:solidFill>
                  <a:schemeClr val="bg1"/>
                </a:solidFill>
              </a:rPr>
              <a:t>varia</a:t>
            </a:r>
            <a:r>
              <a:rPr lang="de-DE" altLang="en-US" sz="2400" dirty="0" smtClean="0">
                <a:solidFill>
                  <a:schemeClr val="bg1"/>
                </a:solidFill>
              </a:rPr>
              <a:t> en </a:t>
            </a:r>
            <a:r>
              <a:rPr lang="de-DE" altLang="en-US" sz="2400" dirty="0" err="1" smtClean="0">
                <a:solidFill>
                  <a:schemeClr val="bg1"/>
                </a:solidFill>
              </a:rPr>
              <a:t>el</a:t>
            </a:r>
            <a:r>
              <a:rPr lang="de-DE" altLang="en-US" sz="2400" dirty="0" smtClean="0">
                <a:solidFill>
                  <a:schemeClr val="bg1"/>
                </a:solidFill>
              </a:rPr>
              <a:t> </a:t>
            </a:r>
            <a:r>
              <a:rPr lang="de-DE" altLang="en-US" sz="2400" dirty="0" err="1" smtClean="0">
                <a:solidFill>
                  <a:schemeClr val="bg1"/>
                </a:solidFill>
              </a:rPr>
              <a:t>tiempo</a:t>
            </a:r>
            <a:r>
              <a:rPr lang="de-DE" altLang="en-US" sz="2400" dirty="0">
                <a:solidFill>
                  <a:schemeClr val="bg1"/>
                </a:solidFill>
              </a:rPr>
              <a:t/>
            </a:r>
            <a:br>
              <a:rPr lang="de-DE" altLang="en-US" sz="2400" dirty="0">
                <a:solidFill>
                  <a:schemeClr val="bg1"/>
                </a:solidFill>
              </a:rPr>
            </a:br>
            <a:r>
              <a:rPr lang="de-DE" altLang="en-US" sz="2400" dirty="0">
                <a:solidFill>
                  <a:schemeClr val="bg1"/>
                </a:solidFill>
              </a:rPr>
              <a:t>				</a:t>
            </a:r>
          </a:p>
        </p:txBody>
      </p:sp>
      <p:sp>
        <p:nvSpPr>
          <p:cNvPr id="194617" name="Text Box 57"/>
          <p:cNvSpPr txBox="1">
            <a:spLocks noChangeArrowheads="1"/>
          </p:cNvSpPr>
          <p:nvPr/>
        </p:nvSpPr>
        <p:spPr bwMode="auto">
          <a:xfrm>
            <a:off x="1093788" y="5851525"/>
            <a:ext cx="72523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z="2000" dirty="0" smtClean="0">
                <a:solidFill>
                  <a:srgbClr val="FFFFFF"/>
                </a:solidFill>
              </a:rPr>
              <a:t>Las </a:t>
            </a:r>
            <a:r>
              <a:rPr lang="it-IT" altLang="en-US" sz="2000" dirty="0" err="1" smtClean="0">
                <a:solidFill>
                  <a:srgbClr val="FFFFFF"/>
                </a:solidFill>
              </a:rPr>
              <a:t>partículas</a:t>
            </a:r>
            <a:r>
              <a:rPr lang="it-IT" altLang="en-US" sz="2000" dirty="0" smtClean="0">
                <a:solidFill>
                  <a:srgbClr val="FFFFFF"/>
                </a:solidFill>
              </a:rPr>
              <a:t> </a:t>
            </a:r>
            <a:r>
              <a:rPr lang="it-IT" altLang="en-US" sz="2000" dirty="0" err="1" smtClean="0">
                <a:solidFill>
                  <a:srgbClr val="FFFFFF"/>
                </a:solidFill>
              </a:rPr>
              <a:t>ganan</a:t>
            </a:r>
            <a:r>
              <a:rPr lang="it-IT" altLang="en-US" sz="2000" dirty="0" smtClean="0">
                <a:solidFill>
                  <a:srgbClr val="FFFFFF"/>
                </a:solidFill>
              </a:rPr>
              <a:t> </a:t>
            </a:r>
            <a:r>
              <a:rPr lang="it-IT" altLang="en-US" sz="2000" dirty="0" err="1" smtClean="0">
                <a:solidFill>
                  <a:srgbClr val="FFFFFF"/>
                </a:solidFill>
              </a:rPr>
              <a:t>energía</a:t>
            </a:r>
            <a:r>
              <a:rPr lang="it-IT" altLang="en-US" sz="2000" dirty="0" smtClean="0">
                <a:solidFill>
                  <a:srgbClr val="FFFFFF"/>
                </a:solidFill>
              </a:rPr>
              <a:t> </a:t>
            </a:r>
            <a:r>
              <a:rPr lang="it-IT" altLang="en-US" sz="2000" dirty="0" err="1" smtClean="0">
                <a:solidFill>
                  <a:srgbClr val="FFFFFF"/>
                </a:solidFill>
              </a:rPr>
              <a:t>cuando</a:t>
            </a:r>
            <a:r>
              <a:rPr lang="it-IT" altLang="en-US" sz="2000" dirty="0" smtClean="0">
                <a:solidFill>
                  <a:srgbClr val="FFFFFF"/>
                </a:solidFill>
              </a:rPr>
              <a:t> </a:t>
            </a:r>
            <a:r>
              <a:rPr lang="it-IT" altLang="en-US" sz="2000" dirty="0" err="1" smtClean="0">
                <a:solidFill>
                  <a:srgbClr val="FFFFFF"/>
                </a:solidFill>
              </a:rPr>
              <a:t>pasan</a:t>
            </a:r>
            <a:r>
              <a:rPr lang="it-IT" altLang="en-US" sz="2000" dirty="0" smtClean="0">
                <a:solidFill>
                  <a:srgbClr val="FFFFFF"/>
                </a:solidFill>
              </a:rPr>
              <a:t> dentro la </a:t>
            </a:r>
            <a:r>
              <a:rPr lang="it-IT" altLang="en-US" sz="2000" dirty="0" err="1" smtClean="0">
                <a:solidFill>
                  <a:srgbClr val="FFFFFF"/>
                </a:solidFill>
              </a:rPr>
              <a:t>cavidad</a:t>
            </a:r>
            <a:endParaRPr lang="it-IT" altLang="en-US" sz="2000" dirty="0" smtClean="0">
              <a:solidFill>
                <a:srgbClr val="FFFFFF"/>
              </a:solidFill>
            </a:endParaRPr>
          </a:p>
        </p:txBody>
      </p:sp>
      <p:sp>
        <p:nvSpPr>
          <p:cNvPr id="194618" name="Oval 58"/>
          <p:cNvSpPr>
            <a:spLocks noChangeArrowheads="1"/>
          </p:cNvSpPr>
          <p:nvPr/>
        </p:nvSpPr>
        <p:spPr bwMode="auto">
          <a:xfrm>
            <a:off x="5508625" y="3933825"/>
            <a:ext cx="142875" cy="14287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194616" name="Group 56"/>
          <p:cNvGrpSpPr>
            <a:grpSpLocks/>
          </p:cNvGrpSpPr>
          <p:nvPr/>
        </p:nvGrpSpPr>
        <p:grpSpPr bwMode="auto">
          <a:xfrm>
            <a:off x="1403350" y="1484313"/>
            <a:ext cx="6105525" cy="3959225"/>
            <a:chOff x="234" y="436"/>
            <a:chExt cx="5403" cy="3583"/>
          </a:xfrm>
        </p:grpSpPr>
        <p:grpSp>
          <p:nvGrpSpPr>
            <p:cNvPr id="194615" name="Group 55"/>
            <p:cNvGrpSpPr>
              <a:grpSpLocks/>
            </p:cNvGrpSpPr>
            <p:nvPr/>
          </p:nvGrpSpPr>
          <p:grpSpPr bwMode="auto">
            <a:xfrm>
              <a:off x="340" y="436"/>
              <a:ext cx="5297" cy="3583"/>
              <a:chOff x="355" y="414"/>
              <a:chExt cx="5297" cy="3583"/>
            </a:xfrm>
          </p:grpSpPr>
          <p:sp>
            <p:nvSpPr>
              <p:cNvPr id="194564" name="Line 4"/>
              <p:cNvSpPr>
                <a:spLocks noChangeShapeType="1"/>
              </p:cNvSpPr>
              <p:nvPr/>
            </p:nvSpPr>
            <p:spPr bwMode="auto">
              <a:xfrm flipV="1">
                <a:off x="1934" y="1271"/>
                <a:ext cx="720" cy="51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565" name="Line 5"/>
              <p:cNvSpPr>
                <a:spLocks noChangeShapeType="1"/>
              </p:cNvSpPr>
              <p:nvPr/>
            </p:nvSpPr>
            <p:spPr bwMode="auto">
              <a:xfrm flipV="1">
                <a:off x="2041" y="1410"/>
                <a:ext cx="749" cy="528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566" name="Line 6"/>
              <p:cNvSpPr>
                <a:spLocks noChangeShapeType="1"/>
              </p:cNvSpPr>
              <p:nvPr/>
            </p:nvSpPr>
            <p:spPr bwMode="auto">
              <a:xfrm flipV="1">
                <a:off x="2000" y="1846"/>
                <a:ext cx="961" cy="62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567" name="Oval 7"/>
              <p:cNvSpPr>
                <a:spLocks noChangeArrowheads="1"/>
              </p:cNvSpPr>
              <p:nvPr/>
            </p:nvSpPr>
            <p:spPr bwMode="auto">
              <a:xfrm rot="1132289">
                <a:off x="657" y="1525"/>
                <a:ext cx="1524" cy="1439"/>
              </a:xfrm>
              <a:prstGeom prst="ellipse">
                <a:avLst/>
              </a:prstGeom>
              <a:solidFill>
                <a:srgbClr val="33CCCC"/>
              </a:solidFill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568" name="Line 8"/>
              <p:cNvSpPr>
                <a:spLocks noChangeShapeType="1"/>
              </p:cNvSpPr>
              <p:nvPr/>
            </p:nvSpPr>
            <p:spPr bwMode="auto">
              <a:xfrm flipV="1">
                <a:off x="884" y="1108"/>
                <a:ext cx="906" cy="58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569" name="Line 9"/>
              <p:cNvSpPr>
                <a:spLocks noChangeShapeType="1"/>
              </p:cNvSpPr>
              <p:nvPr/>
            </p:nvSpPr>
            <p:spPr bwMode="auto">
              <a:xfrm flipV="1">
                <a:off x="1486" y="1057"/>
                <a:ext cx="669" cy="469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570" name="Line 10"/>
              <p:cNvSpPr>
                <a:spLocks noChangeShapeType="1"/>
              </p:cNvSpPr>
              <p:nvPr/>
            </p:nvSpPr>
            <p:spPr bwMode="auto">
              <a:xfrm flipV="1">
                <a:off x="1642" y="1079"/>
                <a:ext cx="716" cy="498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571" name="Line 11"/>
              <p:cNvSpPr>
                <a:spLocks noChangeShapeType="1"/>
              </p:cNvSpPr>
              <p:nvPr/>
            </p:nvSpPr>
            <p:spPr bwMode="auto">
              <a:xfrm flipV="1">
                <a:off x="1336" y="1055"/>
                <a:ext cx="682" cy="46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572" name="Line 12"/>
              <p:cNvSpPr>
                <a:spLocks noChangeShapeType="1"/>
              </p:cNvSpPr>
              <p:nvPr/>
            </p:nvSpPr>
            <p:spPr bwMode="auto">
              <a:xfrm flipV="1">
                <a:off x="1779" y="1149"/>
                <a:ext cx="701" cy="501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573" name="Line 13"/>
              <p:cNvSpPr>
                <a:spLocks noChangeShapeType="1"/>
              </p:cNvSpPr>
              <p:nvPr/>
            </p:nvSpPr>
            <p:spPr bwMode="auto">
              <a:xfrm flipV="1">
                <a:off x="604" y="2320"/>
                <a:ext cx="707" cy="4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574" name="Line 14"/>
              <p:cNvSpPr>
                <a:spLocks noChangeShapeType="1"/>
              </p:cNvSpPr>
              <p:nvPr/>
            </p:nvSpPr>
            <p:spPr bwMode="auto">
              <a:xfrm flipV="1">
                <a:off x="858" y="2416"/>
                <a:ext cx="671" cy="46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575" name="Line 15"/>
              <p:cNvSpPr>
                <a:spLocks noChangeShapeType="1"/>
              </p:cNvSpPr>
              <p:nvPr/>
            </p:nvSpPr>
            <p:spPr bwMode="auto">
              <a:xfrm flipV="1">
                <a:off x="982" y="2451"/>
                <a:ext cx="686" cy="4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576" name="Freeform 16"/>
              <p:cNvSpPr>
                <a:spLocks/>
              </p:cNvSpPr>
              <p:nvPr/>
            </p:nvSpPr>
            <p:spPr bwMode="auto">
              <a:xfrm>
                <a:off x="379" y="1886"/>
                <a:ext cx="1367" cy="1165"/>
              </a:xfrm>
              <a:custGeom>
                <a:avLst/>
                <a:gdLst>
                  <a:gd name="T0" fmla="*/ 91 w 1480"/>
                  <a:gd name="T1" fmla="*/ 602 h 1165"/>
                  <a:gd name="T2" fmla="*/ 790 w 1480"/>
                  <a:gd name="T3" fmla="*/ 96 h 1165"/>
                  <a:gd name="T4" fmla="*/ 904 w 1480"/>
                  <a:gd name="T5" fmla="*/ 23 h 1165"/>
                  <a:gd name="T6" fmla="*/ 945 w 1480"/>
                  <a:gd name="T7" fmla="*/ 6 h 1165"/>
                  <a:gd name="T8" fmla="*/ 991 w 1480"/>
                  <a:gd name="T9" fmla="*/ 4 h 1165"/>
                  <a:gd name="T10" fmla="*/ 1036 w 1480"/>
                  <a:gd name="T11" fmla="*/ 13 h 1165"/>
                  <a:gd name="T12" fmla="*/ 1078 w 1480"/>
                  <a:gd name="T13" fmla="*/ 18 h 1165"/>
                  <a:gd name="T14" fmla="*/ 1105 w 1480"/>
                  <a:gd name="T15" fmla="*/ 20 h 1165"/>
                  <a:gd name="T16" fmla="*/ 1165 w 1480"/>
                  <a:gd name="T17" fmla="*/ 40 h 1165"/>
                  <a:gd name="T18" fmla="*/ 1236 w 1480"/>
                  <a:gd name="T19" fmla="*/ 74 h 1165"/>
                  <a:gd name="T20" fmla="*/ 1299 w 1480"/>
                  <a:gd name="T21" fmla="*/ 111 h 1165"/>
                  <a:gd name="T22" fmla="*/ 1357 w 1480"/>
                  <a:gd name="T23" fmla="*/ 162 h 1165"/>
                  <a:gd name="T24" fmla="*/ 1402 w 1480"/>
                  <a:gd name="T25" fmla="*/ 213 h 1165"/>
                  <a:gd name="T26" fmla="*/ 1457 w 1480"/>
                  <a:gd name="T27" fmla="*/ 299 h 1165"/>
                  <a:gd name="T28" fmla="*/ 1474 w 1480"/>
                  <a:gd name="T29" fmla="*/ 358 h 1165"/>
                  <a:gd name="T30" fmla="*/ 1477 w 1480"/>
                  <a:gd name="T31" fmla="*/ 411 h 1165"/>
                  <a:gd name="T32" fmla="*/ 1474 w 1480"/>
                  <a:gd name="T33" fmla="*/ 453 h 1165"/>
                  <a:gd name="T34" fmla="*/ 1441 w 1480"/>
                  <a:gd name="T35" fmla="*/ 526 h 1165"/>
                  <a:gd name="T36" fmla="*/ 1389 w 1480"/>
                  <a:gd name="T37" fmla="*/ 580 h 1165"/>
                  <a:gd name="T38" fmla="*/ 1291 w 1480"/>
                  <a:gd name="T39" fmla="*/ 646 h 1165"/>
                  <a:gd name="T40" fmla="*/ 579 w 1480"/>
                  <a:gd name="T41" fmla="*/ 1084 h 1165"/>
                  <a:gd name="T42" fmla="*/ 483 w 1480"/>
                  <a:gd name="T43" fmla="*/ 1132 h 1165"/>
                  <a:gd name="T44" fmla="*/ 537 w 1480"/>
                  <a:gd name="T45" fmla="*/ 1116 h 1165"/>
                  <a:gd name="T46" fmla="*/ 607 w 1480"/>
                  <a:gd name="T47" fmla="*/ 1060 h 1165"/>
                  <a:gd name="T48" fmla="*/ 641 w 1480"/>
                  <a:gd name="T49" fmla="*/ 1004 h 1165"/>
                  <a:gd name="T50" fmla="*/ 669 w 1480"/>
                  <a:gd name="T51" fmla="*/ 938 h 1165"/>
                  <a:gd name="T52" fmla="*/ 665 w 1480"/>
                  <a:gd name="T53" fmla="*/ 857 h 1165"/>
                  <a:gd name="T54" fmla="*/ 661 w 1480"/>
                  <a:gd name="T55" fmla="*/ 800 h 1165"/>
                  <a:gd name="T56" fmla="*/ 591 w 1480"/>
                  <a:gd name="T57" fmla="*/ 698 h 1165"/>
                  <a:gd name="T58" fmla="*/ 521 w 1480"/>
                  <a:gd name="T59" fmla="*/ 638 h 1165"/>
                  <a:gd name="T60" fmla="*/ 377 w 1480"/>
                  <a:gd name="T61" fmla="*/ 586 h 1165"/>
                  <a:gd name="T62" fmla="*/ 245 w 1480"/>
                  <a:gd name="T63" fmla="*/ 570 h 1165"/>
                  <a:gd name="T64" fmla="*/ 91 w 1480"/>
                  <a:gd name="T65" fmla="*/ 602 h 1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80" h="1165">
                    <a:moveTo>
                      <a:pt x="91" y="602"/>
                    </a:moveTo>
                    <a:cubicBezTo>
                      <a:pt x="182" y="523"/>
                      <a:pt x="655" y="192"/>
                      <a:pt x="790" y="96"/>
                    </a:cubicBezTo>
                    <a:cubicBezTo>
                      <a:pt x="925" y="0"/>
                      <a:pt x="878" y="38"/>
                      <a:pt x="904" y="23"/>
                    </a:cubicBezTo>
                    <a:cubicBezTo>
                      <a:pt x="931" y="8"/>
                      <a:pt x="931" y="8"/>
                      <a:pt x="945" y="6"/>
                    </a:cubicBezTo>
                    <a:cubicBezTo>
                      <a:pt x="959" y="2"/>
                      <a:pt x="976" y="3"/>
                      <a:pt x="991" y="4"/>
                    </a:cubicBezTo>
                    <a:cubicBezTo>
                      <a:pt x="1007" y="5"/>
                      <a:pt x="1022" y="9"/>
                      <a:pt x="1036" y="13"/>
                    </a:cubicBezTo>
                    <a:cubicBezTo>
                      <a:pt x="1051" y="15"/>
                      <a:pt x="1067" y="17"/>
                      <a:pt x="1078" y="18"/>
                    </a:cubicBezTo>
                    <a:cubicBezTo>
                      <a:pt x="1088" y="19"/>
                      <a:pt x="1091" y="17"/>
                      <a:pt x="1105" y="20"/>
                    </a:cubicBezTo>
                    <a:cubicBezTo>
                      <a:pt x="1119" y="24"/>
                      <a:pt x="1142" y="31"/>
                      <a:pt x="1165" y="40"/>
                    </a:cubicBezTo>
                    <a:cubicBezTo>
                      <a:pt x="1187" y="48"/>
                      <a:pt x="1214" y="63"/>
                      <a:pt x="1236" y="74"/>
                    </a:cubicBezTo>
                    <a:cubicBezTo>
                      <a:pt x="1260" y="86"/>
                      <a:pt x="1278" y="96"/>
                      <a:pt x="1299" y="111"/>
                    </a:cubicBezTo>
                    <a:cubicBezTo>
                      <a:pt x="1320" y="126"/>
                      <a:pt x="1339" y="144"/>
                      <a:pt x="1357" y="162"/>
                    </a:cubicBezTo>
                    <a:cubicBezTo>
                      <a:pt x="1374" y="179"/>
                      <a:pt x="1384" y="190"/>
                      <a:pt x="1402" y="213"/>
                    </a:cubicBezTo>
                    <a:cubicBezTo>
                      <a:pt x="1418" y="236"/>
                      <a:pt x="1445" y="276"/>
                      <a:pt x="1457" y="299"/>
                    </a:cubicBezTo>
                    <a:cubicBezTo>
                      <a:pt x="1470" y="324"/>
                      <a:pt x="1471" y="338"/>
                      <a:pt x="1474" y="358"/>
                    </a:cubicBezTo>
                    <a:cubicBezTo>
                      <a:pt x="1476" y="376"/>
                      <a:pt x="1476" y="395"/>
                      <a:pt x="1477" y="411"/>
                    </a:cubicBezTo>
                    <a:cubicBezTo>
                      <a:pt x="1478" y="427"/>
                      <a:pt x="1480" y="434"/>
                      <a:pt x="1474" y="453"/>
                    </a:cubicBezTo>
                    <a:cubicBezTo>
                      <a:pt x="1468" y="472"/>
                      <a:pt x="1455" y="505"/>
                      <a:pt x="1441" y="526"/>
                    </a:cubicBezTo>
                    <a:cubicBezTo>
                      <a:pt x="1427" y="547"/>
                      <a:pt x="1414" y="560"/>
                      <a:pt x="1389" y="580"/>
                    </a:cubicBezTo>
                    <a:cubicBezTo>
                      <a:pt x="1364" y="600"/>
                      <a:pt x="1426" y="562"/>
                      <a:pt x="1291" y="646"/>
                    </a:cubicBezTo>
                    <a:cubicBezTo>
                      <a:pt x="1156" y="730"/>
                      <a:pt x="714" y="1003"/>
                      <a:pt x="579" y="1084"/>
                    </a:cubicBezTo>
                    <a:cubicBezTo>
                      <a:pt x="444" y="1165"/>
                      <a:pt x="490" y="1127"/>
                      <a:pt x="483" y="1132"/>
                    </a:cubicBezTo>
                    <a:cubicBezTo>
                      <a:pt x="476" y="1137"/>
                      <a:pt x="516" y="1128"/>
                      <a:pt x="537" y="1116"/>
                    </a:cubicBezTo>
                    <a:cubicBezTo>
                      <a:pt x="558" y="1104"/>
                      <a:pt x="590" y="1079"/>
                      <a:pt x="607" y="1060"/>
                    </a:cubicBezTo>
                    <a:cubicBezTo>
                      <a:pt x="624" y="1041"/>
                      <a:pt x="631" y="1024"/>
                      <a:pt x="641" y="1004"/>
                    </a:cubicBezTo>
                    <a:cubicBezTo>
                      <a:pt x="651" y="984"/>
                      <a:pt x="665" y="962"/>
                      <a:pt x="669" y="938"/>
                    </a:cubicBezTo>
                    <a:cubicBezTo>
                      <a:pt x="673" y="914"/>
                      <a:pt x="666" y="880"/>
                      <a:pt x="665" y="857"/>
                    </a:cubicBezTo>
                    <a:cubicBezTo>
                      <a:pt x="664" y="834"/>
                      <a:pt x="673" y="826"/>
                      <a:pt x="661" y="800"/>
                    </a:cubicBezTo>
                    <a:cubicBezTo>
                      <a:pt x="649" y="774"/>
                      <a:pt x="614" y="725"/>
                      <a:pt x="591" y="698"/>
                    </a:cubicBezTo>
                    <a:cubicBezTo>
                      <a:pt x="568" y="671"/>
                      <a:pt x="557" y="657"/>
                      <a:pt x="521" y="638"/>
                    </a:cubicBezTo>
                    <a:cubicBezTo>
                      <a:pt x="485" y="619"/>
                      <a:pt x="423" y="597"/>
                      <a:pt x="377" y="586"/>
                    </a:cubicBezTo>
                    <a:cubicBezTo>
                      <a:pt x="331" y="575"/>
                      <a:pt x="293" y="567"/>
                      <a:pt x="245" y="570"/>
                    </a:cubicBezTo>
                    <a:cubicBezTo>
                      <a:pt x="197" y="573"/>
                      <a:pt x="0" y="681"/>
                      <a:pt x="91" y="602"/>
                    </a:cubicBezTo>
                    <a:close/>
                  </a:path>
                </a:pathLst>
              </a:custGeom>
              <a:solidFill>
                <a:srgbClr val="00FFFF"/>
              </a:solidFill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577" name="Oval 17"/>
              <p:cNvSpPr>
                <a:spLocks noChangeArrowheads="1"/>
              </p:cNvSpPr>
              <p:nvPr/>
            </p:nvSpPr>
            <p:spPr bwMode="auto">
              <a:xfrm rot="613218">
                <a:off x="355" y="2451"/>
                <a:ext cx="671" cy="584"/>
              </a:xfrm>
              <a:prstGeom prst="ellipse">
                <a:avLst/>
              </a:prstGeom>
              <a:solidFill>
                <a:srgbClr val="F8F8F8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000" b="1" smtClean="0">
                  <a:solidFill>
                    <a:srgbClr val="333399"/>
                  </a:solidFill>
                  <a:latin typeface="Verdana" pitchFamily="34" charset="0"/>
                </a:endParaRPr>
              </a:p>
            </p:txBody>
          </p:sp>
          <p:sp>
            <p:nvSpPr>
              <p:cNvPr id="194579" name="Line 19"/>
              <p:cNvSpPr>
                <a:spLocks noChangeShapeType="1"/>
              </p:cNvSpPr>
              <p:nvPr/>
            </p:nvSpPr>
            <p:spPr bwMode="auto">
              <a:xfrm flipV="1">
                <a:off x="3000" y="414"/>
                <a:ext cx="942" cy="663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580" name="Freeform 20"/>
              <p:cNvSpPr>
                <a:spLocks/>
              </p:cNvSpPr>
              <p:nvPr/>
            </p:nvSpPr>
            <p:spPr bwMode="auto">
              <a:xfrm>
                <a:off x="1937" y="2179"/>
                <a:ext cx="956" cy="637"/>
              </a:xfrm>
              <a:custGeom>
                <a:avLst/>
                <a:gdLst>
                  <a:gd name="T0" fmla="*/ 0 w 957"/>
                  <a:gd name="T1" fmla="*/ 637 h 637"/>
                  <a:gd name="T2" fmla="*/ 957 w 957"/>
                  <a:gd name="T3" fmla="*/ 0 h 6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957" h="637">
                    <a:moveTo>
                      <a:pt x="0" y="637"/>
                    </a:moveTo>
                    <a:lnTo>
                      <a:pt x="957" y="0"/>
                    </a:lnTo>
                  </a:path>
                </a:pathLst>
              </a:cu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581" name="Line 21"/>
              <p:cNvSpPr>
                <a:spLocks noChangeShapeType="1"/>
              </p:cNvSpPr>
              <p:nvPr/>
            </p:nvSpPr>
            <p:spPr bwMode="auto">
              <a:xfrm flipV="1">
                <a:off x="2129" y="1587"/>
                <a:ext cx="769" cy="554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582" name="Freeform 22"/>
              <p:cNvSpPr>
                <a:spLocks/>
              </p:cNvSpPr>
              <p:nvPr/>
            </p:nvSpPr>
            <p:spPr bwMode="auto">
              <a:xfrm>
                <a:off x="2351" y="604"/>
                <a:ext cx="1255" cy="977"/>
              </a:xfrm>
              <a:custGeom>
                <a:avLst/>
                <a:gdLst>
                  <a:gd name="T0" fmla="*/ 384 w 1359"/>
                  <a:gd name="T1" fmla="*/ 257 h 977"/>
                  <a:gd name="T2" fmla="*/ 604 w 1359"/>
                  <a:gd name="T3" fmla="*/ 117 h 977"/>
                  <a:gd name="T4" fmla="*/ 681 w 1359"/>
                  <a:gd name="T5" fmla="*/ 74 h 977"/>
                  <a:gd name="T6" fmla="*/ 855 w 1359"/>
                  <a:gd name="T7" fmla="*/ 11 h 977"/>
                  <a:gd name="T8" fmla="*/ 930 w 1359"/>
                  <a:gd name="T9" fmla="*/ 5 h 977"/>
                  <a:gd name="T10" fmla="*/ 1011 w 1359"/>
                  <a:gd name="T11" fmla="*/ 8 h 977"/>
                  <a:gd name="T12" fmla="*/ 1119 w 1359"/>
                  <a:gd name="T13" fmla="*/ 38 h 977"/>
                  <a:gd name="T14" fmla="*/ 1206 w 1359"/>
                  <a:gd name="T15" fmla="*/ 80 h 977"/>
                  <a:gd name="T16" fmla="*/ 1290 w 1359"/>
                  <a:gd name="T17" fmla="*/ 152 h 977"/>
                  <a:gd name="T18" fmla="*/ 1344 w 1359"/>
                  <a:gd name="T19" fmla="*/ 251 h 977"/>
                  <a:gd name="T20" fmla="*/ 1359 w 1359"/>
                  <a:gd name="T21" fmla="*/ 341 h 977"/>
                  <a:gd name="T22" fmla="*/ 1347 w 1359"/>
                  <a:gd name="T23" fmla="*/ 443 h 977"/>
                  <a:gd name="T24" fmla="*/ 1311 w 1359"/>
                  <a:gd name="T25" fmla="*/ 506 h 977"/>
                  <a:gd name="T26" fmla="*/ 1149 w 1359"/>
                  <a:gd name="T27" fmla="*/ 608 h 977"/>
                  <a:gd name="T28" fmla="*/ 750 w 1359"/>
                  <a:gd name="T29" fmla="*/ 857 h 977"/>
                  <a:gd name="T30" fmla="*/ 624 w 1359"/>
                  <a:gd name="T31" fmla="*/ 941 h 977"/>
                  <a:gd name="T32" fmla="*/ 582 w 1359"/>
                  <a:gd name="T33" fmla="*/ 971 h 977"/>
                  <a:gd name="T34" fmla="*/ 567 w 1359"/>
                  <a:gd name="T35" fmla="*/ 947 h 977"/>
                  <a:gd name="T36" fmla="*/ 465 w 1359"/>
                  <a:gd name="T37" fmla="*/ 788 h 977"/>
                  <a:gd name="T38" fmla="*/ 374 w 1359"/>
                  <a:gd name="T39" fmla="*/ 701 h 977"/>
                  <a:gd name="T40" fmla="*/ 306 w 1359"/>
                  <a:gd name="T41" fmla="*/ 635 h 977"/>
                  <a:gd name="T42" fmla="*/ 192 w 1359"/>
                  <a:gd name="T43" fmla="*/ 566 h 977"/>
                  <a:gd name="T44" fmla="*/ 102 w 1359"/>
                  <a:gd name="T45" fmla="*/ 527 h 977"/>
                  <a:gd name="T46" fmla="*/ 18 w 1359"/>
                  <a:gd name="T47" fmla="*/ 497 h 977"/>
                  <a:gd name="T48" fmla="*/ 211 w 1359"/>
                  <a:gd name="T49" fmla="*/ 367 h 977"/>
                  <a:gd name="T50" fmla="*/ 384 w 1359"/>
                  <a:gd name="T51" fmla="*/ 257 h 9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59" h="977">
                    <a:moveTo>
                      <a:pt x="384" y="257"/>
                    </a:moveTo>
                    <a:cubicBezTo>
                      <a:pt x="449" y="215"/>
                      <a:pt x="555" y="148"/>
                      <a:pt x="604" y="117"/>
                    </a:cubicBezTo>
                    <a:cubicBezTo>
                      <a:pt x="653" y="86"/>
                      <a:pt x="639" y="92"/>
                      <a:pt x="681" y="74"/>
                    </a:cubicBezTo>
                    <a:cubicBezTo>
                      <a:pt x="723" y="56"/>
                      <a:pt x="814" y="22"/>
                      <a:pt x="855" y="11"/>
                    </a:cubicBezTo>
                    <a:cubicBezTo>
                      <a:pt x="896" y="0"/>
                      <a:pt x="904" y="6"/>
                      <a:pt x="930" y="5"/>
                    </a:cubicBezTo>
                    <a:cubicBezTo>
                      <a:pt x="956" y="4"/>
                      <a:pt x="980" y="3"/>
                      <a:pt x="1011" y="8"/>
                    </a:cubicBezTo>
                    <a:cubicBezTo>
                      <a:pt x="1042" y="13"/>
                      <a:pt x="1087" y="26"/>
                      <a:pt x="1119" y="38"/>
                    </a:cubicBezTo>
                    <a:cubicBezTo>
                      <a:pt x="1151" y="50"/>
                      <a:pt x="1178" y="61"/>
                      <a:pt x="1206" y="80"/>
                    </a:cubicBezTo>
                    <a:cubicBezTo>
                      <a:pt x="1234" y="99"/>
                      <a:pt x="1267" y="124"/>
                      <a:pt x="1290" y="152"/>
                    </a:cubicBezTo>
                    <a:cubicBezTo>
                      <a:pt x="1313" y="180"/>
                      <a:pt x="1332" y="219"/>
                      <a:pt x="1344" y="251"/>
                    </a:cubicBezTo>
                    <a:cubicBezTo>
                      <a:pt x="1356" y="283"/>
                      <a:pt x="1359" y="309"/>
                      <a:pt x="1359" y="341"/>
                    </a:cubicBezTo>
                    <a:cubicBezTo>
                      <a:pt x="1359" y="373"/>
                      <a:pt x="1355" y="416"/>
                      <a:pt x="1347" y="443"/>
                    </a:cubicBezTo>
                    <a:cubicBezTo>
                      <a:pt x="1339" y="470"/>
                      <a:pt x="1344" y="479"/>
                      <a:pt x="1311" y="506"/>
                    </a:cubicBezTo>
                    <a:cubicBezTo>
                      <a:pt x="1278" y="533"/>
                      <a:pt x="1243" y="549"/>
                      <a:pt x="1149" y="608"/>
                    </a:cubicBezTo>
                    <a:cubicBezTo>
                      <a:pt x="1055" y="667"/>
                      <a:pt x="837" y="802"/>
                      <a:pt x="750" y="857"/>
                    </a:cubicBezTo>
                    <a:cubicBezTo>
                      <a:pt x="663" y="912"/>
                      <a:pt x="652" y="922"/>
                      <a:pt x="624" y="941"/>
                    </a:cubicBezTo>
                    <a:cubicBezTo>
                      <a:pt x="596" y="960"/>
                      <a:pt x="591" y="970"/>
                      <a:pt x="582" y="971"/>
                    </a:cubicBezTo>
                    <a:cubicBezTo>
                      <a:pt x="573" y="972"/>
                      <a:pt x="586" y="977"/>
                      <a:pt x="567" y="947"/>
                    </a:cubicBezTo>
                    <a:cubicBezTo>
                      <a:pt x="548" y="917"/>
                      <a:pt x="497" y="829"/>
                      <a:pt x="465" y="788"/>
                    </a:cubicBezTo>
                    <a:cubicBezTo>
                      <a:pt x="433" y="747"/>
                      <a:pt x="400" y="726"/>
                      <a:pt x="374" y="701"/>
                    </a:cubicBezTo>
                    <a:cubicBezTo>
                      <a:pt x="348" y="676"/>
                      <a:pt x="336" y="657"/>
                      <a:pt x="306" y="635"/>
                    </a:cubicBezTo>
                    <a:cubicBezTo>
                      <a:pt x="276" y="613"/>
                      <a:pt x="226" y="584"/>
                      <a:pt x="192" y="566"/>
                    </a:cubicBezTo>
                    <a:cubicBezTo>
                      <a:pt x="158" y="548"/>
                      <a:pt x="131" y="538"/>
                      <a:pt x="102" y="527"/>
                    </a:cubicBezTo>
                    <a:cubicBezTo>
                      <a:pt x="73" y="516"/>
                      <a:pt x="0" y="524"/>
                      <a:pt x="18" y="497"/>
                    </a:cubicBezTo>
                    <a:cubicBezTo>
                      <a:pt x="36" y="470"/>
                      <a:pt x="150" y="407"/>
                      <a:pt x="211" y="367"/>
                    </a:cubicBezTo>
                    <a:cubicBezTo>
                      <a:pt x="272" y="327"/>
                      <a:pt x="319" y="299"/>
                      <a:pt x="384" y="257"/>
                    </a:cubicBezTo>
                    <a:close/>
                  </a:path>
                </a:pathLst>
              </a:custGeom>
              <a:solidFill>
                <a:srgbClr val="28A3A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583" name="Freeform 23"/>
              <p:cNvSpPr>
                <a:spLocks/>
              </p:cNvSpPr>
              <p:nvPr/>
            </p:nvSpPr>
            <p:spPr bwMode="auto">
              <a:xfrm>
                <a:off x="1701" y="1053"/>
                <a:ext cx="1280" cy="1123"/>
              </a:xfrm>
              <a:custGeom>
                <a:avLst/>
                <a:gdLst>
                  <a:gd name="T0" fmla="*/ 0 w 1386"/>
                  <a:gd name="T1" fmla="*/ 112 h 1123"/>
                  <a:gd name="T2" fmla="*/ 66 w 1386"/>
                  <a:gd name="T3" fmla="*/ 73 h 1123"/>
                  <a:gd name="T4" fmla="*/ 175 w 1386"/>
                  <a:gd name="T5" fmla="*/ 32 h 1123"/>
                  <a:gd name="T6" fmla="*/ 325 w 1386"/>
                  <a:gd name="T7" fmla="*/ 5 h 1123"/>
                  <a:gd name="T8" fmla="*/ 414 w 1386"/>
                  <a:gd name="T9" fmla="*/ 0 h 1123"/>
                  <a:gd name="T10" fmla="*/ 481 w 1386"/>
                  <a:gd name="T11" fmla="*/ 4 h 1123"/>
                  <a:gd name="T12" fmla="*/ 554 w 1386"/>
                  <a:gd name="T13" fmla="*/ 13 h 1123"/>
                  <a:gd name="T14" fmla="*/ 640 w 1386"/>
                  <a:gd name="T15" fmla="*/ 28 h 1123"/>
                  <a:gd name="T16" fmla="*/ 721 w 1386"/>
                  <a:gd name="T17" fmla="*/ 50 h 1123"/>
                  <a:gd name="T18" fmla="*/ 800 w 1386"/>
                  <a:gd name="T19" fmla="*/ 80 h 1123"/>
                  <a:gd name="T20" fmla="*/ 901 w 1386"/>
                  <a:gd name="T21" fmla="*/ 123 h 1123"/>
                  <a:gd name="T22" fmla="*/ 1013 w 1386"/>
                  <a:gd name="T23" fmla="*/ 195 h 1123"/>
                  <a:gd name="T24" fmla="*/ 1093 w 1386"/>
                  <a:gd name="T25" fmla="*/ 259 h 1123"/>
                  <a:gd name="T26" fmla="*/ 1165 w 1386"/>
                  <a:gd name="T27" fmla="*/ 331 h 1123"/>
                  <a:gd name="T28" fmla="*/ 1265 w 1386"/>
                  <a:gd name="T29" fmla="*/ 475 h 1123"/>
                  <a:gd name="T30" fmla="*/ 1325 w 1386"/>
                  <a:gd name="T31" fmla="*/ 619 h 1123"/>
                  <a:gd name="T32" fmla="*/ 1357 w 1386"/>
                  <a:gd name="T33" fmla="*/ 739 h 1123"/>
                  <a:gd name="T34" fmla="*/ 1381 w 1386"/>
                  <a:gd name="T35" fmla="*/ 859 h 1123"/>
                  <a:gd name="T36" fmla="*/ 1381 w 1386"/>
                  <a:gd name="T37" fmla="*/ 963 h 1123"/>
                  <a:gd name="T38" fmla="*/ 1349 w 1386"/>
                  <a:gd name="T39" fmla="*/ 1043 h 1123"/>
                  <a:gd name="T40" fmla="*/ 1285 w 1386"/>
                  <a:gd name="T41" fmla="*/ 1123 h 1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86" h="1123">
                    <a:moveTo>
                      <a:pt x="0" y="112"/>
                    </a:moveTo>
                    <a:cubicBezTo>
                      <a:pt x="11" y="106"/>
                      <a:pt x="37" y="85"/>
                      <a:pt x="66" y="73"/>
                    </a:cubicBezTo>
                    <a:cubicBezTo>
                      <a:pt x="95" y="60"/>
                      <a:pt x="132" y="43"/>
                      <a:pt x="175" y="32"/>
                    </a:cubicBezTo>
                    <a:cubicBezTo>
                      <a:pt x="219" y="20"/>
                      <a:pt x="285" y="10"/>
                      <a:pt x="325" y="5"/>
                    </a:cubicBezTo>
                    <a:cubicBezTo>
                      <a:pt x="365" y="0"/>
                      <a:pt x="388" y="0"/>
                      <a:pt x="414" y="0"/>
                    </a:cubicBezTo>
                    <a:cubicBezTo>
                      <a:pt x="440" y="0"/>
                      <a:pt x="458" y="1"/>
                      <a:pt x="481" y="4"/>
                    </a:cubicBezTo>
                    <a:cubicBezTo>
                      <a:pt x="504" y="6"/>
                      <a:pt x="528" y="9"/>
                      <a:pt x="554" y="13"/>
                    </a:cubicBezTo>
                    <a:cubicBezTo>
                      <a:pt x="580" y="17"/>
                      <a:pt x="612" y="22"/>
                      <a:pt x="640" y="28"/>
                    </a:cubicBezTo>
                    <a:cubicBezTo>
                      <a:pt x="668" y="34"/>
                      <a:pt x="694" y="41"/>
                      <a:pt x="721" y="50"/>
                    </a:cubicBezTo>
                    <a:cubicBezTo>
                      <a:pt x="748" y="59"/>
                      <a:pt x="770" y="68"/>
                      <a:pt x="800" y="80"/>
                    </a:cubicBezTo>
                    <a:cubicBezTo>
                      <a:pt x="830" y="92"/>
                      <a:pt x="866" y="104"/>
                      <a:pt x="901" y="123"/>
                    </a:cubicBezTo>
                    <a:cubicBezTo>
                      <a:pt x="936" y="142"/>
                      <a:pt x="981" y="172"/>
                      <a:pt x="1013" y="195"/>
                    </a:cubicBezTo>
                    <a:cubicBezTo>
                      <a:pt x="1045" y="218"/>
                      <a:pt x="1068" y="236"/>
                      <a:pt x="1093" y="259"/>
                    </a:cubicBezTo>
                    <a:cubicBezTo>
                      <a:pt x="1118" y="282"/>
                      <a:pt x="1136" y="295"/>
                      <a:pt x="1165" y="331"/>
                    </a:cubicBezTo>
                    <a:cubicBezTo>
                      <a:pt x="1194" y="367"/>
                      <a:pt x="1238" y="427"/>
                      <a:pt x="1265" y="475"/>
                    </a:cubicBezTo>
                    <a:cubicBezTo>
                      <a:pt x="1292" y="523"/>
                      <a:pt x="1310" y="575"/>
                      <a:pt x="1325" y="619"/>
                    </a:cubicBezTo>
                    <a:cubicBezTo>
                      <a:pt x="1340" y="663"/>
                      <a:pt x="1348" y="699"/>
                      <a:pt x="1357" y="739"/>
                    </a:cubicBezTo>
                    <a:cubicBezTo>
                      <a:pt x="1366" y="779"/>
                      <a:pt x="1377" y="822"/>
                      <a:pt x="1381" y="859"/>
                    </a:cubicBezTo>
                    <a:cubicBezTo>
                      <a:pt x="1385" y="896"/>
                      <a:pt x="1386" y="932"/>
                      <a:pt x="1381" y="963"/>
                    </a:cubicBezTo>
                    <a:cubicBezTo>
                      <a:pt x="1376" y="994"/>
                      <a:pt x="1365" y="1017"/>
                      <a:pt x="1349" y="1043"/>
                    </a:cubicBezTo>
                    <a:cubicBezTo>
                      <a:pt x="1333" y="1069"/>
                      <a:pt x="1298" y="1106"/>
                      <a:pt x="1285" y="1123"/>
                    </a:cubicBez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584" name="Line 24"/>
              <p:cNvSpPr>
                <a:spLocks noChangeShapeType="1"/>
              </p:cNvSpPr>
              <p:nvPr/>
            </p:nvSpPr>
            <p:spPr bwMode="auto">
              <a:xfrm flipV="1">
                <a:off x="2370" y="675"/>
                <a:ext cx="612" cy="42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585" name="Line 25"/>
              <p:cNvSpPr>
                <a:spLocks noChangeShapeType="1"/>
              </p:cNvSpPr>
              <p:nvPr/>
            </p:nvSpPr>
            <p:spPr bwMode="auto">
              <a:xfrm flipV="1">
                <a:off x="2891" y="1099"/>
                <a:ext cx="690" cy="47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586" name="Arc 26"/>
              <p:cNvSpPr>
                <a:spLocks/>
              </p:cNvSpPr>
              <p:nvPr/>
            </p:nvSpPr>
            <p:spPr bwMode="auto">
              <a:xfrm>
                <a:off x="2975" y="603"/>
                <a:ext cx="637" cy="493"/>
              </a:xfrm>
              <a:custGeom>
                <a:avLst/>
                <a:gdLst>
                  <a:gd name="G0" fmla="+- 13461 0 0"/>
                  <a:gd name="G1" fmla="+- 21600 0 0"/>
                  <a:gd name="G2" fmla="+- 21600 0 0"/>
                  <a:gd name="T0" fmla="*/ 0 w 35061"/>
                  <a:gd name="T1" fmla="*/ 4708 h 30329"/>
                  <a:gd name="T2" fmla="*/ 33218 w 35061"/>
                  <a:gd name="T3" fmla="*/ 30329 h 30329"/>
                  <a:gd name="T4" fmla="*/ 13461 w 35061"/>
                  <a:gd name="T5" fmla="*/ 21600 h 30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061" h="30329" fill="none" extrusionOk="0">
                    <a:moveTo>
                      <a:pt x="-1" y="4707"/>
                    </a:moveTo>
                    <a:cubicBezTo>
                      <a:pt x="3824" y="1659"/>
                      <a:pt x="8570" y="-1"/>
                      <a:pt x="13461" y="0"/>
                    </a:cubicBezTo>
                    <a:cubicBezTo>
                      <a:pt x="25390" y="0"/>
                      <a:pt x="35061" y="9670"/>
                      <a:pt x="35061" y="21600"/>
                    </a:cubicBezTo>
                    <a:cubicBezTo>
                      <a:pt x="35061" y="24606"/>
                      <a:pt x="34433" y="27579"/>
                      <a:pt x="33218" y="30329"/>
                    </a:cubicBezTo>
                  </a:path>
                  <a:path w="35061" h="30329" stroke="0" extrusionOk="0">
                    <a:moveTo>
                      <a:pt x="-1" y="4707"/>
                    </a:moveTo>
                    <a:cubicBezTo>
                      <a:pt x="3824" y="1659"/>
                      <a:pt x="8570" y="-1"/>
                      <a:pt x="13461" y="0"/>
                    </a:cubicBezTo>
                    <a:cubicBezTo>
                      <a:pt x="25390" y="0"/>
                      <a:pt x="35061" y="9670"/>
                      <a:pt x="35061" y="21600"/>
                    </a:cubicBezTo>
                    <a:cubicBezTo>
                      <a:pt x="35061" y="24606"/>
                      <a:pt x="34433" y="27579"/>
                      <a:pt x="33218" y="30329"/>
                    </a:cubicBezTo>
                    <a:lnTo>
                      <a:pt x="13461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589" name="Line 29"/>
              <p:cNvSpPr>
                <a:spLocks noChangeShapeType="1"/>
              </p:cNvSpPr>
              <p:nvPr/>
            </p:nvSpPr>
            <p:spPr bwMode="auto">
              <a:xfrm flipV="1">
                <a:off x="2429" y="2904"/>
                <a:ext cx="3223" cy="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590" name="Line 30"/>
              <p:cNvSpPr>
                <a:spLocks noChangeShapeType="1"/>
              </p:cNvSpPr>
              <p:nvPr/>
            </p:nvSpPr>
            <p:spPr bwMode="auto">
              <a:xfrm>
                <a:off x="4116" y="1912"/>
                <a:ext cx="0" cy="1991"/>
              </a:xfrm>
              <a:prstGeom prst="line">
                <a:avLst/>
              </a:prstGeom>
              <a:noFill/>
              <a:ln w="12700">
                <a:solidFill>
                  <a:srgbClr val="FFCC00"/>
                </a:solidFill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591" name="Line 31"/>
              <p:cNvSpPr>
                <a:spLocks noChangeShapeType="1"/>
              </p:cNvSpPr>
              <p:nvPr/>
            </p:nvSpPr>
            <p:spPr bwMode="auto">
              <a:xfrm>
                <a:off x="4604" y="2015"/>
                <a:ext cx="0" cy="739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592" name="Line 32"/>
              <p:cNvSpPr>
                <a:spLocks noChangeShapeType="1"/>
              </p:cNvSpPr>
              <p:nvPr/>
            </p:nvSpPr>
            <p:spPr bwMode="auto">
              <a:xfrm>
                <a:off x="4604" y="3041"/>
                <a:ext cx="0" cy="855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593" name="Line 33"/>
              <p:cNvSpPr>
                <a:spLocks noChangeShapeType="1"/>
              </p:cNvSpPr>
              <p:nvPr/>
            </p:nvSpPr>
            <p:spPr bwMode="auto">
              <a:xfrm>
                <a:off x="4602" y="2749"/>
                <a:ext cx="810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594" name="Line 34"/>
              <p:cNvSpPr>
                <a:spLocks noChangeShapeType="1"/>
              </p:cNvSpPr>
              <p:nvPr/>
            </p:nvSpPr>
            <p:spPr bwMode="auto">
              <a:xfrm>
                <a:off x="4602" y="3041"/>
                <a:ext cx="811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595" name="Line 35"/>
              <p:cNvSpPr>
                <a:spLocks noChangeShapeType="1"/>
              </p:cNvSpPr>
              <p:nvPr/>
            </p:nvSpPr>
            <p:spPr bwMode="auto">
              <a:xfrm flipH="1">
                <a:off x="3645" y="2007"/>
                <a:ext cx="0" cy="755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596" name="Line 36"/>
              <p:cNvSpPr>
                <a:spLocks noChangeShapeType="1"/>
              </p:cNvSpPr>
              <p:nvPr/>
            </p:nvSpPr>
            <p:spPr bwMode="auto">
              <a:xfrm flipH="1">
                <a:off x="3652" y="3041"/>
                <a:ext cx="0" cy="863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597" name="Line 37"/>
              <p:cNvSpPr>
                <a:spLocks noChangeShapeType="1"/>
              </p:cNvSpPr>
              <p:nvPr/>
            </p:nvSpPr>
            <p:spPr bwMode="auto">
              <a:xfrm flipH="1">
                <a:off x="2838" y="2757"/>
                <a:ext cx="810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598" name="Line 38"/>
              <p:cNvSpPr>
                <a:spLocks noChangeShapeType="1"/>
              </p:cNvSpPr>
              <p:nvPr/>
            </p:nvSpPr>
            <p:spPr bwMode="auto">
              <a:xfrm flipH="1">
                <a:off x="2842" y="3045"/>
                <a:ext cx="812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599" name="Line 39"/>
              <p:cNvSpPr>
                <a:spLocks noChangeShapeType="1"/>
              </p:cNvSpPr>
              <p:nvPr/>
            </p:nvSpPr>
            <p:spPr bwMode="auto">
              <a:xfrm>
                <a:off x="3641" y="3997"/>
                <a:ext cx="952" cy="0"/>
              </a:xfrm>
              <a:prstGeom prst="line">
                <a:avLst/>
              </a:prstGeom>
              <a:noFill/>
              <a:ln w="9525">
                <a:solidFill>
                  <a:srgbClr val="F7CA09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600" name="Line 40"/>
              <p:cNvSpPr>
                <a:spLocks noChangeShapeType="1"/>
              </p:cNvSpPr>
              <p:nvPr/>
            </p:nvSpPr>
            <p:spPr bwMode="auto">
              <a:xfrm flipH="1" flipV="1">
                <a:off x="2936" y="2762"/>
                <a:ext cx="1" cy="279"/>
              </a:xfrm>
              <a:prstGeom prst="line">
                <a:avLst/>
              </a:prstGeom>
              <a:noFill/>
              <a:ln w="9525">
                <a:solidFill>
                  <a:srgbClr val="F7CA09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602" name="Line 42"/>
              <p:cNvSpPr>
                <a:spLocks noChangeShapeType="1"/>
              </p:cNvSpPr>
              <p:nvPr/>
            </p:nvSpPr>
            <p:spPr bwMode="auto">
              <a:xfrm>
                <a:off x="3647" y="2012"/>
                <a:ext cx="949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603" name="Line 43"/>
              <p:cNvSpPr>
                <a:spLocks noChangeShapeType="1"/>
              </p:cNvSpPr>
              <p:nvPr/>
            </p:nvSpPr>
            <p:spPr bwMode="auto">
              <a:xfrm>
                <a:off x="3662" y="3886"/>
                <a:ext cx="950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194604" name="Object 44"/>
              <p:cNvGraphicFramePr>
                <a:graphicFrameLocks/>
              </p:cNvGraphicFramePr>
              <p:nvPr/>
            </p:nvGraphicFramePr>
            <p:xfrm>
              <a:off x="4265" y="2084"/>
              <a:ext cx="291" cy="22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532" name="Equation" r:id="rId5" imgW="457200" imgH="355320" progId="Equation.3">
                      <p:embed/>
                    </p:oleObj>
                  </mc:Choice>
                  <mc:Fallback>
                    <p:oleObj name="Equation" r:id="rId5" imgW="457200" imgH="355320" progId="Equation.3">
                      <p:embed/>
                      <p:pic>
                        <p:nvPicPr>
                          <p:cNvPr id="0" name=""/>
                          <p:cNvPicPr preferRelativeResize="0">
                            <a:picLocks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65" y="2084"/>
                            <a:ext cx="291" cy="224"/>
                          </a:xfrm>
                          <a:prstGeom prst="rect">
                            <a:avLst/>
                          </a:prstGeom>
                          <a:solidFill>
                            <a:srgbClr val="CCFFFF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94605" name="Line 45"/>
              <p:cNvSpPr>
                <a:spLocks noChangeShapeType="1"/>
              </p:cNvSpPr>
              <p:nvPr/>
            </p:nvSpPr>
            <p:spPr bwMode="auto">
              <a:xfrm flipV="1">
                <a:off x="3905" y="2355"/>
                <a:ext cx="404" cy="0"/>
              </a:xfrm>
              <a:prstGeom prst="line">
                <a:avLst/>
              </a:prstGeom>
              <a:noFill/>
              <a:ln w="19050">
                <a:solidFill>
                  <a:srgbClr val="CCFF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606" name="Line 46"/>
              <p:cNvSpPr>
                <a:spLocks noChangeShapeType="1"/>
              </p:cNvSpPr>
              <p:nvPr/>
            </p:nvSpPr>
            <p:spPr bwMode="auto">
              <a:xfrm flipV="1">
                <a:off x="3671" y="2776"/>
                <a:ext cx="949" cy="0"/>
              </a:xfrm>
              <a:prstGeom prst="line">
                <a:avLst/>
              </a:prstGeom>
              <a:noFill/>
              <a:ln w="19050">
                <a:solidFill>
                  <a:srgbClr val="CCFF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607" name="Line 47"/>
              <p:cNvSpPr>
                <a:spLocks noChangeShapeType="1"/>
              </p:cNvSpPr>
              <p:nvPr/>
            </p:nvSpPr>
            <p:spPr bwMode="auto">
              <a:xfrm flipV="1">
                <a:off x="3785" y="2552"/>
                <a:ext cx="703" cy="0"/>
              </a:xfrm>
              <a:prstGeom prst="line">
                <a:avLst/>
              </a:prstGeom>
              <a:noFill/>
              <a:ln w="19050">
                <a:solidFill>
                  <a:srgbClr val="CCFF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608" name="Line 48"/>
              <p:cNvSpPr>
                <a:spLocks noChangeShapeType="1"/>
              </p:cNvSpPr>
              <p:nvPr/>
            </p:nvSpPr>
            <p:spPr bwMode="auto">
              <a:xfrm flipV="1">
                <a:off x="3960" y="2155"/>
                <a:ext cx="270" cy="0"/>
              </a:xfrm>
              <a:prstGeom prst="line">
                <a:avLst/>
              </a:prstGeom>
              <a:noFill/>
              <a:ln w="19050">
                <a:solidFill>
                  <a:srgbClr val="CCFF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609" name="Line 49"/>
              <p:cNvSpPr>
                <a:spLocks noChangeShapeType="1"/>
              </p:cNvSpPr>
              <p:nvPr/>
            </p:nvSpPr>
            <p:spPr bwMode="auto">
              <a:xfrm flipV="1">
                <a:off x="3776" y="3311"/>
                <a:ext cx="705" cy="0"/>
              </a:xfrm>
              <a:prstGeom prst="line">
                <a:avLst/>
              </a:prstGeom>
              <a:noFill/>
              <a:ln w="19050">
                <a:solidFill>
                  <a:srgbClr val="CCFF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610" name="Line 50"/>
              <p:cNvSpPr>
                <a:spLocks noChangeShapeType="1"/>
              </p:cNvSpPr>
              <p:nvPr/>
            </p:nvSpPr>
            <p:spPr bwMode="auto">
              <a:xfrm flipV="1">
                <a:off x="3671" y="3088"/>
                <a:ext cx="925" cy="0"/>
              </a:xfrm>
              <a:prstGeom prst="line">
                <a:avLst/>
              </a:prstGeom>
              <a:noFill/>
              <a:ln w="19050">
                <a:solidFill>
                  <a:srgbClr val="CCFF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611" name="Line 51"/>
              <p:cNvSpPr>
                <a:spLocks noChangeShapeType="1"/>
              </p:cNvSpPr>
              <p:nvPr/>
            </p:nvSpPr>
            <p:spPr bwMode="auto">
              <a:xfrm flipV="1">
                <a:off x="3905" y="3545"/>
                <a:ext cx="404" cy="0"/>
              </a:xfrm>
              <a:prstGeom prst="line">
                <a:avLst/>
              </a:prstGeom>
              <a:noFill/>
              <a:ln w="19050">
                <a:solidFill>
                  <a:srgbClr val="CCFF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612" name="Line 52"/>
              <p:cNvSpPr>
                <a:spLocks noChangeShapeType="1"/>
              </p:cNvSpPr>
              <p:nvPr/>
            </p:nvSpPr>
            <p:spPr bwMode="auto">
              <a:xfrm flipV="1">
                <a:off x="3953" y="3770"/>
                <a:ext cx="268" cy="0"/>
              </a:xfrm>
              <a:prstGeom prst="line">
                <a:avLst/>
              </a:prstGeom>
              <a:noFill/>
              <a:ln w="19050">
                <a:solidFill>
                  <a:srgbClr val="CCFF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613" name="Line 53"/>
              <p:cNvSpPr>
                <a:spLocks noChangeShapeType="1"/>
              </p:cNvSpPr>
              <p:nvPr/>
            </p:nvSpPr>
            <p:spPr bwMode="auto">
              <a:xfrm flipV="1">
                <a:off x="1882" y="2251"/>
                <a:ext cx="1134" cy="771"/>
              </a:xfrm>
              <a:prstGeom prst="line">
                <a:avLst/>
              </a:prstGeom>
              <a:noFill/>
              <a:ln w="9525">
                <a:solidFill>
                  <a:srgbClr val="F7CA09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614" name="Line 54"/>
              <p:cNvSpPr>
                <a:spLocks noChangeShapeType="1"/>
              </p:cNvSpPr>
              <p:nvPr/>
            </p:nvSpPr>
            <p:spPr bwMode="auto">
              <a:xfrm>
                <a:off x="657" y="2478"/>
                <a:ext cx="0" cy="589"/>
              </a:xfrm>
              <a:prstGeom prst="line">
                <a:avLst/>
              </a:prstGeom>
              <a:noFill/>
              <a:ln w="9525">
                <a:solidFill>
                  <a:srgbClr val="F7CA09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94578" name="Line 18"/>
            <p:cNvSpPr>
              <a:spLocks noChangeShapeType="1"/>
            </p:cNvSpPr>
            <p:nvPr/>
          </p:nvSpPr>
          <p:spPr bwMode="auto">
            <a:xfrm flipV="1">
              <a:off x="234" y="2552"/>
              <a:ext cx="678" cy="48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94620" name="Line 60"/>
          <p:cNvSpPr>
            <a:spLocks noChangeShapeType="1"/>
          </p:cNvSpPr>
          <p:nvPr/>
        </p:nvSpPr>
        <p:spPr bwMode="auto">
          <a:xfrm>
            <a:off x="161925" y="4913313"/>
            <a:ext cx="8591550" cy="412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4621" name="Text Box 61"/>
          <p:cNvSpPr txBox="1">
            <a:spLocks noChangeArrowheads="1"/>
          </p:cNvSpPr>
          <p:nvPr/>
        </p:nvSpPr>
        <p:spPr bwMode="auto">
          <a:xfrm>
            <a:off x="8567738" y="4532313"/>
            <a:ext cx="247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mtClean="0">
                <a:solidFill>
                  <a:srgbClr val="FFFFFF"/>
                </a:solidFill>
              </a:rPr>
              <a:t>t</a:t>
            </a:r>
          </a:p>
        </p:txBody>
      </p:sp>
      <p:sp>
        <p:nvSpPr>
          <p:cNvPr id="194622" name="Text Box 62"/>
          <p:cNvSpPr txBox="1">
            <a:spLocks noChangeArrowheads="1"/>
          </p:cNvSpPr>
          <p:nvPr/>
        </p:nvSpPr>
        <p:spPr bwMode="auto">
          <a:xfrm>
            <a:off x="190500" y="2824163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mtClean="0">
                <a:solidFill>
                  <a:srgbClr val="FF3300"/>
                </a:solidFill>
              </a:rPr>
              <a:t>E</a:t>
            </a:r>
          </a:p>
        </p:txBody>
      </p:sp>
      <p:sp>
        <p:nvSpPr>
          <p:cNvPr id="194623" name="Oval 63"/>
          <p:cNvSpPr>
            <a:spLocks noChangeArrowheads="1"/>
          </p:cNvSpPr>
          <p:nvPr/>
        </p:nvSpPr>
        <p:spPr bwMode="auto">
          <a:xfrm>
            <a:off x="563563" y="3459163"/>
            <a:ext cx="134937" cy="122237"/>
          </a:xfrm>
          <a:prstGeom prst="ellipse">
            <a:avLst/>
          </a:prstGeom>
          <a:solidFill>
            <a:srgbClr val="F4EE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4624" name="Oval 64"/>
          <p:cNvSpPr>
            <a:spLocks noChangeArrowheads="1"/>
          </p:cNvSpPr>
          <p:nvPr/>
        </p:nvSpPr>
        <p:spPr bwMode="auto">
          <a:xfrm>
            <a:off x="4970463" y="3446463"/>
            <a:ext cx="134937" cy="122237"/>
          </a:xfrm>
          <a:prstGeom prst="ellipse">
            <a:avLst/>
          </a:prstGeom>
          <a:solidFill>
            <a:srgbClr val="F4EE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</a:rPr>
              <a:t>8 Abril 2014</a:t>
            </a:r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altLang="en-US" smtClean="0">
                <a:solidFill>
                  <a:srgbClr val="000000"/>
                </a:solidFill>
              </a:rPr>
              <a:t>C. Biscari, ALBA-CELLS</a:t>
            </a:r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0604-E03D-442F-8D3D-36A6626EFBA3}" type="slidenum">
              <a:rPr lang="it-IT" altLang="en-US" smtClean="0">
                <a:solidFill>
                  <a:srgbClr val="000000"/>
                </a:solidFill>
              </a:rPr>
              <a:pPr/>
              <a:t>9</a:t>
            </a:fld>
            <a:endParaRPr lang="it-IT" altLang="en-US">
              <a:solidFill>
                <a:srgbClr val="000000"/>
              </a:solidFill>
            </a:endParaRPr>
          </a:p>
        </p:txBody>
      </p:sp>
      <p:pic>
        <p:nvPicPr>
          <p:cNvPr id="18453" name="Picture 21" descr="Kirlian photo of steel ball in electric fiel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136" y="45328"/>
            <a:ext cx="1683406" cy="198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3543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BA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emeALBA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ALBA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ALBA</Template>
  <TotalTime>7736</TotalTime>
  <Words>3498</Words>
  <Application>Microsoft Office PowerPoint</Application>
  <PresentationFormat>On-screen Show (4:3)</PresentationFormat>
  <Paragraphs>708</Paragraphs>
  <Slides>76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14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76</vt:i4>
      </vt:variant>
    </vt:vector>
  </HeadingPairs>
  <TitlesOfParts>
    <vt:vector size="95" baseType="lpstr">
      <vt:lpstr>ALBA</vt:lpstr>
      <vt:lpstr>1_Tema di Office</vt:lpstr>
      <vt:lpstr>5_Default Design</vt:lpstr>
      <vt:lpstr>15_Tema di Office</vt:lpstr>
      <vt:lpstr>Struttura predefinita</vt:lpstr>
      <vt:lpstr>Office Theme</vt:lpstr>
      <vt:lpstr>ThemeALBA</vt:lpstr>
      <vt:lpstr>Tema di Office</vt:lpstr>
      <vt:lpstr>1_ALBA</vt:lpstr>
      <vt:lpstr>2_Default Design</vt:lpstr>
      <vt:lpstr>3_Default Design</vt:lpstr>
      <vt:lpstr>3_Tema di Office</vt:lpstr>
      <vt:lpstr>4_Default Design</vt:lpstr>
      <vt:lpstr>4_Tema di Office</vt:lpstr>
      <vt:lpstr>Equation</vt:lpstr>
      <vt:lpstr>Equazione</vt:lpstr>
      <vt:lpstr>Designer Drawing</vt:lpstr>
      <vt:lpstr>Slide</vt:lpstr>
      <vt:lpstr>Packager Shell Object</vt:lpstr>
      <vt:lpstr>Aceleradores,  máquinas  para descubrir y servir C. Biscari ALBA-CELLS 8 Abril 2014</vt:lpstr>
      <vt:lpstr>~30000 aceleradores en el mundo</vt:lpstr>
      <vt:lpstr>PowerPoint Presentation</vt:lpstr>
      <vt:lpstr>Partículas que se pueden accelerar = partículas con carga electrica</vt:lpstr>
      <vt:lpstr>PowerPoint Presentation</vt:lpstr>
      <vt:lpstr>PowerPoint Presentation</vt:lpstr>
      <vt:lpstr>PowerPoint Presentation</vt:lpstr>
      <vt:lpstr>PowerPoint Presentation</vt:lpstr>
      <vt:lpstr>Campos eléctricos  Cavidad a radiofrecuencia Produce un campo eléctrico que varia en el tiempo     </vt:lpstr>
      <vt:lpstr>PowerPoint Presentation</vt:lpstr>
      <vt:lpstr>Campos magnéticos</vt:lpstr>
      <vt:lpstr>PowerPoint Presentation</vt:lpstr>
      <vt:lpstr>PowerPoint Presentation</vt:lpstr>
      <vt:lpstr>La física y la tecnología de los aceleradores es mucho más compleja e interesante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Luminosidad en un colisionador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e+/e- Linear Colliders: CLIC and ILC </vt:lpstr>
      <vt:lpstr>Future colliders – HEP community discussion </vt:lpstr>
      <vt:lpstr>Ejemplos de otros aceleradores de protones</vt:lpstr>
      <vt:lpstr>PowerPoint Presentation</vt:lpstr>
      <vt:lpstr>Terapias oncológicas: rayos X</vt:lpstr>
      <vt:lpstr>PowerPoint Presentation</vt:lpstr>
      <vt:lpstr>Radioterapia y adroterapia</vt:lpstr>
      <vt:lpstr>Ventajas macroscópicas de los adrones</vt:lpstr>
      <vt:lpstr>PowerPoint Presentation</vt:lpstr>
      <vt:lpstr>Ciclotrones</vt:lpstr>
      <vt:lpstr>PowerPoint Presentation</vt:lpstr>
      <vt:lpstr>CNAO (Pavia, Italia) Acelerador y Salas de tratamiento</vt:lpstr>
      <vt:lpstr>PowerPoint Presentation</vt:lpstr>
      <vt:lpstr>PowerPoint Presentation</vt:lpstr>
      <vt:lpstr>PowerPoint Presentation</vt:lpstr>
      <vt:lpstr>Centros de adroterapia en el mundo</vt:lpstr>
      <vt:lpstr>Historia de la adroterapia: rápido crecimiento. En la ultima decada se ha duplicdo</vt:lpstr>
      <vt:lpstr>PowerPoint Presentation</vt:lpstr>
      <vt:lpstr>Aceleradores como fuentes de luz o como grandes microscopios  </vt:lpstr>
      <vt:lpstr>PowerPoint Presentation</vt:lpstr>
      <vt:lpstr>PowerPoint Presentation</vt:lpstr>
      <vt:lpstr>FELs - Impulsos de luz ultracortos y muy intensos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ALBA User calls y experimentos</vt:lpstr>
      <vt:lpstr>ALBA - FASE II : dos BLs</vt:lpstr>
      <vt:lpstr>PowerPoint Presentation</vt:lpstr>
      <vt:lpstr>Future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Caterina Biscari</dc:creator>
  <cp:lastModifiedBy>Caterina Biscari</cp:lastModifiedBy>
  <cp:revision>366</cp:revision>
  <dcterms:created xsi:type="dcterms:W3CDTF">2013-07-09T09:13:10Z</dcterms:created>
  <dcterms:modified xsi:type="dcterms:W3CDTF">2014-04-08T14:29:05Z</dcterms:modified>
</cp:coreProperties>
</file>