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0"/>
  </p:notesMasterIdLst>
  <p:sldIdLst>
    <p:sldId id="256" r:id="rId2"/>
    <p:sldId id="315" r:id="rId3"/>
    <p:sldId id="326" r:id="rId4"/>
    <p:sldId id="327" r:id="rId5"/>
    <p:sldId id="333" r:id="rId6"/>
    <p:sldId id="329" r:id="rId7"/>
    <p:sldId id="328" r:id="rId8"/>
    <p:sldId id="334" r:id="rId9"/>
    <p:sldId id="332" r:id="rId10"/>
    <p:sldId id="335" r:id="rId11"/>
    <p:sldId id="336" r:id="rId12"/>
    <p:sldId id="337" r:id="rId13"/>
    <p:sldId id="340" r:id="rId14"/>
    <p:sldId id="338" r:id="rId15"/>
    <p:sldId id="339" r:id="rId16"/>
    <p:sldId id="341" r:id="rId17"/>
    <p:sldId id="260" r:id="rId18"/>
    <p:sldId id="293" r:id="rId19"/>
    <p:sldId id="298" r:id="rId20"/>
    <p:sldId id="302" r:id="rId21"/>
    <p:sldId id="303" r:id="rId22"/>
    <p:sldId id="305" r:id="rId23"/>
    <p:sldId id="308" r:id="rId24"/>
    <p:sldId id="320" r:id="rId25"/>
    <p:sldId id="307" r:id="rId26"/>
    <p:sldId id="299" r:id="rId27"/>
    <p:sldId id="348" r:id="rId28"/>
    <p:sldId id="351" r:id="rId29"/>
    <p:sldId id="350" r:id="rId30"/>
    <p:sldId id="349" r:id="rId31"/>
    <p:sldId id="304" r:id="rId32"/>
    <p:sldId id="352" r:id="rId33"/>
    <p:sldId id="353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4" r:id="rId46"/>
    <p:sldId id="275" r:id="rId47"/>
    <p:sldId id="276" r:id="rId48"/>
    <p:sldId id="277" r:id="rId49"/>
    <p:sldId id="279" r:id="rId50"/>
    <p:sldId id="280" r:id="rId51"/>
    <p:sldId id="281" r:id="rId52"/>
    <p:sldId id="282" r:id="rId53"/>
    <p:sldId id="283" r:id="rId54"/>
    <p:sldId id="284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301" r:id="rId63"/>
    <p:sldId id="344" r:id="rId64"/>
    <p:sldId id="345" r:id="rId65"/>
    <p:sldId id="346" r:id="rId66"/>
    <p:sldId id="347" r:id="rId67"/>
    <p:sldId id="343" r:id="rId68"/>
    <p:sldId id="257" r:id="rId69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A0"/>
    <a:srgbClr val="0C377B"/>
    <a:srgbClr val="104282"/>
    <a:srgbClr val="0B3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6" autoAdjust="0"/>
    <p:restoredTop sz="94737" autoAdjust="0"/>
  </p:normalViewPr>
  <p:slideViewPr>
    <p:cSldViewPr snapToGrid="0" snapToObjects="1">
      <p:cViewPr>
        <p:scale>
          <a:sx n="80" d="100"/>
          <a:sy n="80" d="100"/>
        </p:scale>
        <p:origin x="12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1D2D9-51B3-4094-BBC9-0680DE0A4A87}" type="datetimeFigureOut">
              <a:rPr lang="en-GB" smtClean="0"/>
              <a:t>11/02/2014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151D3-4F9D-4659-B991-BD2FC62734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5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151D3-4F9D-4659-B991-BD2FC627343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428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1489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0906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B68E2002-60AE-2145-B876-134F9FFAC958}" type="slidenum">
              <a:rPr lang="en-GB" sz="1200"/>
              <a:pPr algn="r" eaLnBrk="0" hangingPunct="0"/>
              <a:t>26</a:t>
            </a:fld>
            <a:endParaRPr lang="en-GB" sz="1200" dirty="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9234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55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84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86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42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29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75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0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151D3-4F9D-4659-B991-BD2FC627343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394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77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76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17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69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3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851167" y="9430223"/>
            <a:ext cx="2944917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60" tIns="46480" rIns="92960" bIns="46480" anchor="b"/>
          <a:lstStyle/>
          <a:p>
            <a:pPr algn="r" defTabSz="928688"/>
            <a:fld id="{0303CD84-BB0F-4E93-97DB-44140AE37A9F}" type="slidenum">
              <a:rPr lang="en-US" sz="1200" b="0">
                <a:latin typeface="Arial" charset="0"/>
              </a:rPr>
              <a:pPr algn="r" defTabSz="928688"/>
              <a:t>45</a:t>
            </a:fld>
            <a:endParaRPr lang="en-US" sz="1200" b="0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88" y="4714316"/>
            <a:ext cx="5437503" cy="4467701"/>
          </a:xfrm>
          <a:noFill/>
          <a:ln/>
        </p:spPr>
        <p:txBody>
          <a:bodyPr lIns="92960" tIns="46480" rIns="92960" bIns="46480"/>
          <a:lstStyle/>
          <a:p>
            <a:pPr eaLnBrk="1" hangingPunct="1"/>
            <a:r>
              <a:rPr lang="en-US" smtClean="0"/>
              <a:t>This is a reminder of the next deadlines for our programmes. Please take note that closing dates for Summer student programme is in 2 weeks!</a:t>
            </a:r>
          </a:p>
        </p:txBody>
      </p:sp>
    </p:spTree>
    <p:extLst>
      <p:ext uri="{BB962C8B-B14F-4D97-AF65-F5344CB8AC3E}">
        <p14:creationId xmlns:p14="http://schemas.microsoft.com/office/powerpoint/2010/main" val="5250652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82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91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712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51167" y="9430223"/>
            <a:ext cx="2944917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60" tIns="46480" rIns="92960" bIns="46480" anchor="b"/>
          <a:lstStyle/>
          <a:p>
            <a:pPr algn="r" defTabSz="928688"/>
            <a:fld id="{79FE85E8-249D-485D-9F29-D2CD30C9EDF2}" type="slidenum">
              <a:rPr lang="en-US" sz="1200" b="0">
                <a:latin typeface="Arial" charset="0"/>
              </a:rPr>
              <a:pPr algn="r" defTabSz="928688"/>
              <a:t>49</a:t>
            </a:fld>
            <a:endParaRPr lang="en-US" sz="1200" b="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88" y="4714316"/>
            <a:ext cx="5437503" cy="4467701"/>
          </a:xfrm>
          <a:noFill/>
          <a:ln/>
        </p:spPr>
        <p:txBody>
          <a:bodyPr lIns="92960" tIns="46480" rIns="92960" bIns="46480"/>
          <a:lstStyle/>
          <a:p>
            <a:pPr eaLnBrk="1" hangingPunct="1"/>
            <a:r>
              <a:rPr lang="en-US" smtClean="0"/>
              <a:t>This is a reminder of the next deadlines for our programmes. Please take note that closing dates for Summer student programme is in 2 weeks!</a:t>
            </a:r>
          </a:p>
        </p:txBody>
      </p:sp>
    </p:spTree>
    <p:extLst>
      <p:ext uri="{BB962C8B-B14F-4D97-AF65-F5344CB8AC3E}">
        <p14:creationId xmlns:p14="http://schemas.microsoft.com/office/powerpoint/2010/main" val="3917761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84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51167" y="9430223"/>
            <a:ext cx="2944917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60" tIns="46480" rIns="92960" bIns="46480" anchor="b"/>
          <a:lstStyle/>
          <a:p>
            <a:pPr algn="r" defTabSz="928688"/>
            <a:fld id="{79FE85E8-249D-485D-9F29-D2CD30C9EDF2}" type="slidenum">
              <a:rPr lang="en-US" sz="1200" b="0">
                <a:latin typeface="Arial" charset="0"/>
              </a:rPr>
              <a:pPr algn="r" defTabSz="928688"/>
              <a:t>50</a:t>
            </a:fld>
            <a:endParaRPr lang="en-US" sz="1200" b="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88" y="4714316"/>
            <a:ext cx="5437503" cy="4467701"/>
          </a:xfrm>
          <a:noFill/>
          <a:ln/>
        </p:spPr>
        <p:txBody>
          <a:bodyPr lIns="92960" tIns="46480" rIns="92960" bIns="46480"/>
          <a:lstStyle/>
          <a:p>
            <a:pPr eaLnBrk="1" hangingPunct="1"/>
            <a:r>
              <a:rPr lang="en-US" smtClean="0"/>
              <a:t>This is a reminder of the next deadlines for our programmes. Please take note that closing dates for Summer student programme is in 2 weeks!</a:t>
            </a:r>
          </a:p>
        </p:txBody>
      </p:sp>
    </p:spTree>
    <p:extLst>
      <p:ext uri="{BB962C8B-B14F-4D97-AF65-F5344CB8AC3E}">
        <p14:creationId xmlns:p14="http://schemas.microsoft.com/office/powerpoint/2010/main" val="578077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51167" y="9430223"/>
            <a:ext cx="2944917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60" tIns="46480" rIns="92960" bIns="46480" anchor="b"/>
          <a:lstStyle/>
          <a:p>
            <a:pPr algn="r" defTabSz="928688"/>
            <a:fld id="{79FE85E8-249D-485D-9F29-D2CD30C9EDF2}" type="slidenum">
              <a:rPr lang="en-US" sz="1200" b="0">
                <a:latin typeface="Arial" charset="0"/>
              </a:rPr>
              <a:pPr algn="r" defTabSz="928688"/>
              <a:t>51</a:t>
            </a:fld>
            <a:endParaRPr lang="en-US" sz="1200" b="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88" y="4714316"/>
            <a:ext cx="5437503" cy="4467701"/>
          </a:xfrm>
          <a:noFill/>
          <a:ln/>
        </p:spPr>
        <p:txBody>
          <a:bodyPr lIns="92960" tIns="46480" rIns="92960" bIns="46480"/>
          <a:lstStyle/>
          <a:p>
            <a:pPr eaLnBrk="1" hangingPunct="1"/>
            <a:r>
              <a:rPr lang="en-US" smtClean="0"/>
              <a:t>This is a reminder of the next deadlines for our programmes. Please take note that closing dates for Summer student programme is in 2 weeks!</a:t>
            </a:r>
          </a:p>
        </p:txBody>
      </p:sp>
    </p:spTree>
    <p:extLst>
      <p:ext uri="{BB962C8B-B14F-4D97-AF65-F5344CB8AC3E}">
        <p14:creationId xmlns:p14="http://schemas.microsoft.com/office/powerpoint/2010/main" val="1135890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794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851167" y="9430223"/>
            <a:ext cx="2944917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60" tIns="46480" rIns="92960" bIns="46480" anchor="b"/>
          <a:lstStyle/>
          <a:p>
            <a:pPr algn="r" defTabSz="928688"/>
            <a:fld id="{79FE85E8-249D-485D-9F29-D2CD30C9EDF2}" type="slidenum">
              <a:rPr lang="en-US" sz="1200" b="0">
                <a:latin typeface="Arial" charset="0"/>
              </a:rPr>
              <a:pPr algn="r" defTabSz="928688"/>
              <a:t>53</a:t>
            </a:fld>
            <a:endParaRPr lang="en-US" sz="1200" b="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88" y="4714316"/>
            <a:ext cx="5437503" cy="4467701"/>
          </a:xfrm>
          <a:noFill/>
          <a:ln/>
        </p:spPr>
        <p:txBody>
          <a:bodyPr lIns="92960" tIns="46480" rIns="92960" bIns="46480"/>
          <a:lstStyle/>
          <a:p>
            <a:pPr eaLnBrk="1" hangingPunct="1"/>
            <a:r>
              <a:rPr lang="en-US" dirty="0" smtClean="0"/>
              <a:t>This is a reminder of the next deadlines for our </a:t>
            </a:r>
            <a:r>
              <a:rPr lang="en-US" dirty="0" err="1" smtClean="0"/>
              <a:t>programmes</a:t>
            </a:r>
            <a:r>
              <a:rPr lang="en-US" dirty="0" smtClean="0"/>
              <a:t>. Please take note that closing dates for Summer student </a:t>
            </a:r>
            <a:r>
              <a:rPr lang="en-US" dirty="0" err="1" smtClean="0"/>
              <a:t>programme</a:t>
            </a:r>
            <a:r>
              <a:rPr lang="en-US" dirty="0" smtClean="0"/>
              <a:t> is in 2 weeks!</a:t>
            </a:r>
          </a:p>
        </p:txBody>
      </p:sp>
    </p:spTree>
    <p:extLst>
      <p:ext uri="{BB962C8B-B14F-4D97-AF65-F5344CB8AC3E}">
        <p14:creationId xmlns:p14="http://schemas.microsoft.com/office/powerpoint/2010/main" val="1751706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 txBox="1">
            <a:spLocks noGrp="1" noChangeArrowheads="1"/>
          </p:cNvSpPr>
          <p:nvPr/>
        </p:nvSpPr>
        <p:spPr bwMode="auto">
          <a:xfrm>
            <a:off x="3851167" y="9430223"/>
            <a:ext cx="2944917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60" tIns="46480" rIns="92960" bIns="46480" anchor="b"/>
          <a:lstStyle/>
          <a:p>
            <a:pPr algn="r" defTabSz="928688"/>
            <a:fld id="{EFF0CAC5-D63D-4178-A645-D3F1FFEA3C5C}" type="slidenum">
              <a:rPr lang="en-US" sz="1200" b="0">
                <a:latin typeface="Arial" charset="0"/>
              </a:rPr>
              <a:pPr algn="r" defTabSz="928688"/>
              <a:t>54</a:t>
            </a:fld>
            <a:endParaRPr lang="en-US" sz="1200" b="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88" y="4714316"/>
            <a:ext cx="5437503" cy="4467701"/>
          </a:xfrm>
          <a:noFill/>
          <a:ln/>
        </p:spPr>
        <p:txBody>
          <a:bodyPr lIns="92960" tIns="46480" rIns="92960" bIns="46480"/>
          <a:lstStyle/>
          <a:p>
            <a:pPr eaLnBrk="1" hangingPunct="1"/>
            <a:r>
              <a:rPr lang="en-US" smtClean="0"/>
              <a:t>This is a reminder of the next deadlines for our programmes. Please take note that closing dates for Summer student programme is in 2 weeks!</a:t>
            </a:r>
          </a:p>
        </p:txBody>
      </p:sp>
    </p:spTree>
    <p:extLst>
      <p:ext uri="{BB962C8B-B14F-4D97-AF65-F5344CB8AC3E}">
        <p14:creationId xmlns:p14="http://schemas.microsoft.com/office/powerpoint/2010/main" val="39796264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 txBox="1">
            <a:spLocks noGrp="1" noChangeArrowheads="1"/>
          </p:cNvSpPr>
          <p:nvPr/>
        </p:nvSpPr>
        <p:spPr bwMode="auto">
          <a:xfrm>
            <a:off x="3851167" y="9430223"/>
            <a:ext cx="2944917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60" tIns="46480" rIns="92960" bIns="46480" anchor="b"/>
          <a:lstStyle/>
          <a:p>
            <a:pPr algn="r" defTabSz="928688"/>
            <a:fld id="{EFF0CAC5-D63D-4178-A645-D3F1FFEA3C5C}" type="slidenum">
              <a:rPr lang="en-US" sz="1200" b="0">
                <a:latin typeface="Arial" charset="0"/>
              </a:rPr>
              <a:pPr algn="r" defTabSz="928688"/>
              <a:t>55</a:t>
            </a:fld>
            <a:endParaRPr lang="en-US" sz="1200" b="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88" y="4714316"/>
            <a:ext cx="5437503" cy="4467701"/>
          </a:xfrm>
          <a:noFill/>
          <a:ln/>
        </p:spPr>
        <p:txBody>
          <a:bodyPr lIns="92960" tIns="46480" rIns="92960" bIns="46480"/>
          <a:lstStyle/>
          <a:p>
            <a:pPr eaLnBrk="1" hangingPunct="1"/>
            <a:r>
              <a:rPr lang="en-US" dirty="0" smtClean="0"/>
              <a:t>This is a reminder of the next deadlines for our </a:t>
            </a:r>
            <a:r>
              <a:rPr lang="en-US" dirty="0" err="1" smtClean="0"/>
              <a:t>programmes</a:t>
            </a:r>
            <a:r>
              <a:rPr lang="en-US" dirty="0" smtClean="0"/>
              <a:t>. Please take note that closing dates for Summer student </a:t>
            </a:r>
            <a:r>
              <a:rPr lang="en-US" dirty="0" err="1" smtClean="0"/>
              <a:t>programme</a:t>
            </a:r>
            <a:r>
              <a:rPr lang="en-US" dirty="0" smtClean="0"/>
              <a:t> is in 2 weeks!</a:t>
            </a:r>
          </a:p>
        </p:txBody>
      </p:sp>
    </p:spTree>
    <p:extLst>
      <p:ext uri="{BB962C8B-B14F-4D97-AF65-F5344CB8AC3E}">
        <p14:creationId xmlns:p14="http://schemas.microsoft.com/office/powerpoint/2010/main" val="38903056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081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62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089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08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151D3-4F9D-4659-B991-BD2FC627343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6575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49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D8743-97E1-43A1-8C7A-C86AECC1A80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4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50295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71" tIns="47786" rIns="95571" bIns="47786" anchor="b"/>
          <a:lstStyle/>
          <a:p>
            <a:pPr algn="r" defTabSz="955830"/>
            <a:fld id="{8700B1DF-EC7A-40DB-A19D-D028062C72E9}" type="slidenum">
              <a:rPr lang="en-GB" sz="1300"/>
              <a:pPr algn="r" defTabSz="955830"/>
              <a:t>19</a:t>
            </a:fld>
            <a:endParaRPr lang="en-GB" sz="1300"/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51814" y="9432354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71" tIns="47786" rIns="95571" bIns="47786" anchor="b"/>
          <a:lstStyle/>
          <a:p>
            <a:pPr algn="r" defTabSz="955830" eaLnBrk="0" hangingPunct="0"/>
            <a:fld id="{28B025C7-1E7A-4E2C-B2D7-FFA7EBCF3BA8}" type="slidenum">
              <a:rPr lang="en-GB" sz="1300" b="1">
                <a:ea typeface="ＭＳ Ｐゴシック"/>
                <a:cs typeface="ＭＳ Ｐゴシック"/>
              </a:rPr>
              <a:pPr algn="r" defTabSz="955830" eaLnBrk="0" hangingPunct="0"/>
              <a:t>19</a:t>
            </a:fld>
            <a:endParaRPr lang="en-GB" sz="1300" b="1">
              <a:ea typeface="ＭＳ Ｐゴシック"/>
              <a:cs typeface="ＭＳ Ｐゴシック"/>
            </a:endParaRPr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51814" y="9432354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71" tIns="47786" rIns="95571" bIns="47786" anchor="b"/>
          <a:lstStyle/>
          <a:p>
            <a:pPr algn="r" defTabSz="955830" eaLnBrk="0" hangingPunct="0"/>
            <a:fld id="{28F1C946-3576-4373-8A86-077BBD56BBB3}" type="slidenum">
              <a:rPr lang="en-GB" sz="1300">
                <a:ea typeface="ＭＳ Ｐゴシック"/>
                <a:cs typeface="ＭＳ Ｐゴシック"/>
              </a:rPr>
              <a:pPr algn="r" defTabSz="955830" eaLnBrk="0" hangingPunct="0"/>
              <a:t>19</a:t>
            </a:fld>
            <a:endParaRPr lang="en-GB" sz="1300">
              <a:ea typeface="ＭＳ Ｐゴシック"/>
              <a:cs typeface="ＭＳ Ｐゴシック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5406"/>
            <a:ext cx="4985772" cy="446747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CH" smtClean="0">
                <a:latin typeface="Arial" charset="0"/>
              </a:rPr>
              <a:t>60 Grössenordnungen</a:t>
            </a:r>
          </a:p>
        </p:txBody>
      </p:sp>
    </p:spTree>
    <p:extLst>
      <p:ext uri="{BB962C8B-B14F-4D97-AF65-F5344CB8AC3E}">
        <p14:creationId xmlns:p14="http://schemas.microsoft.com/office/powerpoint/2010/main" val="405428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851814" y="9432354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71" tIns="47786" rIns="95571" bIns="47786" anchor="b"/>
          <a:lstStyle/>
          <a:p>
            <a:pPr algn="r" defTabSz="955830" eaLnBrk="0" hangingPunct="0"/>
            <a:fld id="{40BBDB1A-BCBF-4B11-94FC-F0E73FE9B49A}" type="slidenum">
              <a:rPr lang="en-GB" sz="1300" b="1">
                <a:ea typeface="ＭＳ Ｐゴシック"/>
                <a:cs typeface="ＭＳ Ｐゴシック"/>
              </a:rPr>
              <a:pPr algn="r" defTabSz="955830" eaLnBrk="0" hangingPunct="0"/>
              <a:t>20</a:t>
            </a:fld>
            <a:endParaRPr lang="en-GB" sz="1300" b="1">
              <a:ea typeface="ＭＳ Ｐゴシック"/>
              <a:cs typeface="ＭＳ Ｐゴシック"/>
            </a:endParaRPr>
          </a:p>
        </p:txBody>
      </p:sp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51814" y="9432354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71" tIns="47786" rIns="95571" bIns="47786" anchor="b"/>
          <a:lstStyle/>
          <a:p>
            <a:pPr algn="r" defTabSz="955830"/>
            <a:fld id="{B53FB13D-B1EB-43CF-AF81-CA0B28F18466}" type="slidenum">
              <a:rPr lang="en-GB" sz="1300">
                <a:ea typeface="ＭＳ Ｐゴシック"/>
                <a:cs typeface="ＭＳ Ｐゴシック"/>
              </a:rPr>
              <a:pPr algn="r" defTabSz="955830"/>
              <a:t>20</a:t>
            </a:fld>
            <a:endParaRPr lang="en-GB" sz="1300">
              <a:ea typeface="ＭＳ Ｐゴシック"/>
              <a:cs typeface="ＭＳ Ｐゴシック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5406"/>
            <a:ext cx="4985772" cy="446747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35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51814" y="9432354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71" tIns="47786" rIns="95571" bIns="47786" anchor="b"/>
          <a:lstStyle/>
          <a:p>
            <a:pPr algn="r" defTabSz="955830" eaLnBrk="0" hangingPunct="0"/>
            <a:fld id="{642C1584-C9DC-4F5B-A170-C70C5FD66F3A}" type="slidenum">
              <a:rPr lang="en-GB" sz="1300" b="1">
                <a:ea typeface="ＭＳ Ｐゴシック"/>
                <a:cs typeface="ＭＳ Ｐゴシック"/>
              </a:rPr>
              <a:pPr algn="r" defTabSz="955830" eaLnBrk="0" hangingPunct="0"/>
              <a:t>21</a:t>
            </a:fld>
            <a:endParaRPr lang="en-GB" sz="1300" b="1">
              <a:ea typeface="ＭＳ Ｐゴシック"/>
              <a:cs typeface="ＭＳ Ｐゴシック"/>
            </a:endParaRPr>
          </a:p>
        </p:txBody>
      </p:sp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51814" y="9432354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71" tIns="47786" rIns="95571" bIns="47786" anchor="b"/>
          <a:lstStyle/>
          <a:p>
            <a:pPr algn="r" defTabSz="955830"/>
            <a:fld id="{FBB756C3-2D80-4876-A591-78A923E7E392}" type="slidenum">
              <a:rPr lang="en-GB" sz="1300">
                <a:ea typeface="ＭＳ Ｐゴシック"/>
                <a:cs typeface="ＭＳ Ｐゴシック"/>
              </a:rPr>
              <a:pPr algn="r" defTabSz="955830"/>
              <a:t>21</a:t>
            </a:fld>
            <a:endParaRPr lang="en-GB" sz="1300">
              <a:ea typeface="ＭＳ Ｐゴシック"/>
              <a:cs typeface="ＭＳ Ｐゴシック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5406"/>
            <a:ext cx="4985772" cy="446747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501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6724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52019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FA5D128A-3E69-5F44-A86B-D76C803C69A5}" type="slidenum">
              <a:rPr lang="en-GB" sz="1200" b="1">
                <a:solidFill>
                  <a:prstClr val="black"/>
                </a:solidFill>
              </a:rPr>
              <a:pPr algn="r" eaLnBrk="0" hangingPunct="0"/>
              <a:t>23</a:t>
            </a:fld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2019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43BC2B4-9EB5-4D47-BF2A-BE3B46079873}" type="slidenum">
              <a:rPr lang="en-GB" sz="1200">
                <a:solidFill>
                  <a:prstClr val="black"/>
                </a:solidFill>
              </a:rPr>
              <a:pPr algn="r"/>
              <a:t>23</a:t>
            </a:fld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161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2/11/2014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51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EF64DC-65C6-6D47-A6B8-DAB7C33F6439}" type="datetimeFigureOut">
              <a:rPr lang="en-GB"/>
              <a:pPr/>
              <a:t>11/02/2014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24EE204-543A-F644-AEDC-8F6D663EC1B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83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-60-shadow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0" y="1053046"/>
            <a:ext cx="5492679" cy="47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8" name="Image 7" descr="LOGO-60-CERN.png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62"/>
          <a:stretch/>
        </p:blipFill>
        <p:spPr>
          <a:xfrm>
            <a:off x="301070" y="5986682"/>
            <a:ext cx="757022" cy="8713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82" r:id="rId3"/>
    <p:sldLayoutId id="2147483677" r:id="rId4"/>
    <p:sldLayoutId id="2147483678" r:id="rId5"/>
    <p:sldLayoutId id="2147483681" r:id="rId6"/>
    <p:sldLayoutId id="2147483680" r:id="rId7"/>
    <p:sldLayoutId id="2147483679" r:id="rId8"/>
    <p:sldLayoutId id="2147483664" r:id="rId9"/>
    <p:sldLayoutId id="2147483665" r:id="rId10"/>
    <p:sldLayoutId id="2147483667" r:id="rId11"/>
    <p:sldLayoutId id="2147483668" r:id="rId12"/>
    <p:sldLayoutId id="2147483669" r:id="rId13"/>
    <p:sldLayoutId id="2147483683" r:id="rId14"/>
    <p:sldLayoutId id="2147483684" r:id="rId1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wmf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wmf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27.png"/><Relationship Id="rId10" Type="http://schemas.openxmlformats.org/officeDocument/2006/relationships/image" Target="../media/image52.jpe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4.png"/><Relationship Id="rId20" Type="http://schemas.openxmlformats.org/officeDocument/2006/relationships/image" Target="../media/image9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PET-MIPS-anim.gi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2.png"/><Relationship Id="rId4" Type="http://schemas.openxmlformats.org/officeDocument/2006/relationships/image" Target="../media/image161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Organizaci%C3%B3n_Europea_para_la_Investigaci%C3%B3n_Nuclear" TargetMode="Externa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21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1318029"/>
          </a:xfrm>
        </p:spPr>
        <p:txBody>
          <a:bodyPr>
            <a:noAutofit/>
          </a:bodyPr>
          <a:lstStyle/>
          <a:p>
            <a:r>
              <a:rPr lang="es-ES_tradnl" sz="2400" dirty="0"/>
              <a:t>Para luchar contra ellas se necesitan herramientas, formas de pensar y una cierta masa crítica y tal vez unos ideales puros que nos permitan mantener ese deseo de ir adelante</a:t>
            </a:r>
            <a:r>
              <a:rPr lang="es-ES_tradnl" sz="2400" dirty="0" smtClean="0"/>
              <a:t>.</a:t>
            </a:r>
            <a:endParaRPr lang="es-ES_tradnl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fld id="{B4BFD808-6B56-4447-9401-2398D08EE3C0}" type="datetime1">
              <a:rPr lang="en-US" smtClean="0"/>
              <a:pPr/>
              <a:t>2/11/2014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170" name="Picture 2" descr="C:\Users\bejar\Desktop\Fotos valencia\like_the_pheonix_by_hellsescapeartist-d3ga9v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1521"/>
            <a:ext cx="9401098" cy="53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8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673"/>
            <a:ext cx="8226854" cy="940443"/>
          </a:xfrm>
        </p:spPr>
        <p:txBody>
          <a:bodyPr/>
          <a:lstStyle/>
          <a:p>
            <a:r>
              <a:rPr lang="es-ES_tradnl" dirty="0" smtClean="0"/>
              <a:t>Una Europa devastada …</a:t>
            </a:r>
            <a:endParaRPr lang="es-ES_trad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662"/>
            <a:ext cx="9143999" cy="5618153"/>
          </a:xfrm>
        </p:spPr>
      </p:pic>
    </p:spTree>
    <p:extLst>
      <p:ext uri="{BB962C8B-B14F-4D97-AF65-F5344CB8AC3E}">
        <p14:creationId xmlns:p14="http://schemas.microsoft.com/office/powerpoint/2010/main" val="154884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… los científicos emigraban … </a:t>
            </a:r>
            <a:endParaRPr lang="es-ES_trad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738"/>
            <a:ext cx="9143999" cy="5828835"/>
          </a:xfrm>
        </p:spPr>
      </p:pic>
    </p:spTree>
    <p:extLst>
      <p:ext uri="{BB962C8B-B14F-4D97-AF65-F5344CB8AC3E}">
        <p14:creationId xmlns:p14="http://schemas.microsoft.com/office/powerpoint/2010/main" val="36981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…una idea</a:t>
            </a:r>
            <a:endParaRPr lang="es-ES_trad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0"/>
            <a:ext cx="5045255" cy="7068753"/>
          </a:xfrm>
        </p:spPr>
      </p:pic>
    </p:spTree>
    <p:extLst>
      <p:ext uri="{BB962C8B-B14F-4D97-AF65-F5344CB8AC3E}">
        <p14:creationId xmlns:p14="http://schemas.microsoft.com/office/powerpoint/2010/main" val="275976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Crear un centro </a:t>
            </a:r>
            <a:endParaRPr lang="es-ES_trad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" y="1173935"/>
            <a:ext cx="9144000" cy="5690342"/>
          </a:xfrm>
        </p:spPr>
      </p:pic>
    </p:spTree>
    <p:extLst>
      <p:ext uri="{BB962C8B-B14F-4D97-AF65-F5344CB8AC3E}">
        <p14:creationId xmlns:p14="http://schemas.microsoft.com/office/powerpoint/2010/main" val="37704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2"/>
            <a:ext cx="8686800" cy="940443"/>
          </a:xfrm>
        </p:spPr>
        <p:txBody>
          <a:bodyPr>
            <a:noAutofit/>
          </a:bodyPr>
          <a:lstStyle/>
          <a:p>
            <a:r>
              <a:rPr lang="en-GB" sz="2800" dirty="0" smtClean="0"/>
              <a:t>… research </a:t>
            </a:r>
            <a:r>
              <a:rPr lang="en-GB" sz="2800" dirty="0"/>
              <a:t>of a pure scientific and fundamental character relating to high-energy particles;</a:t>
            </a:r>
            <a:endParaRPr lang="es-ES_tradnl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fld id="{B4BFD808-6B56-4447-9401-2398D08EE3C0}" type="datetime1">
              <a:rPr lang="en-US" smtClean="0"/>
              <a:pPr/>
              <a:t>2/11/2014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3" y="1325562"/>
            <a:ext cx="5869076" cy="5401939"/>
          </a:xfrm>
        </p:spPr>
      </p:pic>
    </p:spTree>
    <p:extLst>
      <p:ext uri="{BB962C8B-B14F-4D97-AF65-F5344CB8AC3E}">
        <p14:creationId xmlns:p14="http://schemas.microsoft.com/office/powerpoint/2010/main" val="8049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4000" dirty="0" smtClean="0"/>
              <a:t>Mayo 1954 … el sueño se convierte en realidad </a:t>
            </a:r>
            <a:endParaRPr lang="es-ES_tradnl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" y="1519310"/>
            <a:ext cx="9114646" cy="5338689"/>
          </a:xfrm>
        </p:spPr>
      </p:pic>
    </p:spTree>
    <p:extLst>
      <p:ext uri="{BB962C8B-B14F-4D97-AF65-F5344CB8AC3E}">
        <p14:creationId xmlns:p14="http://schemas.microsoft.com/office/powerpoint/2010/main" val="41135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3905" y="1739477"/>
            <a:ext cx="57943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9565" y="4989258"/>
            <a:ext cx="3949727" cy="179254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180000" indent="-266700" fontAlgn="auto">
              <a:spcBef>
                <a:spcPts val="0"/>
              </a:spcBef>
              <a:spcAft>
                <a:spcPts val="0"/>
              </a:spcAft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fr-FR" sz="2400" dirty="0" smtClean="0">
                <a:solidFill>
                  <a:schemeClr val="tx2"/>
                </a:solidFill>
                <a:latin typeface="+mn-lt"/>
              </a:rPr>
              <a:t>21 </a:t>
            </a:r>
            <a:r>
              <a:rPr lang="fr-FR" sz="2400" dirty="0" err="1">
                <a:solidFill>
                  <a:schemeClr val="tx2"/>
                </a:solidFill>
                <a:latin typeface="+mn-lt"/>
              </a:rPr>
              <a:t>Países</a:t>
            </a:r>
            <a:r>
              <a:rPr lang="fr-FR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fr-FR" sz="2400" dirty="0" err="1">
                <a:solidFill>
                  <a:schemeClr val="tx2"/>
                </a:solidFill>
                <a:latin typeface="+mn-lt"/>
              </a:rPr>
              <a:t>Miembros</a:t>
            </a:r>
            <a:endParaRPr lang="fr-FR" sz="2400" dirty="0">
              <a:solidFill>
                <a:schemeClr val="tx2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3952875" algn="l"/>
                <a:tab pos="5740400" algn="l"/>
              </a:tabLst>
              <a:defRPr/>
            </a:pPr>
            <a:r>
              <a:rPr lang="fr-FR" sz="1100" dirty="0">
                <a:solidFill>
                  <a:schemeClr val="tx2"/>
                </a:solidFill>
                <a:latin typeface="+mn-lt"/>
              </a:rPr>
              <a:t/>
            </a:r>
            <a:br>
              <a:rPr lang="fr-FR" sz="1100" dirty="0">
                <a:solidFill>
                  <a:schemeClr val="tx2"/>
                </a:solidFill>
                <a:latin typeface="+mn-lt"/>
              </a:rPr>
            </a:br>
            <a:r>
              <a:rPr lang="fr-FR" sz="1500" dirty="0" err="1">
                <a:latin typeface="+mn-lt"/>
              </a:rPr>
              <a:t>Austria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>
                <a:latin typeface="+mn-lt"/>
              </a:rPr>
              <a:t>Belgica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>
                <a:latin typeface="+mn-lt"/>
              </a:rPr>
              <a:t>Bulgaria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>
                <a:latin typeface="+mn-lt"/>
              </a:rPr>
              <a:t>Republica</a:t>
            </a:r>
            <a:r>
              <a:rPr lang="fr-FR" sz="1500" dirty="0">
                <a:latin typeface="+mn-lt"/>
              </a:rPr>
              <a:t> </a:t>
            </a:r>
            <a:r>
              <a:rPr lang="fr-FR" sz="1500" dirty="0" err="1">
                <a:latin typeface="+mn-lt"/>
              </a:rPr>
              <a:t>Checa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>
                <a:latin typeface="+mn-lt"/>
              </a:rPr>
              <a:t>Dinamarca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>
                <a:latin typeface="+mn-lt"/>
              </a:rPr>
              <a:t>Finlandia</a:t>
            </a:r>
            <a:r>
              <a:rPr lang="fr-FR" sz="1500" dirty="0">
                <a:latin typeface="+mn-lt"/>
              </a:rPr>
              <a:t>, Francia, </a:t>
            </a:r>
            <a:r>
              <a:rPr lang="fr-FR" sz="1500" dirty="0" err="1">
                <a:latin typeface="+mn-lt"/>
              </a:rPr>
              <a:t>Alemania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>
                <a:latin typeface="+mn-lt"/>
              </a:rPr>
              <a:t>Grecia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 smtClean="0"/>
              <a:t>Hungria</a:t>
            </a:r>
            <a:r>
              <a:rPr lang="fr-FR" sz="1500" dirty="0"/>
              <a:t>, </a:t>
            </a:r>
            <a:r>
              <a:rPr lang="fr-FR" sz="1500" dirty="0" err="1" smtClean="0"/>
              <a:t>Italia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 smtClean="0">
                <a:latin typeface="+mn-lt"/>
              </a:rPr>
              <a:t>Israel</a:t>
            </a:r>
            <a:r>
              <a:rPr lang="fr-FR" sz="1500" dirty="0" smtClean="0">
                <a:latin typeface="+mn-lt"/>
              </a:rPr>
              <a:t>, </a:t>
            </a:r>
            <a:r>
              <a:rPr lang="fr-FR" sz="1500" dirty="0" err="1" smtClean="0">
                <a:latin typeface="+mn-lt"/>
              </a:rPr>
              <a:t>Holanda</a:t>
            </a:r>
            <a:r>
              <a:rPr lang="fr-FR" sz="1500" dirty="0" smtClean="0">
                <a:latin typeface="+mn-lt"/>
              </a:rPr>
              <a:t>, </a:t>
            </a:r>
            <a:r>
              <a:rPr lang="fr-FR" sz="1500" dirty="0" err="1" smtClean="0">
                <a:latin typeface="+mn-lt"/>
              </a:rPr>
              <a:t>Noruega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>
                <a:latin typeface="+mn-lt"/>
              </a:rPr>
              <a:t>Polonia</a:t>
            </a:r>
            <a:r>
              <a:rPr lang="fr-FR" sz="1500" dirty="0">
                <a:latin typeface="+mn-lt"/>
              </a:rPr>
              <a:t>, Portugal, </a:t>
            </a:r>
            <a:r>
              <a:rPr lang="fr-FR" sz="1500" dirty="0" err="1">
                <a:latin typeface="+mn-lt"/>
              </a:rPr>
              <a:t>Slovakia</a:t>
            </a:r>
            <a:r>
              <a:rPr lang="fr-FR" sz="1500" dirty="0">
                <a:latin typeface="+mn-lt"/>
              </a:rPr>
              <a:t>, España, </a:t>
            </a:r>
            <a:r>
              <a:rPr lang="fr-FR" sz="1500" dirty="0" err="1">
                <a:latin typeface="+mn-lt"/>
              </a:rPr>
              <a:t>Suecia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>
                <a:latin typeface="+mn-lt"/>
              </a:rPr>
              <a:t>Suiza</a:t>
            </a:r>
            <a:r>
              <a:rPr lang="fr-FR" sz="1500" dirty="0">
                <a:latin typeface="+mn-lt"/>
              </a:rPr>
              <a:t>, </a:t>
            </a:r>
            <a:r>
              <a:rPr lang="fr-FR" sz="1500" dirty="0" err="1">
                <a:latin typeface="+mn-lt"/>
              </a:rPr>
              <a:t>Reino</a:t>
            </a:r>
            <a:r>
              <a:rPr lang="fr-FR" sz="1500" dirty="0">
                <a:latin typeface="+mn-lt"/>
              </a:rPr>
              <a:t> </a:t>
            </a:r>
            <a:r>
              <a:rPr lang="fr-FR" sz="1500" dirty="0" err="1">
                <a:latin typeface="+mn-lt"/>
              </a:rPr>
              <a:t>Unido</a:t>
            </a:r>
            <a:r>
              <a:rPr lang="fr-FR" sz="1500" dirty="0">
                <a:latin typeface="+mn-lt"/>
              </a:rPr>
              <a:t>.</a:t>
            </a:r>
          </a:p>
        </p:txBody>
      </p:sp>
      <p:sp>
        <p:nvSpPr>
          <p:cNvPr id="18436" name="TextBox 11"/>
          <p:cNvSpPr txBox="1">
            <a:spLocks noChangeArrowheads="1"/>
          </p:cNvSpPr>
          <p:nvPr/>
        </p:nvSpPr>
        <p:spPr bwMode="auto">
          <a:xfrm>
            <a:off x="76200" y="2000250"/>
            <a:ext cx="2551981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400" dirty="0">
                <a:solidFill>
                  <a:schemeClr val="tx2"/>
                </a:solidFill>
              </a:rPr>
              <a:t>Presupuesto anual</a:t>
            </a:r>
            <a:r>
              <a:rPr lang="es-ES" sz="700" dirty="0">
                <a:solidFill>
                  <a:schemeClr val="tx2"/>
                </a:solidFill>
              </a:rPr>
              <a:t/>
            </a:r>
            <a:br>
              <a:rPr lang="es-ES" sz="700" dirty="0">
                <a:solidFill>
                  <a:schemeClr val="tx2"/>
                </a:solidFill>
              </a:rPr>
            </a:br>
            <a:r>
              <a:rPr lang="es-ES" sz="1400" dirty="0" smtClean="0"/>
              <a:t>1000 </a:t>
            </a:r>
            <a:r>
              <a:rPr lang="es-ES" sz="1400" dirty="0"/>
              <a:t>MCHF </a:t>
            </a:r>
            <a:r>
              <a:rPr lang="es-ES" sz="1400" dirty="0" smtClean="0"/>
              <a:t>(800 </a:t>
            </a:r>
            <a:r>
              <a:rPr lang="es-ES" sz="1400" dirty="0"/>
              <a:t>MEUR)</a:t>
            </a:r>
          </a:p>
          <a:p>
            <a:pPr>
              <a:spcBef>
                <a:spcPts val="1200"/>
              </a:spcBef>
            </a:pPr>
            <a:endParaRPr lang="es-ES" sz="1400" i="1" dirty="0"/>
          </a:p>
          <a:p>
            <a:pPr>
              <a:spcBef>
                <a:spcPts val="1200"/>
              </a:spcBef>
            </a:pPr>
            <a:endParaRPr lang="es-ES" sz="1400" i="1" dirty="0"/>
          </a:p>
          <a:p>
            <a:pPr>
              <a:spcBef>
                <a:spcPts val="1200"/>
              </a:spcBef>
            </a:pPr>
            <a:endParaRPr lang="es-ES" sz="1400" i="1" dirty="0"/>
          </a:p>
          <a:p>
            <a:pPr>
              <a:spcBef>
                <a:spcPts val="1200"/>
              </a:spcBef>
            </a:pPr>
            <a:r>
              <a:rPr lang="es-ES" sz="1400" i="1" dirty="0"/>
              <a:t>Financiación externa</a:t>
            </a:r>
            <a:br>
              <a:rPr lang="es-ES" sz="1400" i="1" dirty="0"/>
            </a:br>
            <a:r>
              <a:rPr lang="es-ES" sz="1400" i="1" dirty="0"/>
              <a:t>de los experimentos</a:t>
            </a:r>
          </a:p>
        </p:txBody>
      </p:sp>
      <p:sp>
        <p:nvSpPr>
          <p:cNvPr id="18437" name="Rectangle 12"/>
          <p:cNvSpPr>
            <a:spLocks noChangeArrowheads="1"/>
          </p:cNvSpPr>
          <p:nvPr/>
        </p:nvSpPr>
        <p:spPr bwMode="auto">
          <a:xfrm>
            <a:off x="4286250" y="4989258"/>
            <a:ext cx="4643438" cy="194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spcBef>
                <a:spcPct val="20000"/>
              </a:spcBef>
              <a:buSzPct val="65000"/>
              <a:defRPr/>
            </a:pPr>
            <a:r>
              <a:rPr lang="es-ES" sz="1400" b="1" dirty="0" smtClean="0"/>
              <a:t>Candidato </a:t>
            </a:r>
            <a:r>
              <a:rPr lang="es-ES" sz="1400" b="1" dirty="0"/>
              <a:t>a miembro del CERN</a:t>
            </a:r>
            <a:r>
              <a:rPr lang="es-ES" sz="1400" dirty="0"/>
              <a:t>: Rumania </a:t>
            </a:r>
          </a:p>
          <a:p>
            <a:pPr marL="85725">
              <a:spcBef>
                <a:spcPct val="20000"/>
              </a:spcBef>
              <a:buSzPct val="65000"/>
              <a:defRPr/>
            </a:pPr>
            <a:r>
              <a:rPr lang="es-ES" sz="1400" b="1" dirty="0"/>
              <a:t>Estado en asociación previa a miembro de pleno derecho</a:t>
            </a:r>
            <a:r>
              <a:rPr lang="es-ES" sz="1400" dirty="0"/>
              <a:t>: Serbia</a:t>
            </a:r>
          </a:p>
          <a:p>
            <a:pPr marL="85725">
              <a:spcBef>
                <a:spcPct val="20000"/>
              </a:spcBef>
              <a:buSzPct val="65000"/>
              <a:defRPr/>
            </a:pPr>
            <a:r>
              <a:rPr lang="es-ES" sz="1400" b="1" dirty="0"/>
              <a:t>Estados solicitando asociación</a:t>
            </a:r>
            <a:r>
              <a:rPr lang="es-ES" sz="1400" dirty="0"/>
              <a:t>: Brasil, Chipre, Rusia, Paquistán, Eslovenia, Turquía, Ucrania </a:t>
            </a:r>
          </a:p>
          <a:p>
            <a:pPr marL="85725">
              <a:spcBef>
                <a:spcPct val="20000"/>
              </a:spcBef>
              <a:buSzPct val="65000"/>
              <a:defRPr/>
            </a:pPr>
            <a:r>
              <a:rPr lang="es-ES" sz="1400" b="1" dirty="0"/>
              <a:t>Observadores en el Consejo</a:t>
            </a:r>
            <a:r>
              <a:rPr lang="es-ES" sz="1400" dirty="0"/>
              <a:t>: India, Japón, Rusia, Turquía, los Estados Unidos de América; la Comisión Europea y UNESCO </a:t>
            </a: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6977575" y="1714500"/>
            <a:ext cx="2023550" cy="143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tabLst>
                <a:tab pos="542925" algn="l"/>
              </a:tabLst>
            </a:pPr>
            <a:r>
              <a:rPr lang="fr-FR" sz="2400" dirty="0" err="1" smtClean="0">
                <a:solidFill>
                  <a:schemeClr val="tx2"/>
                </a:solidFill>
              </a:rPr>
              <a:t>Personal</a:t>
            </a:r>
            <a:endParaRPr lang="fr-FR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  <a:tabLst>
                <a:tab pos="542925" algn="l"/>
              </a:tabLst>
            </a:pPr>
            <a:r>
              <a:rPr lang="fr-FR" sz="1400" dirty="0" smtClean="0">
                <a:solidFill>
                  <a:schemeClr val="tx2"/>
                </a:solidFill>
              </a:rPr>
              <a:t>     2300 </a:t>
            </a:r>
            <a:r>
              <a:rPr lang="fr-FR" sz="1400" dirty="0" err="1" smtClean="0"/>
              <a:t>Titulares</a:t>
            </a:r>
            <a:endParaRPr lang="fr-FR" sz="1400" dirty="0" smtClean="0"/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s-ES" sz="1400" dirty="0" smtClean="0"/>
              <a:t>    1620 </a:t>
            </a:r>
            <a:r>
              <a:rPr lang="es-ES" sz="1400" dirty="0"/>
              <a:t>otro personal pagado</a:t>
            </a: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s-ES" sz="1400" dirty="0"/>
              <a:t>  </a:t>
            </a:r>
            <a:r>
              <a:rPr lang="es-ES" sz="1400" dirty="0" smtClean="0"/>
              <a:t>  ~ </a:t>
            </a:r>
            <a:r>
              <a:rPr lang="es-ES" sz="1400" dirty="0"/>
              <a:t>10500 </a:t>
            </a:r>
            <a:r>
              <a:rPr lang="es-ES" sz="1400" dirty="0" smtClean="0"/>
              <a:t>utilizadores</a:t>
            </a:r>
            <a:endParaRPr lang="es-ES" sz="1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dirty="0" smtClean="0"/>
              <a:t>Hoy es el laboratorio en física de partículas más grande del mundo 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15820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2771775" y="1677988"/>
            <a:ext cx="3648075" cy="3567112"/>
            <a:chOff x="1626" y="985"/>
            <a:chExt cx="2298" cy="2247"/>
          </a:xfrm>
        </p:grpSpPr>
        <p:sp>
          <p:nvSpPr>
            <p:cNvPr id="13316" name="AutoShape 4"/>
            <p:cNvSpPr>
              <a:spLocks noChangeArrowheads="1"/>
            </p:cNvSpPr>
            <p:nvPr/>
          </p:nvSpPr>
          <p:spPr bwMode="auto">
            <a:xfrm>
              <a:off x="1626" y="1122"/>
              <a:ext cx="2298" cy="167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2D55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404" name="Text Box 5"/>
            <p:cNvSpPr txBox="1">
              <a:spLocks noChangeArrowheads="1"/>
            </p:cNvSpPr>
            <p:nvPr/>
          </p:nvSpPr>
          <p:spPr bwMode="auto">
            <a:xfrm>
              <a:off x="2250" y="2028"/>
              <a:ext cx="108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4000" dirty="0">
                  <a:solidFill>
                    <a:srgbClr val="0055A0"/>
                  </a:solidFill>
                  <a:ea typeface="+mn-ea"/>
                  <a:cs typeface="+mn-cs"/>
                </a:rPr>
                <a:t>CERN</a:t>
              </a:r>
            </a:p>
          </p:txBody>
        </p:sp>
        <p:sp>
          <p:nvSpPr>
            <p:cNvPr id="16405" name="Text Box 6"/>
            <p:cNvSpPr txBox="1">
              <a:spLocks noChangeArrowheads="1"/>
            </p:cNvSpPr>
            <p:nvPr/>
          </p:nvSpPr>
          <p:spPr bwMode="auto">
            <a:xfrm>
              <a:off x="1932" y="2424"/>
              <a:ext cx="164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" dirty="0">
                  <a:solidFill>
                    <a:srgbClr val="0055A0"/>
                  </a:solidFill>
                  <a:latin typeface="Verdana" pitchFamily="34" charset="0"/>
                  <a:ea typeface="+mn-ea"/>
                  <a:cs typeface="+mn-cs"/>
                </a:rPr>
                <a:t>uniendo pueblos</a:t>
              </a:r>
            </a:p>
          </p:txBody>
        </p:sp>
        <p:sp>
          <p:nvSpPr>
            <p:cNvPr id="16406" name="Text Box 7"/>
            <p:cNvSpPr txBox="1">
              <a:spLocks noChangeArrowheads="1"/>
            </p:cNvSpPr>
            <p:nvPr/>
          </p:nvSpPr>
          <p:spPr bwMode="auto">
            <a:xfrm rot="-3327987">
              <a:off x="1176" y="1596"/>
              <a:ext cx="166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4000" dirty="0">
                  <a:solidFill>
                    <a:srgbClr val="0055A0"/>
                  </a:solidFill>
                  <a:ea typeface="+mn-ea"/>
                  <a:cs typeface="+mn-cs"/>
                </a:rPr>
                <a:t>Innovación</a:t>
              </a:r>
            </a:p>
          </p:txBody>
        </p:sp>
        <p:sp>
          <p:nvSpPr>
            <p:cNvPr id="16407" name="Text Box 8"/>
            <p:cNvSpPr txBox="1">
              <a:spLocks noChangeArrowheads="1"/>
            </p:cNvSpPr>
            <p:nvPr/>
          </p:nvSpPr>
          <p:spPr bwMode="auto">
            <a:xfrm>
              <a:off x="1716" y="2790"/>
              <a:ext cx="198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4000" dirty="0">
                  <a:solidFill>
                    <a:srgbClr val="0055A0"/>
                  </a:solidFill>
                  <a:ea typeface="+mn-ea"/>
                  <a:cs typeface="+mn-cs"/>
                </a:rPr>
                <a:t>Investigación</a:t>
              </a:r>
            </a:p>
          </p:txBody>
        </p:sp>
        <p:sp>
          <p:nvSpPr>
            <p:cNvPr id="16408" name="Text Box 9"/>
            <p:cNvSpPr txBox="1">
              <a:spLocks noChangeArrowheads="1"/>
            </p:cNvSpPr>
            <p:nvPr/>
          </p:nvSpPr>
          <p:spPr bwMode="auto">
            <a:xfrm rot="3332405">
              <a:off x="2760" y="1644"/>
              <a:ext cx="161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4000" dirty="0">
                  <a:solidFill>
                    <a:srgbClr val="0055A0"/>
                  </a:solidFill>
                  <a:ea typeface="+mn-ea"/>
                  <a:cs typeface="+mn-cs"/>
                </a:rPr>
                <a:t>Educación</a:t>
              </a:r>
            </a:p>
          </p:txBody>
        </p:sp>
      </p:grpSp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250825" y="0"/>
            <a:ext cx="1471613" cy="1565275"/>
            <a:chOff x="246" y="0"/>
            <a:chExt cx="927" cy="986"/>
          </a:xfrm>
        </p:grpSpPr>
        <p:sp>
          <p:nvSpPr>
            <p:cNvPr id="13323" name="AutoShape 11"/>
            <p:cNvSpPr>
              <a:spLocks noChangeArrowheads="1"/>
            </p:cNvSpPr>
            <p:nvPr/>
          </p:nvSpPr>
          <p:spPr bwMode="auto">
            <a:xfrm>
              <a:off x="246" y="98"/>
              <a:ext cx="927" cy="681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2D55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398" name="Text Box 12"/>
            <p:cNvSpPr txBox="1">
              <a:spLocks noChangeArrowheads="1"/>
            </p:cNvSpPr>
            <p:nvPr/>
          </p:nvSpPr>
          <p:spPr bwMode="auto">
            <a:xfrm>
              <a:off x="462" y="488"/>
              <a:ext cx="4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CERN</a:t>
              </a:r>
            </a:p>
          </p:txBody>
        </p:sp>
        <p:sp>
          <p:nvSpPr>
            <p:cNvPr id="16399" name="Text Box 13"/>
            <p:cNvSpPr txBox="1">
              <a:spLocks noChangeArrowheads="1"/>
            </p:cNvSpPr>
            <p:nvPr/>
          </p:nvSpPr>
          <p:spPr bwMode="auto">
            <a:xfrm>
              <a:off x="326" y="634"/>
              <a:ext cx="7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000" dirty="0">
                  <a:solidFill>
                    <a:srgbClr val="0055A0"/>
                  </a:solidFill>
                  <a:latin typeface="Verdana" pitchFamily="34" charset="0"/>
                  <a:ea typeface="+mn-ea"/>
                  <a:cs typeface="+mn-cs"/>
                </a:rPr>
                <a:t>uniendo pueblos</a:t>
              </a:r>
            </a:p>
          </p:txBody>
        </p:sp>
        <p:sp>
          <p:nvSpPr>
            <p:cNvPr id="16400" name="Text Box 14"/>
            <p:cNvSpPr txBox="1">
              <a:spLocks noChangeArrowheads="1"/>
            </p:cNvSpPr>
            <p:nvPr/>
          </p:nvSpPr>
          <p:spPr bwMode="auto">
            <a:xfrm rot="-3327987">
              <a:off x="22" y="261"/>
              <a:ext cx="73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Innovación</a:t>
              </a:r>
            </a:p>
          </p:txBody>
        </p:sp>
        <p:sp>
          <p:nvSpPr>
            <p:cNvPr id="16401" name="Text Box 15"/>
            <p:cNvSpPr txBox="1">
              <a:spLocks noChangeArrowheads="1"/>
            </p:cNvSpPr>
            <p:nvPr/>
          </p:nvSpPr>
          <p:spPr bwMode="auto">
            <a:xfrm>
              <a:off x="290" y="774"/>
              <a:ext cx="86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Investigación</a:t>
              </a:r>
            </a:p>
          </p:txBody>
        </p:sp>
        <p:sp>
          <p:nvSpPr>
            <p:cNvPr id="16402" name="Text Box 16"/>
            <p:cNvSpPr txBox="1">
              <a:spLocks noChangeArrowheads="1"/>
            </p:cNvSpPr>
            <p:nvPr/>
          </p:nvSpPr>
          <p:spPr bwMode="auto">
            <a:xfrm rot="3332405">
              <a:off x="681" y="250"/>
              <a:ext cx="7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Educación</a:t>
              </a:r>
            </a:p>
          </p:txBody>
        </p:sp>
      </p:grpSp>
      <p:sp>
        <p:nvSpPr>
          <p:cNvPr id="16388" name="Text Box 17"/>
          <p:cNvSpPr txBox="1">
            <a:spLocks noChangeArrowheads="1"/>
          </p:cNvSpPr>
          <p:nvPr/>
        </p:nvSpPr>
        <p:spPr bwMode="auto">
          <a:xfrm>
            <a:off x="2190750" y="342900"/>
            <a:ext cx="5153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600" dirty="0">
                <a:solidFill>
                  <a:srgbClr val="0055A0"/>
                </a:solidFill>
                <a:latin typeface="+mj-lt"/>
                <a:ea typeface="+mn-ea"/>
                <a:cs typeface="Tahoma" pitchFamily="34" charset="0"/>
              </a:rPr>
              <a:t>Las Misiones del CERN</a:t>
            </a:r>
          </a:p>
        </p:txBody>
      </p:sp>
      <p:sp>
        <p:nvSpPr>
          <p:cNvPr id="37892" name="Rectangle 1028"/>
          <p:cNvSpPr>
            <a:spLocks noChangeArrowheads="1"/>
          </p:cNvSpPr>
          <p:nvPr/>
        </p:nvSpPr>
        <p:spPr bwMode="auto">
          <a:xfrm>
            <a:off x="-58966" y="1853384"/>
            <a:ext cx="61722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ES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Empujar las fronteras del conocimiento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	</a:t>
            </a:r>
            <a:r>
              <a:rPr lang="es-ES" sz="1600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Ej.: los secretos del Big </a:t>
            </a:r>
            <a:r>
              <a:rPr lang="es-ES" sz="1600" dirty="0" err="1">
                <a:solidFill>
                  <a:srgbClr val="0055A0"/>
                </a:solidFill>
                <a:latin typeface="+mn-lt"/>
                <a:ea typeface="+mn-ea"/>
                <a:cs typeface="+mn-cs"/>
              </a:rPr>
              <a:t>Bang</a:t>
            </a:r>
            <a:r>
              <a:rPr lang="es-ES" sz="1600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 …¿como era la materia durante los primeros momentos de existencia del Universo?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s-ES" sz="1600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ES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Desarrollar nuevas tecnologías en aceleradores y detectores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	</a:t>
            </a:r>
            <a:r>
              <a:rPr lang="es-ES" sz="1600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Tecnología de la Información - la Web y la GRID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1600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	Medicina - diagnosis y terapia</a:t>
            </a:r>
            <a:endParaRPr lang="es-ES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s-ES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ES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Entrenar los científicos e ingenieros </a:t>
            </a:r>
            <a:br>
              <a:rPr lang="es-ES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</a:br>
            <a:r>
              <a:rPr lang="es-ES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del </a:t>
            </a:r>
            <a:r>
              <a:rPr lang="es-ES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mañana </a:t>
            </a:r>
            <a:endParaRPr lang="es-ES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s-ES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ES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Unir gentes de países y culturas diferentes </a:t>
            </a:r>
            <a:endParaRPr lang="es-ES" sz="2000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2238" y="990600"/>
            <a:ext cx="12176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9625" y="283845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3225" y="2819400"/>
            <a:ext cx="1600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8" name="Picture 1034" descr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4425950"/>
            <a:ext cx="14478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3" name="Picture 1039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5638800"/>
            <a:ext cx="2057400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4" name="Picture 1040" descr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3150" y="4427538"/>
            <a:ext cx="156845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10325" y="1381125"/>
            <a:ext cx="1265238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91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479 -0.38333 L -4.16667E-6 3.7037E-7 " pathEditMode="relative" rAng="0" ptsTypes="AA">
                                      <p:cBhvr>
                                        <p:cTn id="8" dur="1000" spd="-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19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5753100" y="4648200"/>
            <a:ext cx="2171700" cy="2019300"/>
            <a:chOff x="3996" y="2976"/>
            <a:chExt cx="1368" cy="1272"/>
          </a:xfrm>
        </p:grpSpPr>
        <p:grpSp>
          <p:nvGrpSpPr>
            <p:cNvPr id="23685" name="Group 47"/>
            <p:cNvGrpSpPr>
              <a:grpSpLocks/>
            </p:cNvGrpSpPr>
            <p:nvPr/>
          </p:nvGrpSpPr>
          <p:grpSpPr bwMode="auto">
            <a:xfrm>
              <a:off x="4128" y="2976"/>
              <a:ext cx="604" cy="578"/>
              <a:chOff x="3744" y="3408"/>
              <a:chExt cx="604" cy="578"/>
            </a:xfrm>
          </p:grpSpPr>
          <p:pic>
            <p:nvPicPr>
              <p:cNvPr id="23693" name="Picture 4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744" y="3408"/>
                <a:ext cx="604" cy="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Text Box 49"/>
              <p:cNvSpPr txBox="1">
                <a:spLocks noChangeArrowheads="1"/>
              </p:cNvSpPr>
              <p:nvPr/>
            </p:nvSpPr>
            <p:spPr bwMode="auto">
              <a:xfrm>
                <a:off x="3840" y="3792"/>
                <a:ext cx="466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CH" sz="1400" dirty="0">
                    <a:solidFill>
                      <a:srgbClr val="0055A0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Tahoma" charset="0"/>
                    <a:ea typeface="ＭＳ Ｐゴシック" charset="-128"/>
                    <a:cs typeface="ＭＳ Ｐゴシック" charset="-128"/>
                  </a:rPr>
                  <a:t>Hubble</a:t>
                </a:r>
              </a:p>
            </p:txBody>
          </p:sp>
        </p:grpSp>
        <p:pic>
          <p:nvPicPr>
            <p:cNvPr id="59" name="Picture 51" descr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52" y="3337"/>
              <a:ext cx="558" cy="50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4944" y="3312"/>
              <a:ext cx="395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de-CH" sz="1400" dirty="0">
                  <a:solidFill>
                    <a:srgbClr val="0055A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ALMA</a:t>
              </a:r>
            </a:p>
          </p:txBody>
        </p:sp>
        <p:grpSp>
          <p:nvGrpSpPr>
            <p:cNvPr id="23688" name="Group 53"/>
            <p:cNvGrpSpPr>
              <a:grpSpLocks/>
            </p:cNvGrpSpPr>
            <p:nvPr/>
          </p:nvGrpSpPr>
          <p:grpSpPr bwMode="auto">
            <a:xfrm>
              <a:off x="4740" y="3864"/>
              <a:ext cx="624" cy="384"/>
              <a:chOff x="4128" y="3933"/>
              <a:chExt cx="576" cy="343"/>
            </a:xfrm>
          </p:grpSpPr>
          <p:pic>
            <p:nvPicPr>
              <p:cNvPr id="23691" name="Picture 54" descr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176" y="3933"/>
                <a:ext cx="528" cy="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Text Box 55"/>
              <p:cNvSpPr txBox="1">
                <a:spLocks noChangeArrowheads="1"/>
              </p:cNvSpPr>
              <p:nvPr/>
            </p:nvSpPr>
            <p:spPr bwMode="auto">
              <a:xfrm>
                <a:off x="4128" y="4099"/>
                <a:ext cx="27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CH" sz="1400" dirty="0">
                    <a:solidFill>
                      <a:srgbClr val="0055A0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Tahoma" charset="0"/>
                    <a:ea typeface="ＭＳ Ｐゴシック" charset="-128"/>
                    <a:cs typeface="ＭＳ Ｐゴシック" charset="-128"/>
                  </a:rPr>
                  <a:t>VLT</a:t>
                </a:r>
              </a:p>
            </p:txBody>
          </p:sp>
        </p:grpSp>
        <p:pic>
          <p:nvPicPr>
            <p:cNvPr id="62" name="Picture 57" descr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4070" y="3486"/>
              <a:ext cx="571" cy="72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3" name="Text Box 52"/>
            <p:cNvSpPr txBox="1">
              <a:spLocks noChangeArrowheads="1"/>
            </p:cNvSpPr>
            <p:nvPr/>
          </p:nvSpPr>
          <p:spPr bwMode="auto">
            <a:xfrm>
              <a:off x="4032" y="3984"/>
              <a:ext cx="33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de-CH" sz="1400" dirty="0">
                  <a:solidFill>
                    <a:srgbClr val="0055A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Tahoma" charset="0"/>
                  <a:ea typeface="ＭＳ Ｐゴシック" charset="-128"/>
                  <a:cs typeface="ＭＳ Ｐゴシック" charset="-128"/>
                </a:rPr>
                <a:t>AMS</a:t>
              </a:r>
            </a:p>
          </p:txBody>
        </p:sp>
      </p:grpSp>
      <p:grpSp>
        <p:nvGrpSpPr>
          <p:cNvPr id="23555" name="Group 62"/>
          <p:cNvGrpSpPr>
            <a:grpSpLocks/>
          </p:cNvGrpSpPr>
          <p:nvPr/>
        </p:nvGrpSpPr>
        <p:grpSpPr bwMode="auto">
          <a:xfrm>
            <a:off x="998538" y="558800"/>
            <a:ext cx="8169274" cy="5137150"/>
            <a:chOff x="671" y="362"/>
            <a:chExt cx="5146" cy="3236"/>
          </a:xfrm>
        </p:grpSpPr>
        <p:pic>
          <p:nvPicPr>
            <p:cNvPr id="23666" name="Picture 62" descr="Picture 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" y="445"/>
              <a:ext cx="4657" cy="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667" name="Group 59"/>
            <p:cNvGrpSpPr>
              <a:grpSpLocks/>
            </p:cNvGrpSpPr>
            <p:nvPr/>
          </p:nvGrpSpPr>
          <p:grpSpPr bwMode="auto">
            <a:xfrm>
              <a:off x="895" y="362"/>
              <a:ext cx="1620" cy="762"/>
              <a:chOff x="895" y="362"/>
              <a:chExt cx="1620" cy="762"/>
            </a:xfrm>
          </p:grpSpPr>
          <p:sp>
            <p:nvSpPr>
              <p:cNvPr id="63505" name="Line 67"/>
              <p:cNvSpPr>
                <a:spLocks noChangeShapeType="1"/>
              </p:cNvSpPr>
              <p:nvPr/>
            </p:nvSpPr>
            <p:spPr bwMode="auto">
              <a:xfrm rot="21300000" flipV="1">
                <a:off x="1664" y="954"/>
                <a:ext cx="139" cy="46"/>
              </a:xfrm>
              <a:prstGeom prst="line">
                <a:avLst/>
              </a:prstGeom>
              <a:noFill/>
              <a:ln w="19050">
                <a:solidFill>
                  <a:srgbClr val="C6201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srgbClr val="0055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3506" name="Line 68"/>
              <p:cNvSpPr>
                <a:spLocks noChangeShapeType="1"/>
              </p:cNvSpPr>
              <p:nvPr/>
            </p:nvSpPr>
            <p:spPr bwMode="auto">
              <a:xfrm rot="21420000" flipV="1">
                <a:off x="895" y="554"/>
                <a:ext cx="144" cy="48"/>
              </a:xfrm>
              <a:prstGeom prst="line">
                <a:avLst/>
              </a:prstGeom>
              <a:noFill/>
              <a:ln w="19050">
                <a:solidFill>
                  <a:srgbClr val="C6201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srgbClr val="0055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831" name="Rectangle 72"/>
              <p:cNvSpPr>
                <a:spLocks noChangeArrowheads="1"/>
              </p:cNvSpPr>
              <p:nvPr/>
            </p:nvSpPr>
            <p:spPr bwMode="auto">
              <a:xfrm>
                <a:off x="2029" y="912"/>
                <a:ext cx="4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s-ES" sz="1600">
                    <a:solidFill>
                      <a:srgbClr val="0055A0"/>
                    </a:solidFill>
                    <a:latin typeface="Arial" pitchFamily="34" charset="0"/>
                  </a:rPr>
                  <a:t>Átomo</a:t>
                </a:r>
                <a:endParaRPr lang="de-DE" sz="1600">
                  <a:solidFill>
                    <a:srgbClr val="0055A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3832" name="Rectangle 73"/>
              <p:cNvSpPr>
                <a:spLocks noChangeArrowheads="1"/>
              </p:cNvSpPr>
              <p:nvPr/>
            </p:nvSpPr>
            <p:spPr bwMode="auto">
              <a:xfrm>
                <a:off x="1794" y="790"/>
                <a:ext cx="49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s-ES" sz="1600" dirty="0">
                    <a:solidFill>
                      <a:srgbClr val="0055A0"/>
                    </a:solidFill>
                    <a:latin typeface="Arial" pitchFamily="34" charset="0"/>
                  </a:rPr>
                  <a:t>Protón</a:t>
                </a:r>
                <a:endParaRPr lang="de-DE" sz="1600" dirty="0">
                  <a:solidFill>
                    <a:srgbClr val="0055A0"/>
                  </a:solidFill>
                  <a:latin typeface="Arial" pitchFamily="34" charset="0"/>
                </a:endParaRPr>
              </a:p>
            </p:txBody>
          </p:sp>
          <p:sp>
            <p:nvSpPr>
              <p:cNvPr id="33833" name="Rectangle 74"/>
              <p:cNvSpPr>
                <a:spLocks noChangeArrowheads="1"/>
              </p:cNvSpPr>
              <p:nvPr/>
            </p:nvSpPr>
            <p:spPr bwMode="auto">
              <a:xfrm>
                <a:off x="973" y="362"/>
                <a:ext cx="63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s-ES" sz="1600" dirty="0">
                    <a:solidFill>
                      <a:srgbClr val="0055A0"/>
                    </a:solidFill>
                    <a:latin typeface="Arial" pitchFamily="34" charset="0"/>
                  </a:rPr>
                  <a:t>B</a:t>
                </a:r>
                <a:r>
                  <a:rPr lang="es-ES" sz="1600" dirty="0" smtClean="0">
                    <a:solidFill>
                      <a:srgbClr val="0055A0"/>
                    </a:solidFill>
                    <a:latin typeface="Arial" pitchFamily="34" charset="0"/>
                  </a:rPr>
                  <a:t>ig </a:t>
                </a:r>
                <a:r>
                  <a:rPr lang="es-ES" sz="1600" dirty="0" err="1" smtClean="0">
                    <a:solidFill>
                      <a:srgbClr val="0055A0"/>
                    </a:solidFill>
                    <a:latin typeface="Arial" pitchFamily="34" charset="0"/>
                  </a:rPr>
                  <a:t>Bang</a:t>
                </a:r>
                <a:endParaRPr lang="de-DE" sz="1600" dirty="0">
                  <a:solidFill>
                    <a:srgbClr val="0055A0"/>
                  </a:solidFill>
                  <a:latin typeface="Arial" pitchFamily="34" charset="0"/>
                </a:endParaRPr>
              </a:p>
            </p:txBody>
          </p:sp>
          <p:sp>
            <p:nvSpPr>
              <p:cNvPr id="63510" name="Line 79"/>
              <p:cNvSpPr>
                <a:spLocks noChangeShapeType="1"/>
              </p:cNvSpPr>
              <p:nvPr/>
            </p:nvSpPr>
            <p:spPr bwMode="auto">
              <a:xfrm rot="21180000" flipV="1">
                <a:off x="1880" y="1056"/>
                <a:ext cx="139" cy="46"/>
              </a:xfrm>
              <a:prstGeom prst="line">
                <a:avLst/>
              </a:prstGeom>
              <a:noFill/>
              <a:ln w="19050">
                <a:solidFill>
                  <a:srgbClr val="C6201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srgbClr val="0055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668" name="Group 61"/>
            <p:cNvGrpSpPr>
              <a:grpSpLocks/>
            </p:cNvGrpSpPr>
            <p:nvPr/>
          </p:nvGrpSpPr>
          <p:grpSpPr bwMode="auto">
            <a:xfrm>
              <a:off x="2899" y="1296"/>
              <a:ext cx="2918" cy="2243"/>
              <a:chOff x="2899" y="1296"/>
              <a:chExt cx="2918" cy="2243"/>
            </a:xfrm>
          </p:grpSpPr>
          <p:sp>
            <p:nvSpPr>
              <p:cNvPr id="63512" name="Line 63"/>
              <p:cNvSpPr>
                <a:spLocks noChangeShapeType="1"/>
              </p:cNvSpPr>
              <p:nvPr/>
            </p:nvSpPr>
            <p:spPr bwMode="auto">
              <a:xfrm rot="21360000" flipV="1">
                <a:off x="4337" y="2238"/>
                <a:ext cx="240" cy="96"/>
              </a:xfrm>
              <a:prstGeom prst="line">
                <a:avLst/>
              </a:prstGeom>
              <a:noFill/>
              <a:ln w="19050">
                <a:solidFill>
                  <a:srgbClr val="2E902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srgbClr val="0055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3513" name="Line 64"/>
              <p:cNvSpPr>
                <a:spLocks noChangeShapeType="1"/>
              </p:cNvSpPr>
              <p:nvPr/>
            </p:nvSpPr>
            <p:spPr bwMode="auto">
              <a:xfrm flipV="1">
                <a:off x="3373" y="1764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2E902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srgbClr val="0055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3514" name="Line 65"/>
              <p:cNvSpPr>
                <a:spLocks noChangeShapeType="1"/>
              </p:cNvSpPr>
              <p:nvPr/>
            </p:nvSpPr>
            <p:spPr bwMode="auto">
              <a:xfrm flipV="1">
                <a:off x="2899" y="1520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2E902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srgbClr val="0055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3515" name="Line 69"/>
              <p:cNvSpPr>
                <a:spLocks noChangeShapeType="1"/>
              </p:cNvSpPr>
              <p:nvPr/>
            </p:nvSpPr>
            <p:spPr bwMode="auto">
              <a:xfrm>
                <a:off x="4913" y="2446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2E902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srgbClr val="0055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3516" name="Line 70"/>
              <p:cNvSpPr>
                <a:spLocks noChangeShapeType="1"/>
              </p:cNvSpPr>
              <p:nvPr/>
            </p:nvSpPr>
            <p:spPr bwMode="auto">
              <a:xfrm rot="5400000">
                <a:off x="4973" y="2762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2E902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solidFill>
                    <a:srgbClr val="0055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824" name="Rectangle 75"/>
              <p:cNvSpPr>
                <a:spLocks noChangeArrowheads="1"/>
              </p:cNvSpPr>
              <p:nvPr/>
            </p:nvSpPr>
            <p:spPr bwMode="auto">
              <a:xfrm>
                <a:off x="2999" y="1296"/>
                <a:ext cx="113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600">
                    <a:solidFill>
                      <a:srgbClr val="0055A0"/>
                    </a:solidFill>
                    <a:latin typeface="Arial" pitchFamily="34" charset="0"/>
                    <a:ea typeface="ＭＳ Ｐゴシック" pitchFamily="34" charset="-128"/>
                  </a:rPr>
                  <a:t>Radio de la Tierra</a:t>
                </a:r>
                <a:endParaRPr lang="de-DE" sz="1600">
                  <a:solidFill>
                    <a:srgbClr val="0055A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3825" name="Rectangle 76"/>
              <p:cNvSpPr>
                <a:spLocks noChangeArrowheads="1"/>
              </p:cNvSpPr>
              <p:nvPr/>
            </p:nvSpPr>
            <p:spPr bwMode="auto">
              <a:xfrm>
                <a:off x="4443" y="2047"/>
                <a:ext cx="1374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defRPr/>
                </a:pPr>
                <a:r>
                  <a:rPr lang="es-ES" sz="1600">
                    <a:solidFill>
                      <a:srgbClr val="0055A0"/>
                    </a:solidFill>
                    <a:latin typeface="Arial" pitchFamily="34" charset="0"/>
                  </a:rPr>
                  <a:t>Radio de las Galaxias</a:t>
                </a:r>
                <a:endParaRPr lang="de-DE" sz="1600">
                  <a:solidFill>
                    <a:srgbClr val="0055A0"/>
                  </a:solidFill>
                  <a:latin typeface="Arial" pitchFamily="34" charset="0"/>
                </a:endParaRPr>
              </a:p>
            </p:txBody>
          </p:sp>
          <p:sp>
            <p:nvSpPr>
              <p:cNvPr id="33826" name="Rectangle 77"/>
              <p:cNvSpPr>
                <a:spLocks noChangeArrowheads="1"/>
              </p:cNvSpPr>
              <p:nvPr/>
            </p:nvSpPr>
            <p:spPr bwMode="auto">
              <a:xfrm>
                <a:off x="3457" y="1536"/>
                <a:ext cx="80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sz="1600">
                    <a:solidFill>
                      <a:srgbClr val="0055A0"/>
                    </a:solidFill>
                    <a:latin typeface="Arial" pitchFamily="34" charset="0"/>
                    <a:ea typeface="ＭＳ Ｐゴシック" pitchFamily="34" charset="-128"/>
                  </a:rPr>
                  <a:t>Tierra al Sol</a:t>
                </a:r>
              </a:p>
            </p:txBody>
          </p:sp>
          <p:sp>
            <p:nvSpPr>
              <p:cNvPr id="33827" name="Rectangle 78"/>
              <p:cNvSpPr>
                <a:spLocks noChangeArrowheads="1"/>
              </p:cNvSpPr>
              <p:nvPr/>
            </p:nvSpPr>
            <p:spPr bwMode="auto">
              <a:xfrm>
                <a:off x="4916" y="2287"/>
                <a:ext cx="626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defRPr/>
                </a:pPr>
                <a:r>
                  <a:rPr lang="es-ES" sz="1600">
                    <a:solidFill>
                      <a:srgbClr val="0055A0"/>
                    </a:solidFill>
                    <a:latin typeface="Arial" pitchFamily="34" charset="0"/>
                  </a:rPr>
                  <a:t>Universo</a:t>
                </a:r>
                <a:endParaRPr lang="en-GB" sz="1600">
                  <a:solidFill>
                    <a:srgbClr val="0055A0"/>
                  </a:solidFill>
                  <a:latin typeface="Arial" pitchFamily="34" charset="0"/>
                </a:endParaRPr>
              </a:p>
            </p:txBody>
          </p:sp>
          <p:sp>
            <p:nvSpPr>
              <p:cNvPr id="33828" name="Rectangle 42"/>
              <p:cNvSpPr>
                <a:spLocks noChangeArrowheads="1"/>
              </p:cNvSpPr>
              <p:nvPr/>
            </p:nvSpPr>
            <p:spPr bwMode="auto">
              <a:xfrm rot="19742175">
                <a:off x="5133" y="3358"/>
                <a:ext cx="287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  <a:defRPr/>
                </a:pPr>
                <a:r>
                  <a:rPr lang="de-DE" sz="1600" dirty="0">
                    <a:solidFill>
                      <a:srgbClr val="0055A0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  <a:cs typeface="ＭＳ Ｐゴシック" charset="-128"/>
                  </a:rPr>
                  <a:t>cm</a:t>
                </a:r>
              </a:p>
            </p:txBody>
          </p:sp>
        </p:grpSp>
      </p:grpSp>
      <p:pic>
        <p:nvPicPr>
          <p:cNvPr id="28694" name="Picture 22" descr="sriimg20040301_4754942_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1189038"/>
            <a:ext cx="19050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</p:pic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250825" y="2060575"/>
            <a:ext cx="3055938" cy="2682875"/>
            <a:chOff x="144" y="1314"/>
            <a:chExt cx="1925" cy="1690"/>
          </a:xfrm>
        </p:grpSpPr>
        <p:sp>
          <p:nvSpPr>
            <p:cNvPr id="63527" name="Line 45"/>
            <p:cNvSpPr>
              <a:spLocks noChangeShapeType="1"/>
            </p:cNvSpPr>
            <p:nvPr/>
          </p:nvSpPr>
          <p:spPr bwMode="auto">
            <a:xfrm>
              <a:off x="1494" y="1314"/>
              <a:ext cx="0" cy="144"/>
            </a:xfrm>
            <a:prstGeom prst="line">
              <a:avLst/>
            </a:prstGeom>
            <a:noFill/>
            <a:ln w="19050">
              <a:solidFill>
                <a:srgbClr val="7AA5B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528" name="Line 46"/>
            <p:cNvSpPr>
              <a:spLocks noChangeShapeType="1"/>
            </p:cNvSpPr>
            <p:nvPr/>
          </p:nvSpPr>
          <p:spPr bwMode="auto">
            <a:xfrm>
              <a:off x="692" y="1466"/>
              <a:ext cx="0" cy="336"/>
            </a:xfrm>
            <a:prstGeom prst="line">
              <a:avLst/>
            </a:prstGeom>
            <a:noFill/>
            <a:ln w="19050">
              <a:solidFill>
                <a:srgbClr val="7AA5B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529" name="Line 48"/>
            <p:cNvSpPr>
              <a:spLocks noChangeShapeType="1"/>
            </p:cNvSpPr>
            <p:nvPr/>
          </p:nvSpPr>
          <p:spPr bwMode="auto">
            <a:xfrm>
              <a:off x="684" y="1463"/>
              <a:ext cx="816" cy="0"/>
            </a:xfrm>
            <a:prstGeom prst="line">
              <a:avLst/>
            </a:prstGeom>
            <a:noFill/>
            <a:ln w="19050">
              <a:solidFill>
                <a:srgbClr val="7AA5B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662" name="Rectangle 49"/>
            <p:cNvSpPr>
              <a:spLocks noChangeArrowheads="1"/>
            </p:cNvSpPr>
            <p:nvPr/>
          </p:nvSpPr>
          <p:spPr bwMode="auto">
            <a:xfrm>
              <a:off x="220" y="2761"/>
              <a:ext cx="1316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s-ES">
                  <a:solidFill>
                    <a:srgbClr val="0055A0"/>
                  </a:solidFill>
                  <a:latin typeface="Arial" charset="0"/>
                </a:rPr>
                <a:t>Súper-Microscopio</a:t>
              </a:r>
            </a:p>
          </p:txBody>
        </p:sp>
        <p:sp>
          <p:nvSpPr>
            <p:cNvPr id="33811" name="Text Box 50"/>
            <p:cNvSpPr txBox="1">
              <a:spLocks noChangeArrowheads="1"/>
            </p:cNvSpPr>
            <p:nvPr/>
          </p:nvSpPr>
          <p:spPr bwMode="auto">
            <a:xfrm>
              <a:off x="1632" y="2373"/>
              <a:ext cx="43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de-CH" sz="2000" dirty="0">
                  <a:solidFill>
                    <a:srgbClr val="0055A0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LHC</a:t>
              </a:r>
            </a:p>
          </p:txBody>
        </p:sp>
        <p:pic>
          <p:nvPicPr>
            <p:cNvPr id="23664" name="Picture 7" descr="interconnect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4" y="1814"/>
              <a:ext cx="1488" cy="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41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2" y="1326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57489" name="Group 145"/>
          <p:cNvGrpSpPr>
            <a:grpSpLocks noChangeAspect="1"/>
          </p:cNvGrpSpPr>
          <p:nvPr/>
        </p:nvGrpSpPr>
        <p:grpSpPr bwMode="auto">
          <a:xfrm>
            <a:off x="2627784" y="332656"/>
            <a:ext cx="4311650" cy="5346700"/>
            <a:chOff x="1592" y="98"/>
            <a:chExt cx="2716" cy="3368"/>
          </a:xfrm>
        </p:grpSpPr>
        <p:sp>
          <p:nvSpPr>
            <p:cNvPr id="12338" name="Line 54"/>
            <p:cNvSpPr>
              <a:spLocks noChangeShapeType="1"/>
            </p:cNvSpPr>
            <p:nvPr/>
          </p:nvSpPr>
          <p:spPr bwMode="auto">
            <a:xfrm flipH="1" flipV="1">
              <a:off x="2230" y="1791"/>
              <a:ext cx="521" cy="165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srgbClr val="0055A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339" name="Line 55"/>
            <p:cNvSpPr>
              <a:spLocks noChangeShapeType="1"/>
            </p:cNvSpPr>
            <p:nvPr/>
          </p:nvSpPr>
          <p:spPr bwMode="auto">
            <a:xfrm flipV="1">
              <a:off x="1592" y="125"/>
              <a:ext cx="1154" cy="79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srgbClr val="0055A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23565" name="Group 144"/>
            <p:cNvGrpSpPr>
              <a:grpSpLocks/>
            </p:cNvGrpSpPr>
            <p:nvPr/>
          </p:nvGrpSpPr>
          <p:grpSpPr bwMode="auto">
            <a:xfrm>
              <a:off x="2725" y="98"/>
              <a:ext cx="1583" cy="3368"/>
              <a:chOff x="4122" y="104"/>
              <a:chExt cx="1583" cy="3368"/>
            </a:xfrm>
          </p:grpSpPr>
          <p:sp>
            <p:nvSpPr>
              <p:cNvPr id="23566" name="Rectangle 143"/>
              <p:cNvSpPr>
                <a:spLocks noChangeArrowheads="1"/>
              </p:cNvSpPr>
              <p:nvPr/>
            </p:nvSpPr>
            <p:spPr bwMode="auto">
              <a:xfrm>
                <a:off x="4140" y="104"/>
                <a:ext cx="1477" cy="336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55A0"/>
                  </a:solidFill>
                </a:endParaRPr>
              </a:p>
            </p:txBody>
          </p:sp>
          <p:grpSp>
            <p:nvGrpSpPr>
              <p:cNvPr id="23567" name="Group 10"/>
              <p:cNvGrpSpPr>
                <a:grpSpLocks/>
              </p:cNvGrpSpPr>
              <p:nvPr/>
            </p:nvGrpSpPr>
            <p:grpSpPr bwMode="auto">
              <a:xfrm>
                <a:off x="4122" y="137"/>
                <a:ext cx="1583" cy="3335"/>
                <a:chOff x="3107" y="1071"/>
                <a:chExt cx="1071" cy="2311"/>
              </a:xfrm>
            </p:grpSpPr>
            <p:grpSp>
              <p:nvGrpSpPr>
                <p:cNvPr id="23568" name="Group 11"/>
                <p:cNvGrpSpPr>
                  <a:grpSpLocks/>
                </p:cNvGrpSpPr>
                <p:nvPr/>
              </p:nvGrpSpPr>
              <p:grpSpPr bwMode="auto">
                <a:xfrm>
                  <a:off x="3470" y="1480"/>
                  <a:ext cx="294" cy="295"/>
                  <a:chOff x="1338" y="1842"/>
                  <a:chExt cx="294" cy="295"/>
                </a:xfrm>
              </p:grpSpPr>
              <p:sp>
                <p:nvSpPr>
                  <p:cNvPr id="24588" name="Oval 12"/>
                  <p:cNvSpPr>
                    <a:spLocks noChangeArrowheads="1"/>
                  </p:cNvSpPr>
                  <p:nvPr/>
                </p:nvSpPr>
                <p:spPr bwMode="auto">
                  <a:xfrm rot="301155">
                    <a:off x="1383" y="1842"/>
                    <a:ext cx="113" cy="11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D40E38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0055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" name="Oval 13"/>
                  <p:cNvSpPr>
                    <a:spLocks noChangeArrowheads="1"/>
                  </p:cNvSpPr>
                  <p:nvPr/>
                </p:nvSpPr>
                <p:spPr bwMode="auto">
                  <a:xfrm rot="301155">
                    <a:off x="1383" y="2024"/>
                    <a:ext cx="113" cy="11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D40E38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0055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4590" name="Oval 14"/>
                  <p:cNvSpPr>
                    <a:spLocks noChangeArrowheads="1"/>
                  </p:cNvSpPr>
                  <p:nvPr/>
                </p:nvSpPr>
                <p:spPr bwMode="auto">
                  <a:xfrm rot="301155">
                    <a:off x="1519" y="1933"/>
                    <a:ext cx="113" cy="11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D40E38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0055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4" name="Oval 15"/>
                  <p:cNvSpPr>
                    <a:spLocks noChangeArrowheads="1"/>
                  </p:cNvSpPr>
                  <p:nvPr/>
                </p:nvSpPr>
                <p:spPr bwMode="auto">
                  <a:xfrm rot="301155">
                    <a:off x="1474" y="1842"/>
                    <a:ext cx="113" cy="11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279D27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0055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4592" name="Oval 16"/>
                  <p:cNvSpPr>
                    <a:spLocks noChangeArrowheads="1"/>
                  </p:cNvSpPr>
                  <p:nvPr/>
                </p:nvSpPr>
                <p:spPr bwMode="auto">
                  <a:xfrm rot="301155">
                    <a:off x="1474" y="2024"/>
                    <a:ext cx="113" cy="11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279D27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0055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" name="Oval 17"/>
                  <p:cNvSpPr>
                    <a:spLocks noChangeArrowheads="1"/>
                  </p:cNvSpPr>
                  <p:nvPr/>
                </p:nvSpPr>
                <p:spPr bwMode="auto">
                  <a:xfrm rot="301155">
                    <a:off x="1338" y="1933"/>
                    <a:ext cx="113" cy="11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279D27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0055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3657" name="Oval 18"/>
                  <p:cNvSpPr>
                    <a:spLocks noChangeArrowheads="1"/>
                  </p:cNvSpPr>
                  <p:nvPr/>
                </p:nvSpPr>
                <p:spPr bwMode="auto">
                  <a:xfrm rot="301155">
                    <a:off x="1429" y="1888"/>
                    <a:ext cx="113" cy="11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279D27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baseline="-25000">
                      <a:solidFill>
                        <a:srgbClr val="0055A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4595" name="Oval 19"/>
                  <p:cNvSpPr>
                    <a:spLocks noChangeArrowheads="1"/>
                  </p:cNvSpPr>
                  <p:nvPr/>
                </p:nvSpPr>
                <p:spPr bwMode="auto">
                  <a:xfrm rot="301155">
                    <a:off x="1429" y="1979"/>
                    <a:ext cx="113" cy="113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D40E38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0055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23569" name="Group 20"/>
                <p:cNvGrpSpPr>
                  <a:grpSpLocks/>
                </p:cNvGrpSpPr>
                <p:nvPr/>
              </p:nvGrpSpPr>
              <p:grpSpPr bwMode="auto">
                <a:xfrm>
                  <a:off x="3651" y="1071"/>
                  <a:ext cx="408" cy="408"/>
                  <a:chOff x="1383" y="1570"/>
                  <a:chExt cx="408" cy="408"/>
                </a:xfrm>
              </p:grpSpPr>
              <p:grpSp>
                <p:nvGrpSpPr>
                  <p:cNvPr id="23643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1383" y="1570"/>
                    <a:ext cx="408" cy="408"/>
                    <a:chOff x="1383" y="1570"/>
                    <a:chExt cx="408" cy="408"/>
                  </a:xfrm>
                </p:grpSpPr>
                <p:sp>
                  <p:nvSpPr>
                    <p:cNvPr id="6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3" y="1570"/>
                      <a:ext cx="408" cy="40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D40E38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7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09" y="1752"/>
                      <a:ext cx="125" cy="1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4306D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29" y="1752"/>
                      <a:ext cx="125" cy="1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4306D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3650" name="Oval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1616"/>
                      <a:ext cx="125" cy="12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4306D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endParaRPr lang="en-US" sz="1200">
                        <a:solidFill>
                          <a:srgbClr val="0055A0"/>
                        </a:solidFill>
                        <a:latin typeface="Verdana" pitchFamily="34" charset="0"/>
                      </a:endParaRPr>
                    </a:p>
                  </p:txBody>
                </p:sp>
              </p:grpSp>
              <p:sp>
                <p:nvSpPr>
                  <p:cNvPr id="23644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98" y="1756"/>
                    <a:ext cx="136" cy="136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/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>
                        <a:solidFill>
                          <a:srgbClr val="0055A0"/>
                        </a:solidFill>
                        <a:latin typeface="Verdana" pitchFamily="34" charset="0"/>
                      </a:rPr>
                      <a:t>d</a:t>
                    </a:r>
                    <a:endParaRPr lang="en-GB" sz="1200">
                      <a:solidFill>
                        <a:srgbClr val="0055A0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23645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1495" y="1616"/>
                    <a:ext cx="160" cy="92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lnSpc>
                        <a:spcPct val="60000"/>
                      </a:lnSpc>
                    </a:pPr>
                    <a:r>
                      <a:rPr lang="en-US" sz="1200">
                        <a:solidFill>
                          <a:srgbClr val="0055A0"/>
                        </a:solidFill>
                        <a:latin typeface="Arial" charset="0"/>
                      </a:rPr>
                      <a:t>u</a:t>
                    </a:r>
                    <a:endParaRPr lang="en-GB" sz="1200">
                      <a:solidFill>
                        <a:srgbClr val="0055A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3646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1439" y="1790"/>
                    <a:ext cx="91" cy="90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/>
                  <a:lstStyle/>
                  <a:p>
                    <a:pPr algn="ctr">
                      <a:lnSpc>
                        <a:spcPct val="60000"/>
                      </a:lnSpc>
                    </a:pPr>
                    <a:r>
                      <a:rPr lang="en-US" sz="1200">
                        <a:solidFill>
                          <a:srgbClr val="0055A0"/>
                        </a:solidFill>
                        <a:latin typeface="Arial" charset="0"/>
                      </a:rPr>
                      <a:t>u</a:t>
                    </a:r>
                    <a:endParaRPr lang="en-GB" sz="1200">
                      <a:solidFill>
                        <a:srgbClr val="0055A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23570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486" y="1071"/>
                  <a:ext cx="264" cy="10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055A0"/>
                      </a:solidFill>
                      <a:latin typeface="Comic Sans MS" pitchFamily="66" charset="0"/>
                    </a:rPr>
                    <a:t>Quarks</a:t>
                  </a:r>
                  <a:endParaRPr lang="en-GB" sz="1000" dirty="0">
                    <a:solidFill>
                      <a:srgbClr val="0055A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357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152" y="1389"/>
                  <a:ext cx="455" cy="10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s-ES" sz="1000" dirty="0">
                      <a:solidFill>
                        <a:srgbClr val="0055A0"/>
                      </a:solidFill>
                      <a:latin typeface="Comic Sans MS" pitchFamily="66" charset="0"/>
                    </a:rPr>
                    <a:t>Protón</a:t>
                  </a:r>
                </a:p>
              </p:txBody>
            </p:sp>
            <p:sp>
              <p:nvSpPr>
                <p:cNvPr id="2357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651" y="1661"/>
                  <a:ext cx="499" cy="10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s-ES" sz="1000" dirty="0">
                      <a:solidFill>
                        <a:srgbClr val="0055A0"/>
                      </a:solidFill>
                      <a:latin typeface="Comic Sans MS" pitchFamily="66" charset="0"/>
                    </a:rPr>
                    <a:t>Neutrón</a:t>
                  </a:r>
                </a:p>
              </p:txBody>
            </p:sp>
            <p:grpSp>
              <p:nvGrpSpPr>
                <p:cNvPr id="23573" name="Group 32"/>
                <p:cNvGrpSpPr>
                  <a:grpSpLocks/>
                </p:cNvGrpSpPr>
                <p:nvPr/>
              </p:nvGrpSpPr>
              <p:grpSpPr bwMode="auto">
                <a:xfrm>
                  <a:off x="3198" y="1797"/>
                  <a:ext cx="544" cy="544"/>
                  <a:chOff x="3787" y="2024"/>
                  <a:chExt cx="635" cy="635"/>
                </a:xfrm>
              </p:grpSpPr>
              <p:grpSp>
                <p:nvGrpSpPr>
                  <p:cNvPr id="2362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4059" y="2296"/>
                    <a:ext cx="90" cy="91"/>
                    <a:chOff x="1338" y="1842"/>
                    <a:chExt cx="294" cy="295"/>
                  </a:xfrm>
                </p:grpSpPr>
                <p:sp>
                  <p:nvSpPr>
                    <p:cNvPr id="24610" name="Oval 34"/>
                    <p:cNvSpPr>
                      <a:spLocks noChangeArrowheads="1"/>
                    </p:cNvSpPr>
                    <p:nvPr/>
                  </p:nvSpPr>
                  <p:spPr bwMode="auto">
                    <a:xfrm rot="301155">
                      <a:off x="1382" y="1796"/>
                      <a:ext cx="113" cy="14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D40E38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" name="Oval 35"/>
                    <p:cNvSpPr>
                      <a:spLocks noChangeArrowheads="1"/>
                    </p:cNvSpPr>
                    <p:nvPr/>
                  </p:nvSpPr>
                  <p:spPr bwMode="auto">
                    <a:xfrm rot="301155">
                      <a:off x="1382" y="2024"/>
                      <a:ext cx="113" cy="11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D40E38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12" name="Oval 36"/>
                    <p:cNvSpPr>
                      <a:spLocks noChangeArrowheads="1"/>
                    </p:cNvSpPr>
                    <p:nvPr/>
                  </p:nvSpPr>
                  <p:spPr bwMode="auto">
                    <a:xfrm rot="301155">
                      <a:off x="1518" y="1927"/>
                      <a:ext cx="113" cy="11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D40E38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2" name="Oval 37"/>
                    <p:cNvSpPr>
                      <a:spLocks noChangeArrowheads="1"/>
                    </p:cNvSpPr>
                    <p:nvPr/>
                  </p:nvSpPr>
                  <p:spPr bwMode="auto">
                    <a:xfrm rot="301155">
                      <a:off x="1475" y="1796"/>
                      <a:ext cx="113" cy="14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279D2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" name="Oval 38"/>
                    <p:cNvSpPr>
                      <a:spLocks noChangeArrowheads="1"/>
                    </p:cNvSpPr>
                    <p:nvPr/>
                  </p:nvSpPr>
                  <p:spPr bwMode="auto">
                    <a:xfrm rot="301155">
                      <a:off x="1475" y="2024"/>
                      <a:ext cx="113" cy="11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279D2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" name="Oval 39"/>
                    <p:cNvSpPr>
                      <a:spLocks noChangeArrowheads="1"/>
                    </p:cNvSpPr>
                    <p:nvPr/>
                  </p:nvSpPr>
                  <p:spPr bwMode="auto">
                    <a:xfrm rot="301155">
                      <a:off x="1338" y="1927"/>
                      <a:ext cx="113" cy="11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279D2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3641" name="Oval 40"/>
                    <p:cNvSpPr>
                      <a:spLocks noChangeArrowheads="1"/>
                    </p:cNvSpPr>
                    <p:nvPr/>
                  </p:nvSpPr>
                  <p:spPr bwMode="auto">
                    <a:xfrm rot="301155">
                      <a:off x="1429" y="1888"/>
                      <a:ext cx="113" cy="11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279D27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endParaRPr lang="en-US" baseline="-25000">
                        <a:solidFill>
                          <a:srgbClr val="0055A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5" name="Oval 41"/>
                    <p:cNvSpPr>
                      <a:spLocks noChangeArrowheads="1"/>
                    </p:cNvSpPr>
                    <p:nvPr/>
                  </p:nvSpPr>
                  <p:spPr bwMode="auto">
                    <a:xfrm rot="301155">
                      <a:off x="1428" y="1977"/>
                      <a:ext cx="113" cy="11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D40E38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2362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3787" y="2251"/>
                    <a:ext cx="635" cy="182"/>
                    <a:chOff x="3198" y="2795"/>
                    <a:chExt cx="635" cy="182"/>
                  </a:xfrm>
                </p:grpSpPr>
                <p:sp>
                  <p:nvSpPr>
                    <p:cNvPr id="16" name="Oval 43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3198" y="2795"/>
                      <a:ext cx="635" cy="182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20" name="Oval 44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3243" y="2924"/>
                      <a:ext cx="46" cy="45"/>
                    </a:xfrm>
                    <a:prstGeom prst="ellipse">
                      <a:avLst/>
                    </a:prstGeom>
                    <a:solidFill>
                      <a:srgbClr val="B00058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23624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4013" y="2024"/>
                    <a:ext cx="181" cy="635"/>
                    <a:chOff x="3198" y="2614"/>
                    <a:chExt cx="181" cy="635"/>
                  </a:xfrm>
                </p:grpSpPr>
                <p:sp>
                  <p:nvSpPr>
                    <p:cNvPr id="23631" name="Oval 46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2971" y="2841"/>
                      <a:ext cx="635" cy="181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 rot="10800000" wrap="none" anchor="ctr"/>
                    <a:lstStyle/>
                    <a:p>
                      <a:pPr algn="ctr"/>
                      <a:endParaRPr lang="en-US" baseline="-25000">
                        <a:solidFill>
                          <a:srgbClr val="0055A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9" name="Oval 47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3207" y="2659"/>
                      <a:ext cx="44" cy="45"/>
                    </a:xfrm>
                    <a:prstGeom prst="ellipse">
                      <a:avLst/>
                    </a:prstGeom>
                    <a:solidFill>
                      <a:srgbClr val="B00058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23625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4013" y="2024"/>
                    <a:ext cx="319" cy="635"/>
                    <a:chOff x="4150" y="1706"/>
                    <a:chExt cx="319" cy="635"/>
                  </a:xfrm>
                </p:grpSpPr>
                <p:sp>
                  <p:nvSpPr>
                    <p:cNvPr id="23629" name="Oval 49"/>
                    <p:cNvSpPr>
                      <a:spLocks noChangeArrowheads="1"/>
                    </p:cNvSpPr>
                    <p:nvPr/>
                  </p:nvSpPr>
                  <p:spPr bwMode="auto">
                    <a:xfrm rot="7862141">
                      <a:off x="3923" y="1933"/>
                      <a:ext cx="635" cy="181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endParaRPr lang="en-US" baseline="-25000">
                        <a:solidFill>
                          <a:srgbClr val="0055A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4626" name="Oval 50"/>
                    <p:cNvSpPr>
                      <a:spLocks noChangeArrowheads="1"/>
                    </p:cNvSpPr>
                    <p:nvPr/>
                  </p:nvSpPr>
                  <p:spPr bwMode="auto">
                    <a:xfrm rot="7862141" flipH="1">
                      <a:off x="4423" y="1847"/>
                      <a:ext cx="44" cy="47"/>
                    </a:xfrm>
                    <a:prstGeom prst="ellipse">
                      <a:avLst/>
                    </a:prstGeom>
                    <a:solidFill>
                      <a:srgbClr val="B00058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23626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3787" y="2251"/>
                    <a:ext cx="635" cy="229"/>
                    <a:chOff x="3742" y="2659"/>
                    <a:chExt cx="635" cy="229"/>
                  </a:xfrm>
                </p:grpSpPr>
                <p:sp>
                  <p:nvSpPr>
                    <p:cNvPr id="23627" name="Oval 52"/>
                    <p:cNvSpPr>
                      <a:spLocks noChangeArrowheads="1"/>
                    </p:cNvSpPr>
                    <p:nvPr/>
                  </p:nvSpPr>
                  <p:spPr bwMode="auto">
                    <a:xfrm rot="2329278">
                      <a:off x="3742" y="2659"/>
                      <a:ext cx="635" cy="181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endParaRPr lang="en-US" baseline="-25000">
                        <a:solidFill>
                          <a:srgbClr val="0055A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4629" name="Oval 53"/>
                    <p:cNvSpPr>
                      <a:spLocks noChangeArrowheads="1"/>
                    </p:cNvSpPr>
                    <p:nvPr/>
                  </p:nvSpPr>
                  <p:spPr bwMode="auto">
                    <a:xfrm rot="2329278">
                      <a:off x="4273" y="2840"/>
                      <a:ext cx="45" cy="48"/>
                    </a:xfrm>
                    <a:prstGeom prst="ellipse">
                      <a:avLst/>
                    </a:prstGeom>
                    <a:solidFill>
                      <a:srgbClr val="B00058"/>
                    </a:soli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23574" name="Group 54"/>
                <p:cNvGrpSpPr>
                  <a:grpSpLocks/>
                </p:cNvGrpSpPr>
                <p:nvPr/>
              </p:nvGrpSpPr>
              <p:grpSpPr bwMode="auto">
                <a:xfrm>
                  <a:off x="3198" y="2432"/>
                  <a:ext cx="363" cy="363"/>
                  <a:chOff x="3207" y="2505"/>
                  <a:chExt cx="544" cy="544"/>
                </a:xfrm>
              </p:grpSpPr>
              <p:grpSp>
                <p:nvGrpSpPr>
                  <p:cNvPr id="23581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3275" y="2568"/>
                    <a:ext cx="454" cy="408"/>
                    <a:chOff x="3424" y="2341"/>
                    <a:chExt cx="862" cy="726"/>
                  </a:xfrm>
                </p:grpSpPr>
                <p:sp>
                  <p:nvSpPr>
                    <p:cNvPr id="24632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2" y="2704"/>
                      <a:ext cx="173" cy="18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1" y="2614"/>
                      <a:ext cx="179" cy="18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34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96" y="2523"/>
                      <a:ext cx="181" cy="18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35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33" y="2436"/>
                      <a:ext cx="181" cy="17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36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9" y="2351"/>
                      <a:ext cx="166" cy="17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37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1" y="2751"/>
                      <a:ext cx="179" cy="18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38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33" y="2571"/>
                      <a:ext cx="181" cy="17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39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96" y="2660"/>
                      <a:ext cx="181" cy="179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40" name="Oval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2" y="2839"/>
                      <a:ext cx="173" cy="18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41" name="Oval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9" y="2486"/>
                      <a:ext cx="166" cy="17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42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1" y="2886"/>
                      <a:ext cx="179" cy="18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43" name="Oval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96" y="2795"/>
                      <a:ext cx="181" cy="18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44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33" y="2704"/>
                      <a:ext cx="181" cy="18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66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45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9" y="2614"/>
                      <a:ext cx="166" cy="18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646" name="Oval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04" y="2523"/>
                      <a:ext cx="166" cy="181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5F5F5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</p:grpSp>
              <p:sp>
                <p:nvSpPr>
                  <p:cNvPr id="24647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3207" y="2505"/>
                    <a:ext cx="526" cy="531"/>
                  </a:xfrm>
                  <a:prstGeom prst="ellipse">
                    <a:avLst/>
                  </a:prstGeom>
                  <a:noFill/>
                  <a:ln w="6350" algn="ctr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rgbClr val="0055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grpSp>
                <p:nvGrpSpPr>
                  <p:cNvPr id="23583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3493" y="2777"/>
                    <a:ext cx="91" cy="91"/>
                    <a:chOff x="4195" y="1979"/>
                    <a:chExt cx="182" cy="181"/>
                  </a:xfrm>
                </p:grpSpPr>
                <p:sp>
                  <p:nvSpPr>
                    <p:cNvPr id="24649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6" y="1980"/>
                      <a:ext cx="180" cy="180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9933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 algn="ctr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en-US">
                        <a:solidFill>
                          <a:srgbClr val="0055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grpSp>
                  <p:nvGrpSpPr>
                    <p:cNvPr id="23585" name="Group 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95" y="1979"/>
                      <a:ext cx="182" cy="181"/>
                      <a:chOff x="3787" y="2024"/>
                      <a:chExt cx="635" cy="635"/>
                    </a:xfrm>
                  </p:grpSpPr>
                  <p:grpSp>
                    <p:nvGrpSpPr>
                      <p:cNvPr id="23586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59" y="2296"/>
                        <a:ext cx="90" cy="91"/>
                        <a:chOff x="1338" y="1842"/>
                        <a:chExt cx="294" cy="295"/>
                      </a:xfrm>
                    </p:grpSpPr>
                    <p:sp>
                      <p:nvSpPr>
                        <p:cNvPr id="24652" name="Oval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01155">
                          <a:off x="1381" y="1840"/>
                          <a:ext cx="116" cy="11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chemeClr val="bg1"/>
                            </a:gs>
                            <a:gs pos="100000">
                              <a:srgbClr val="D40E38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  <p:sp>
                      <p:nvSpPr>
                        <p:cNvPr id="24653" name="Oval 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01155">
                          <a:off x="1381" y="2028"/>
                          <a:ext cx="116" cy="11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chemeClr val="bg1"/>
                            </a:gs>
                            <a:gs pos="100000">
                              <a:srgbClr val="D40E38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  <p:sp>
                      <p:nvSpPr>
                        <p:cNvPr id="24654" name="Oval 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01155">
                          <a:off x="1520" y="1934"/>
                          <a:ext cx="116" cy="11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chemeClr val="bg1"/>
                            </a:gs>
                            <a:gs pos="100000">
                              <a:srgbClr val="D40E38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  <p:sp>
                      <p:nvSpPr>
                        <p:cNvPr id="24655" name="Oval 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01155">
                          <a:off x="1473" y="1840"/>
                          <a:ext cx="116" cy="11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chemeClr val="bg1"/>
                            </a:gs>
                            <a:gs pos="100000">
                              <a:srgbClr val="279D27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  <p:sp>
                      <p:nvSpPr>
                        <p:cNvPr id="24656" name="Oval 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01155">
                          <a:off x="1473" y="2028"/>
                          <a:ext cx="116" cy="11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chemeClr val="bg1"/>
                            </a:gs>
                            <a:gs pos="100000">
                              <a:srgbClr val="279D27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  <p:sp>
                      <p:nvSpPr>
                        <p:cNvPr id="24657" name="Oval 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01155">
                          <a:off x="1335" y="1934"/>
                          <a:ext cx="116" cy="11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chemeClr val="bg1"/>
                            </a:gs>
                            <a:gs pos="100000">
                              <a:srgbClr val="279D27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  <p:sp>
                      <p:nvSpPr>
                        <p:cNvPr id="23605" name="Oval 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01155">
                          <a:off x="1429" y="1888"/>
                          <a:ext cx="113" cy="113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chemeClr val="bg1"/>
                            </a:gs>
                            <a:gs pos="100000">
                              <a:srgbClr val="279D27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/>
                          <a:endParaRPr lang="en-US" baseline="-25000">
                            <a:solidFill>
                              <a:srgbClr val="0055A0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4659" name="Oval 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01155">
                          <a:off x="1427" y="1981"/>
                          <a:ext cx="116" cy="117"/>
                        </a:xfrm>
                        <a:prstGeom prst="ellipse">
                          <a:avLst/>
                        </a:prstGeom>
                        <a:gradFill rotWithShape="1">
                          <a:gsLst>
                            <a:gs pos="0">
                              <a:schemeClr val="bg1"/>
                            </a:gs>
                            <a:gs pos="100000">
                              <a:srgbClr val="D40E38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23587" name="Group 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87" y="2251"/>
                        <a:ext cx="635" cy="182"/>
                        <a:chOff x="3198" y="2795"/>
                        <a:chExt cx="635" cy="182"/>
                      </a:xfrm>
                    </p:grpSpPr>
                    <p:sp>
                      <p:nvSpPr>
                        <p:cNvPr id="24661" name="Oval 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3200" y="2796"/>
                          <a:ext cx="630" cy="181"/>
                        </a:xfrm>
                        <a:prstGeom prst="ellipse">
                          <a:avLst/>
                        </a:prstGeom>
                        <a:noFill/>
                        <a:ln w="9525" algn="ctr">
                          <a:solidFill>
                            <a:srgbClr val="00FF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  <p:sp>
                      <p:nvSpPr>
                        <p:cNvPr id="24662" name="Oval 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3243" y="2926"/>
                          <a:ext cx="50" cy="43"/>
                        </a:xfrm>
                        <a:prstGeom prst="ellipse">
                          <a:avLst/>
                        </a:prstGeom>
                        <a:solidFill>
                          <a:srgbClr val="B00058"/>
                        </a:solidFill>
                        <a:ln w="9525" algn="ctr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rot="10800000"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23588" name="Group 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13" y="2024"/>
                        <a:ext cx="181" cy="635"/>
                        <a:chOff x="3198" y="2614"/>
                        <a:chExt cx="181" cy="635"/>
                      </a:xfrm>
                    </p:grpSpPr>
                    <p:sp>
                      <p:nvSpPr>
                        <p:cNvPr id="23595" name="Oval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5400000">
                          <a:off x="2971" y="2841"/>
                          <a:ext cx="635" cy="181"/>
                        </a:xfrm>
                        <a:prstGeom prst="ellipse">
                          <a:avLst/>
                        </a:prstGeom>
                        <a:noFill/>
                        <a:ln w="9525" algn="ctr">
                          <a:solidFill>
                            <a:srgbClr val="00FF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 wrap="none" anchor="ctr"/>
                        <a:lstStyle/>
                        <a:p>
                          <a:pPr algn="ctr"/>
                          <a:endParaRPr lang="en-US" baseline="-25000">
                            <a:solidFill>
                              <a:srgbClr val="0055A0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4665" name="Oval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5400000">
                          <a:off x="3207" y="2661"/>
                          <a:ext cx="43" cy="42"/>
                        </a:xfrm>
                        <a:prstGeom prst="ellipse">
                          <a:avLst/>
                        </a:prstGeom>
                        <a:solidFill>
                          <a:srgbClr val="B00058"/>
                        </a:solidFill>
                        <a:ln w="9525" algn="ctr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vert="eaVert"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23589" name="Group 9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13" y="2024"/>
                        <a:ext cx="319" cy="635"/>
                        <a:chOff x="4150" y="1706"/>
                        <a:chExt cx="319" cy="635"/>
                      </a:xfrm>
                    </p:grpSpPr>
                    <p:sp>
                      <p:nvSpPr>
                        <p:cNvPr id="23593" name="Oval 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862141">
                          <a:off x="3923" y="1933"/>
                          <a:ext cx="635" cy="181"/>
                        </a:xfrm>
                        <a:prstGeom prst="ellipse">
                          <a:avLst/>
                        </a:prstGeom>
                        <a:noFill/>
                        <a:ln w="9525" algn="ctr">
                          <a:solidFill>
                            <a:srgbClr val="00FF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/>
                          <a:endParaRPr lang="en-US" baseline="-25000">
                            <a:solidFill>
                              <a:srgbClr val="0055A0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4668" name="Oval 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862141" flipH="1">
                          <a:off x="4396" y="1872"/>
                          <a:ext cx="51" cy="0"/>
                        </a:xfrm>
                        <a:prstGeom prst="ellipse">
                          <a:avLst/>
                        </a:prstGeom>
                        <a:solidFill>
                          <a:srgbClr val="B00058"/>
                        </a:solidFill>
                        <a:ln w="9525" algn="ctr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rot="10800000" vert="eaVert"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</p:grpSp>
                  <p:grpSp>
                    <p:nvGrpSpPr>
                      <p:cNvPr id="23590" name="Group 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87" y="2251"/>
                        <a:ext cx="635" cy="229"/>
                        <a:chOff x="3742" y="2659"/>
                        <a:chExt cx="635" cy="229"/>
                      </a:xfrm>
                    </p:grpSpPr>
                    <p:sp>
                      <p:nvSpPr>
                        <p:cNvPr id="23591" name="Oval 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2329278">
                          <a:off x="3742" y="2659"/>
                          <a:ext cx="635" cy="181"/>
                        </a:xfrm>
                        <a:prstGeom prst="ellipse">
                          <a:avLst/>
                        </a:prstGeom>
                        <a:noFill/>
                        <a:ln w="9525" algn="ctr">
                          <a:solidFill>
                            <a:srgbClr val="00FF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/>
                          <a:endParaRPr lang="en-US" baseline="-25000">
                            <a:solidFill>
                              <a:srgbClr val="0055A0"/>
                            </a:solidFill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4671" name="Oval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2329278">
                          <a:off x="4268" y="2841"/>
                          <a:ext cx="50" cy="36"/>
                        </a:xfrm>
                        <a:prstGeom prst="ellipse">
                          <a:avLst/>
                        </a:prstGeom>
                        <a:solidFill>
                          <a:srgbClr val="B00058"/>
                        </a:solidFill>
                        <a:ln w="9525" algn="ctr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 algn="ctr">
                            <a:defRPr/>
                          </a:pPr>
                          <a:endParaRPr lang="en-US">
                            <a:solidFill>
                              <a:srgbClr val="0055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p:txBody>
                    </p:sp>
                  </p:grpSp>
                </p:grpSp>
              </p:grpSp>
            </p:grpSp>
            <p:pic>
              <p:nvPicPr>
                <p:cNvPr id="23575" name="Picture 96" descr="MC900436872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3122" y="2883"/>
                  <a:ext cx="499" cy="4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57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3679" y="2115"/>
                  <a:ext cx="499" cy="10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ES" sz="1000" dirty="0">
                      <a:solidFill>
                        <a:srgbClr val="0055A0"/>
                      </a:solidFill>
                      <a:latin typeface="Comic Sans MS" pitchFamily="66" charset="0"/>
                    </a:rPr>
                    <a:t>Electrón</a:t>
                  </a:r>
                </a:p>
              </p:txBody>
            </p:sp>
            <p:sp>
              <p:nvSpPr>
                <p:cNvPr id="23577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3107" y="1933"/>
                  <a:ext cx="499" cy="10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ES" sz="1000" dirty="0">
                      <a:solidFill>
                        <a:srgbClr val="0055A0"/>
                      </a:solidFill>
                      <a:latin typeface="Comic Sans MS" pitchFamily="66" charset="0"/>
                    </a:rPr>
                    <a:t>Núcleo</a:t>
                  </a:r>
                </a:p>
              </p:txBody>
            </p:sp>
            <p:sp>
              <p:nvSpPr>
                <p:cNvPr id="23578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3379" y="2614"/>
                  <a:ext cx="499" cy="10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ES" sz="1000">
                      <a:solidFill>
                        <a:srgbClr val="0055A0"/>
                      </a:solidFill>
                      <a:latin typeface="Comic Sans MS" pitchFamily="66" charset="0"/>
                    </a:rPr>
                    <a:t>  Átomo</a:t>
                  </a:r>
                </a:p>
              </p:txBody>
            </p:sp>
            <p:sp>
              <p:nvSpPr>
                <p:cNvPr id="23579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3152" y="2795"/>
                  <a:ext cx="499" cy="10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ES" sz="1000" dirty="0">
                      <a:solidFill>
                        <a:srgbClr val="0055A0"/>
                      </a:solidFill>
                      <a:latin typeface="Comic Sans MS" pitchFamily="66" charset="0"/>
                    </a:rPr>
                    <a:t>     Molécula</a:t>
                  </a:r>
                </a:p>
              </p:txBody>
            </p:sp>
            <p:sp>
              <p:nvSpPr>
                <p:cNvPr id="23580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3460" y="3225"/>
                  <a:ext cx="499" cy="10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ES" sz="1000" dirty="0">
                      <a:solidFill>
                        <a:srgbClr val="0055A0"/>
                      </a:solidFill>
                      <a:latin typeface="Comic Sans MS" pitchFamily="66" charset="0"/>
                    </a:rPr>
                    <a:t>Materia</a:t>
                  </a:r>
                </a:p>
              </p:txBody>
            </p:sp>
          </p:grpSp>
        </p:grp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179512" y="4714875"/>
            <a:ext cx="5710113" cy="2008040"/>
            <a:chOff x="298574" y="4832350"/>
            <a:chExt cx="5710113" cy="2008040"/>
          </a:xfrm>
        </p:grpSpPr>
        <p:sp>
          <p:nvSpPr>
            <p:cNvPr id="23561" name="Rectangle 41"/>
            <p:cNvSpPr>
              <a:spLocks noChangeArrowheads="1"/>
            </p:cNvSpPr>
            <p:nvPr/>
          </p:nvSpPr>
          <p:spPr bwMode="auto">
            <a:xfrm>
              <a:off x="298574" y="5529262"/>
              <a:ext cx="5710113" cy="1311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es-ES" sz="1800" dirty="0">
                  <a:solidFill>
                    <a:srgbClr val="0055A0"/>
                  </a:solidFill>
                  <a:latin typeface="Arial" charset="0"/>
                </a:rPr>
                <a:t>Estudiar las leyes físicas de los </a:t>
              </a:r>
              <a:r>
                <a:rPr lang="es-ES" sz="1800" dirty="0" smtClean="0">
                  <a:solidFill>
                    <a:srgbClr val="0055A0"/>
                  </a:solidFill>
                  <a:latin typeface="Arial" charset="0"/>
                </a:rPr>
                <a:t>primeros momentos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s-ES" sz="1800" dirty="0" smtClean="0">
                  <a:solidFill>
                    <a:srgbClr val="0055A0"/>
                  </a:solidFill>
                  <a:latin typeface="Arial" charset="0"/>
                </a:rPr>
                <a:t>      después </a:t>
              </a:r>
              <a:r>
                <a:rPr lang="es-ES" sz="1800" dirty="0">
                  <a:solidFill>
                    <a:srgbClr val="0055A0"/>
                  </a:solidFill>
                  <a:latin typeface="Arial" charset="0"/>
                </a:rPr>
                <a:t>del Big </a:t>
              </a:r>
              <a:r>
                <a:rPr lang="es-ES" sz="1800" dirty="0" err="1">
                  <a:solidFill>
                    <a:srgbClr val="0055A0"/>
                  </a:solidFill>
                  <a:latin typeface="Arial" charset="0"/>
                </a:rPr>
                <a:t>Bang</a:t>
              </a:r>
              <a:r>
                <a:rPr lang="es-ES" sz="1800" dirty="0">
                  <a:solidFill>
                    <a:srgbClr val="0055A0"/>
                  </a:solidFill>
                  <a:latin typeface="Arial" charset="0"/>
                </a:rPr>
                <a:t> </a:t>
              </a:r>
              <a:r>
                <a:rPr lang="es-ES" sz="1800" dirty="0" smtClean="0">
                  <a:solidFill>
                    <a:srgbClr val="0055A0"/>
                  </a:solidFill>
                  <a:latin typeface="Arial" charset="0"/>
                </a:rPr>
                <a:t>incrementando </a:t>
              </a:r>
              <a:r>
                <a:rPr lang="es-ES" sz="1800" dirty="0">
                  <a:solidFill>
                    <a:srgbClr val="0055A0"/>
                  </a:solidFill>
                  <a:latin typeface="Arial" charset="0"/>
                </a:rPr>
                <a:t>la </a:t>
              </a:r>
              <a:r>
                <a:rPr lang="es-ES" sz="1800" dirty="0" smtClean="0">
                  <a:solidFill>
                    <a:srgbClr val="0055A0"/>
                  </a:solidFill>
                  <a:latin typeface="Arial" charset="0"/>
                </a:rPr>
                <a:t>Simbiosis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s-ES" sz="1800" dirty="0">
                  <a:solidFill>
                    <a:srgbClr val="0055A0"/>
                  </a:solidFill>
                </a:rPr>
                <a:t> </a:t>
              </a:r>
              <a:r>
                <a:rPr lang="es-ES" sz="1800" dirty="0" smtClean="0">
                  <a:solidFill>
                    <a:srgbClr val="0055A0"/>
                  </a:solidFill>
                </a:rPr>
                <a:t> </a:t>
              </a:r>
              <a:r>
                <a:rPr lang="es-ES" sz="1800" dirty="0" smtClean="0">
                  <a:solidFill>
                    <a:srgbClr val="0055A0"/>
                  </a:solidFill>
                  <a:latin typeface="Arial" charset="0"/>
                </a:rPr>
                <a:t>    entre Física de </a:t>
              </a:r>
              <a:r>
                <a:rPr lang="es-ES" sz="1800" dirty="0">
                  <a:solidFill>
                    <a:srgbClr val="0055A0"/>
                  </a:solidFill>
                  <a:latin typeface="Arial" charset="0"/>
                </a:rPr>
                <a:t>Partículas, Astrofísica </a:t>
              </a:r>
              <a:r>
                <a:rPr lang="es-ES" sz="1800" dirty="0" smtClean="0">
                  <a:solidFill>
                    <a:srgbClr val="0055A0"/>
                  </a:solidFill>
                  <a:latin typeface="Arial" charset="0"/>
                </a:rPr>
                <a:t>y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s-ES" sz="1800" dirty="0">
                  <a:solidFill>
                    <a:srgbClr val="0055A0"/>
                  </a:solidFill>
                </a:rPr>
                <a:t> </a:t>
              </a:r>
              <a:r>
                <a:rPr lang="es-ES" sz="1800" dirty="0" smtClean="0">
                  <a:solidFill>
                    <a:srgbClr val="0055A0"/>
                  </a:solidFill>
                </a:rPr>
                <a:t>    </a:t>
              </a:r>
              <a:r>
                <a:rPr lang="es-ES" sz="1800" dirty="0" smtClean="0">
                  <a:solidFill>
                    <a:srgbClr val="0055A0"/>
                  </a:solidFill>
                  <a:latin typeface="Arial" charset="0"/>
                </a:rPr>
                <a:t> </a:t>
              </a:r>
              <a:r>
                <a:rPr lang="es-ES" sz="1800" dirty="0">
                  <a:solidFill>
                    <a:srgbClr val="0055A0"/>
                  </a:solidFill>
                  <a:latin typeface="Arial" charset="0"/>
                </a:rPr>
                <a:t>Cosmología</a:t>
              </a:r>
            </a:p>
          </p:txBody>
        </p:sp>
        <p:sp>
          <p:nvSpPr>
            <p:cNvPr id="63525" name="AutoShape 42"/>
            <p:cNvSpPr>
              <a:spLocks noChangeArrowheads="1"/>
            </p:cNvSpPr>
            <p:nvPr/>
          </p:nvSpPr>
          <p:spPr bwMode="auto">
            <a:xfrm rot="5400000">
              <a:off x="1058863" y="4916487"/>
              <a:ext cx="654050" cy="4857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3A62AB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16" descr="Einstein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72816"/>
            <a:ext cx="1521096" cy="158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8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7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9630" b="2592"/>
          <a:stretch>
            <a:fillRect/>
          </a:stretch>
        </p:blipFill>
        <p:spPr bwMode="auto">
          <a:xfrm>
            <a:off x="0" y="-776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6610" y="764677"/>
            <a:ext cx="84737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El CERN, ciencia sin fronteras</a:t>
            </a:r>
            <a:endParaRPr lang="en-GB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7"/>
          <a:stretch/>
        </p:blipFill>
        <p:spPr>
          <a:xfrm>
            <a:off x="0" y="6000810"/>
            <a:ext cx="5852159" cy="885326"/>
          </a:xfrm>
          <a:prstGeom prst="rect">
            <a:avLst/>
          </a:prstGeom>
        </p:spPr>
      </p:pic>
      <p:pic>
        <p:nvPicPr>
          <p:cNvPr id="10" name="Image 7" descr="LOGO-60-CER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10" y="6099957"/>
            <a:ext cx="1819625" cy="7861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0"/>
          <p:cNvSpPr/>
          <p:nvPr/>
        </p:nvSpPr>
        <p:spPr>
          <a:xfrm>
            <a:off x="126610" y="4908506"/>
            <a:ext cx="8921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Isabel Béjar Alonso </a:t>
            </a:r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HL-LHC </a:t>
            </a:r>
            <a:r>
              <a:rPr lang="es-E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TechnicalCoordinator</a:t>
            </a:r>
            <a:endParaRPr lang="en-GB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057" y="6099957"/>
            <a:ext cx="1573943" cy="75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5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524000"/>
            <a:ext cx="8458200" cy="914400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s-ES_tradnl" sz="2400" dirty="0" smtClean="0">
                <a:solidFill>
                  <a:srgbClr val="0055A0"/>
                </a:solidFill>
              </a:rPr>
              <a:t>Interfaz entre ciencia fundamental y desarrollos tecnológicos clave</a:t>
            </a:r>
          </a:p>
        </p:txBody>
      </p:sp>
      <p:pic>
        <p:nvPicPr>
          <p:cNvPr id="7" name="Picture 6" descr="Screen shot 2011-04-17 at 17.36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13" y="2416175"/>
            <a:ext cx="5208587" cy="936625"/>
          </a:xfrm>
          <a:prstGeom prst="rect">
            <a:avLst/>
          </a:prstGeom>
          <a:effectLst>
            <a:outerShdw blurRad="38100" dist="38100" dir="2700000">
              <a:srgbClr val="000000"/>
            </a:outerShdw>
          </a:effec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03238" y="3873499"/>
            <a:ext cx="9005887" cy="2996863"/>
            <a:chOff x="457200" y="3849469"/>
            <a:chExt cx="8686800" cy="2997112"/>
          </a:xfrm>
        </p:grpSpPr>
        <p:sp>
          <p:nvSpPr>
            <p:cNvPr id="14" name="Rectangle 1028"/>
            <p:cNvSpPr txBox="1">
              <a:spLocks noChangeArrowheads="1"/>
            </p:cNvSpPr>
            <p:nvPr/>
          </p:nvSpPr>
          <p:spPr bwMode="auto">
            <a:xfrm>
              <a:off x="457200" y="3849469"/>
              <a:ext cx="8686800" cy="7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  <a:spcAft>
                  <a:spcPts val="1200"/>
                </a:spcAft>
                <a:buClr>
                  <a:srgbClr val="FFFF00"/>
                </a:buClr>
                <a:buSzPct val="75000"/>
                <a:buFont typeface="Wingdings" pitchFamily="2" charset="2"/>
                <a:buChar char="q"/>
                <a:defRPr/>
              </a:pPr>
              <a:r>
                <a:rPr lang="es-ES" sz="2400" dirty="0">
                  <a:solidFill>
                    <a:srgbClr val="0055A0"/>
                  </a:solidFill>
                  <a:latin typeface="+mn-lt"/>
                  <a:ea typeface="ＭＳ Ｐゴシック"/>
                  <a:cs typeface="ＭＳ Ｐゴシック"/>
                </a:rPr>
                <a:t>Tecnologías del CERN </a:t>
              </a:r>
              <a:r>
                <a:rPr lang="es-ES" sz="2400" dirty="0">
                  <a:solidFill>
                    <a:srgbClr val="0055A0"/>
                  </a:solidFill>
                  <a:latin typeface="+mn-lt"/>
                </a:rPr>
                <a:t>e Innovación</a:t>
              </a:r>
            </a:p>
          </p:txBody>
        </p:sp>
        <p:pic>
          <p:nvPicPr>
            <p:cNvPr id="15" name="Picture 2" descr="Capture-003924we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5044" y="4382913"/>
              <a:ext cx="2137630" cy="1468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57520" y="4382913"/>
              <a:ext cx="2463786" cy="1447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3708050" y="5780029"/>
              <a:ext cx="2439287" cy="4001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2000" dirty="0">
                  <a:solidFill>
                    <a:srgbClr val="0055A0"/>
                  </a:solidFill>
                  <a:latin typeface="+mn-lt"/>
                  <a:ea typeface="ＭＳ Ｐゴシック"/>
                  <a:cs typeface="ＭＳ Ｐゴシック"/>
                </a:rPr>
                <a:t>Detectar partículas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1919" y="5830833"/>
              <a:ext cx="2437755" cy="7079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2000" dirty="0">
                  <a:solidFill>
                    <a:srgbClr val="0055A0"/>
                  </a:solidFill>
                  <a:latin typeface="+mn-lt"/>
                  <a:ea typeface="ＭＳ Ｐゴシック"/>
                  <a:cs typeface="ＭＳ Ｐゴシック"/>
                </a:rPr>
                <a:t>Acelerar haces de partículas</a:t>
              </a:r>
            </a:p>
          </p:txBody>
        </p:sp>
        <p:pic>
          <p:nvPicPr>
            <p:cNvPr id="21" name="Picture 1033" descr="Grid_globe_V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7839" y="4395614"/>
              <a:ext cx="1718066" cy="1447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</p:pic>
        <p:sp>
          <p:nvSpPr>
            <p:cNvPr id="28684" name="TextBox 21"/>
            <p:cNvSpPr txBox="1">
              <a:spLocks noChangeArrowheads="1"/>
            </p:cNvSpPr>
            <p:nvPr/>
          </p:nvSpPr>
          <p:spPr bwMode="auto">
            <a:xfrm>
              <a:off x="6706245" y="5830834"/>
              <a:ext cx="1979910" cy="1015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" sz="2000" dirty="0">
                  <a:solidFill>
                    <a:srgbClr val="0055A0"/>
                  </a:solidFill>
                  <a:latin typeface="+mn-lt"/>
                </a:rPr>
                <a:t>Computación a gran-escala (GRID)</a:t>
              </a:r>
            </a:p>
          </p:txBody>
        </p:sp>
        <p:sp>
          <p:nvSpPr>
            <p:cNvPr id="24" name="Left-Right Arrow 23"/>
            <p:cNvSpPr/>
            <p:nvPr/>
          </p:nvSpPr>
          <p:spPr bwMode="auto">
            <a:xfrm>
              <a:off x="6171838" y="4916358"/>
              <a:ext cx="658439" cy="395321"/>
            </a:xfrm>
            <a:prstGeom prst="leftRightArrow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55A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5" name="Left-Right Arrow 24"/>
            <p:cNvSpPr/>
            <p:nvPr/>
          </p:nvSpPr>
          <p:spPr bwMode="auto">
            <a:xfrm>
              <a:off x="2999081" y="4916358"/>
              <a:ext cx="658439" cy="395321"/>
            </a:xfrm>
            <a:prstGeom prst="leftRightArrow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55A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250825" y="0"/>
            <a:ext cx="1471613" cy="1565275"/>
            <a:chOff x="246" y="0"/>
            <a:chExt cx="927" cy="986"/>
          </a:xfrm>
        </p:grpSpPr>
        <p:sp>
          <p:nvSpPr>
            <p:cNvPr id="23" name="AutoShape 11"/>
            <p:cNvSpPr>
              <a:spLocks noChangeArrowheads="1"/>
            </p:cNvSpPr>
            <p:nvPr/>
          </p:nvSpPr>
          <p:spPr bwMode="auto">
            <a:xfrm>
              <a:off x="246" y="98"/>
              <a:ext cx="927" cy="681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2D55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462" y="488"/>
              <a:ext cx="4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CERN</a:t>
              </a:r>
            </a:p>
          </p:txBody>
        </p:sp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326" y="634"/>
              <a:ext cx="7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000" dirty="0">
                  <a:solidFill>
                    <a:srgbClr val="0055A0"/>
                  </a:solidFill>
                  <a:latin typeface="Verdana" pitchFamily="34" charset="0"/>
                  <a:ea typeface="+mn-ea"/>
                  <a:cs typeface="+mn-cs"/>
                </a:rPr>
                <a:t>uniendo pueblos</a:t>
              </a:r>
            </a:p>
          </p:txBody>
        </p:sp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 rot="-3327987">
              <a:off x="22" y="261"/>
              <a:ext cx="73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Innovación</a:t>
              </a: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290" y="774"/>
              <a:ext cx="86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Investigación</a:t>
              </a:r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 rot="3332405">
              <a:off x="681" y="250"/>
              <a:ext cx="7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Educación</a:t>
              </a:r>
            </a:p>
          </p:txBody>
        </p:sp>
      </p:grp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965064" y="196671"/>
            <a:ext cx="69550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3200" dirty="0" smtClean="0">
                <a:solidFill>
                  <a:srgbClr val="0055A0"/>
                </a:solidFill>
                <a:latin typeface="+mj-lt"/>
                <a:cs typeface="Tahoma" pitchFamily="34" charset="0"/>
              </a:rPr>
              <a:t>CERN</a:t>
            </a:r>
            <a:r>
              <a:rPr lang="es-ES_tradnl" sz="3200" dirty="0">
                <a:solidFill>
                  <a:srgbClr val="0055A0"/>
                </a:solidFill>
                <a:latin typeface="+mj-lt"/>
                <a:cs typeface="Tahoma" pitchFamily="34" charset="0"/>
              </a:rPr>
              <a:t>: Física de Partículas e </a:t>
            </a:r>
            <a:r>
              <a:rPr lang="es-ES_tradnl" sz="3200" dirty="0" smtClean="0">
                <a:solidFill>
                  <a:srgbClr val="0055A0"/>
                </a:solidFill>
                <a:latin typeface="+mj-lt"/>
                <a:cs typeface="Tahoma" pitchFamily="34" charset="0"/>
              </a:rPr>
              <a:t>Innovación</a:t>
            </a:r>
            <a:endParaRPr lang="en-GB" sz="3200" dirty="0">
              <a:solidFill>
                <a:srgbClr val="0055A0"/>
              </a:solidFill>
              <a:latin typeface="+mj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153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474788" y="1181100"/>
            <a:ext cx="72072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800" dirty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Combinando Física, ICT, Biología y Medicina para combatir el cáncer</a:t>
            </a: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09550" y="4442480"/>
            <a:ext cx="8826946" cy="1923395"/>
            <a:chOff x="406918" y="4732200"/>
            <a:chExt cx="8584682" cy="1935580"/>
          </a:xfrm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6918" y="4787456"/>
              <a:ext cx="2463891" cy="1447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458314" y="6183721"/>
              <a:ext cx="2437414" cy="349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/>
            <a:p>
              <a:pPr algn="ctr">
                <a:defRPr/>
              </a:pPr>
              <a:r>
                <a:rPr lang="es-ES" sz="1800" dirty="0">
                  <a:solidFill>
                    <a:srgbClr val="0055A0"/>
                  </a:solidFill>
                  <a:latin typeface="Arial" charset="0"/>
                  <a:ea typeface="ＭＳ Ｐゴシック"/>
                  <a:cs typeface="ＭＳ Ｐゴシック"/>
                </a:rPr>
                <a:t>Detección de partículas</a:t>
              </a:r>
            </a:p>
          </p:txBody>
        </p:sp>
        <p:sp>
          <p:nvSpPr>
            <p:cNvPr id="30" name="Left-Right Arrow 29"/>
            <p:cNvSpPr/>
            <p:nvPr/>
          </p:nvSpPr>
          <p:spPr bwMode="auto">
            <a:xfrm>
              <a:off x="2819413" y="4801833"/>
              <a:ext cx="658802" cy="394597"/>
            </a:xfrm>
            <a:prstGeom prst="leftRightArrow">
              <a:avLst/>
            </a:prstGeom>
            <a:gradFill flip="none" rotWithShape="1">
              <a:gsLst>
                <a:gs pos="21000">
                  <a:schemeClr val="tx2">
                    <a:lumMod val="20000"/>
                    <a:lumOff val="80000"/>
                  </a:schemeClr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55A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09594" y="4732200"/>
              <a:ext cx="1774034" cy="52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2800" dirty="0" smtClean="0">
                  <a:solidFill>
                    <a:srgbClr val="0055A0"/>
                  </a:solidFill>
                  <a:latin typeface="Arial" charset="0"/>
                  <a:ea typeface="ＭＳ Ｐゴシック"/>
                  <a:cs typeface="ＭＳ Ｐゴシック"/>
                </a:rPr>
                <a:t>Imágenes</a:t>
              </a:r>
              <a:endParaRPr lang="es-ES" sz="2800" dirty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endParaRPr>
            </a:p>
          </p:txBody>
        </p:sp>
        <p:pic>
          <p:nvPicPr>
            <p:cNvPr id="30744" name="Picture 32" descr="Screen shot 2011-04-17 at 23.19.02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86400" y="5323253"/>
              <a:ext cx="1101946" cy="1153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5151376" y="4827395"/>
              <a:ext cx="1664192" cy="4026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000" dirty="0">
                  <a:solidFill>
                    <a:srgbClr val="0055A0"/>
                  </a:solidFill>
                  <a:latin typeface="Arial" charset="0"/>
                  <a:ea typeface="ＭＳ Ｐゴシック"/>
                  <a:cs typeface="ＭＳ Ｐゴシック"/>
                </a:rPr>
                <a:t>Escáner PET</a:t>
              </a:r>
            </a:p>
          </p:txBody>
        </p:sp>
        <p:pic>
          <p:nvPicPr>
            <p:cNvPr id="38" name="Picture 1032" descr="PET_Alzheim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56655" y="4953602"/>
              <a:ext cx="2234945" cy="1675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</p:spPr>
        </p:pic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3038908" y="5258735"/>
              <a:ext cx="2448422" cy="630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defRPr/>
              </a:pPr>
              <a:r>
                <a:rPr lang="es-ES" sz="1200" dirty="0">
                  <a:solidFill>
                    <a:srgbClr val="0055A0"/>
                  </a:solidFill>
                  <a:latin typeface="Arial" charset="0"/>
                  <a:ea typeface="ＭＳ Ｐゴシック"/>
                  <a:cs typeface="ＭＳ Ｐゴシック"/>
                </a:rPr>
                <a:t>Ensayo clínico en </a:t>
              </a:r>
              <a:r>
                <a:rPr lang="es-ES" sz="1200" dirty="0" smtClean="0">
                  <a:solidFill>
                    <a:srgbClr val="0055A0"/>
                  </a:solidFill>
                  <a:latin typeface="Arial" charset="0"/>
                  <a:ea typeface="ＭＳ Ｐゴシック"/>
                  <a:cs typeface="ＭＳ Ｐゴシック"/>
                </a:rPr>
                <a:t>Portugal, Francia y Italia </a:t>
              </a:r>
              <a:r>
                <a:rPr lang="es-ES" sz="1200" dirty="0">
                  <a:solidFill>
                    <a:srgbClr val="0055A0"/>
                  </a:solidFill>
                  <a:latin typeface="Arial" charset="0"/>
                  <a:ea typeface="ＭＳ Ｐゴシック"/>
                  <a:cs typeface="ＭＳ Ｐゴシック"/>
                </a:rPr>
                <a:t>del nuevo sistema de imágenes (</a:t>
              </a:r>
              <a:r>
                <a:rPr lang="es-ES" sz="1200" dirty="0" err="1">
                  <a:solidFill>
                    <a:srgbClr val="0055A0"/>
                  </a:solidFill>
                  <a:latin typeface="Arial" charset="0"/>
                  <a:ea typeface="ＭＳ Ｐゴシック"/>
                  <a:cs typeface="ＭＳ Ｐゴシック"/>
                </a:rPr>
                <a:t>ClearPEM</a:t>
              </a:r>
              <a:r>
                <a:rPr lang="es-ES" sz="1200" dirty="0">
                  <a:solidFill>
                    <a:srgbClr val="0055A0"/>
                  </a:solidFill>
                  <a:latin typeface="Arial" charset="0"/>
                  <a:ea typeface="ＭＳ Ｐゴシック"/>
                  <a:cs typeface="ＭＳ Ｐゴシック"/>
                </a:rPr>
                <a:t>)</a:t>
              </a:r>
            </a:p>
          </p:txBody>
        </p:sp>
        <p:pic>
          <p:nvPicPr>
            <p:cNvPr id="30748" name="Picture 36" descr="Screen shot 2011-04-18 at 11.02.26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99161" y="5943599"/>
              <a:ext cx="1371600" cy="724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2" descr="Capture-003924we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881188"/>
            <a:ext cx="213836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0" y="3619500"/>
            <a:ext cx="39497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800" dirty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Aceleración de haces de partículas</a:t>
            </a:r>
          </a:p>
          <a:p>
            <a:pPr algn="ctr">
              <a:defRPr/>
            </a:pPr>
            <a:r>
              <a:rPr lang="es-ES" sz="1400" dirty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~30’000 aceleradores en el mundo</a:t>
            </a:r>
          </a:p>
          <a:p>
            <a:pPr algn="ctr">
              <a:defRPr/>
            </a:pPr>
            <a:r>
              <a:rPr lang="es-ES" sz="1400" dirty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~17’000 se usan en medicina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68663" y="1863725"/>
            <a:ext cx="3819525" cy="565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10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Terapia de hadrones</a:t>
            </a:r>
          </a:p>
        </p:txBody>
      </p:sp>
      <p:pic>
        <p:nvPicPr>
          <p:cNvPr id="30728" name="Picture 41" descr="Screen shot 2011-04-17 at 23.47.59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1600" y="2490788"/>
            <a:ext cx="1179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42" descr="Screen shot 2011-04-17 at 23.48.1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00800" y="2490788"/>
            <a:ext cx="1136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7620000" y="2490788"/>
            <a:ext cx="152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>
                <a:solidFill>
                  <a:srgbClr val="0055A0"/>
                </a:solidFill>
              </a:rPr>
              <a:t>Europa y Japón </a:t>
            </a:r>
            <a:r>
              <a:rPr lang="es-ES" sz="140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lideran la terapia con haces de iones. </a:t>
            </a:r>
          </a:p>
        </p:txBody>
      </p:sp>
      <p:sp>
        <p:nvSpPr>
          <p:cNvPr id="25" name="Left-Right Arrow 24"/>
          <p:cNvSpPr/>
          <p:nvPr/>
        </p:nvSpPr>
        <p:spPr bwMode="auto">
          <a:xfrm>
            <a:off x="2590800" y="1941513"/>
            <a:ext cx="658813" cy="396875"/>
          </a:xfrm>
          <a:prstGeom prst="leftRightArrow">
            <a:avLst/>
          </a:prstGeom>
          <a:gradFill flip="none" rotWithShape="1">
            <a:gsLst>
              <a:gs pos="21000">
                <a:schemeClr val="tx2">
                  <a:lumMod val="20000"/>
                  <a:lumOff val="80000"/>
                </a:schemeClr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sz="2400">
              <a:solidFill>
                <a:srgbClr val="0055A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30732" name="Group 31"/>
          <p:cNvGrpSpPr>
            <a:grpSpLocks/>
          </p:cNvGrpSpPr>
          <p:nvPr/>
        </p:nvGrpSpPr>
        <p:grpSpPr bwMode="auto">
          <a:xfrm>
            <a:off x="3424238" y="2490788"/>
            <a:ext cx="1630362" cy="1219200"/>
            <a:chOff x="3348038" y="2438400"/>
            <a:chExt cx="1630075" cy="1219200"/>
          </a:xfrm>
        </p:grpSpPr>
        <p:grpSp>
          <p:nvGrpSpPr>
            <p:cNvPr id="30736" name="Group 43"/>
            <p:cNvGrpSpPr>
              <a:grpSpLocks/>
            </p:cNvGrpSpPr>
            <p:nvPr/>
          </p:nvGrpSpPr>
          <p:grpSpPr bwMode="auto">
            <a:xfrm>
              <a:off x="3352800" y="2438400"/>
              <a:ext cx="1625313" cy="1219200"/>
              <a:chOff x="6705600" y="2209518"/>
              <a:chExt cx="1625313" cy="1219200"/>
            </a:xfrm>
          </p:grpSpPr>
          <p:pic>
            <p:nvPicPr>
              <p:cNvPr id="30738" name="Picture 8" descr="single_spot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6705600" y="2209518"/>
                <a:ext cx="1625313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7315092" y="2209518"/>
                <a:ext cx="990426" cy="5232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" sz="1400">
                    <a:solidFill>
                      <a:srgbClr val="0055A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ＭＳ Ｐゴシック"/>
                    <a:cs typeface="ＭＳ Ｐゴシック"/>
                  </a:rPr>
                  <a:t>Tumor blanco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348038" y="3048000"/>
              <a:ext cx="899954" cy="396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1000">
                  <a:solidFill>
                    <a:srgbClr val="0055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ＭＳ Ｐゴシック"/>
                  <a:cs typeface="ＭＳ Ｐゴシック"/>
                </a:rPr>
                <a:t>Protones</a:t>
              </a:r>
            </a:p>
            <a:p>
              <a:pPr>
                <a:defRPr/>
              </a:pPr>
              <a:r>
                <a:rPr lang="es-ES" sz="1000">
                  <a:solidFill>
                    <a:srgbClr val="0055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ＭＳ Ｐゴシック"/>
                  <a:cs typeface="ＭＳ Ｐゴシック"/>
                </a:rPr>
                <a:t>Iones ligeros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944938" y="3725863"/>
            <a:ext cx="50101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400" dirty="0" smtClean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&gt;100’000 </a:t>
            </a:r>
            <a:r>
              <a:rPr lang="es-ES" sz="1400" dirty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pacientes tratados en el mundo  </a:t>
            </a:r>
            <a:r>
              <a:rPr lang="es-ES" sz="1400" dirty="0" smtClean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(45 instalaciones</a:t>
            </a:r>
            <a:r>
              <a:rPr lang="es-ES" sz="1400" dirty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)</a:t>
            </a:r>
          </a:p>
          <a:p>
            <a:pPr>
              <a:defRPr/>
            </a:pPr>
            <a:r>
              <a:rPr lang="es-ES" sz="1400" dirty="0" smtClean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&gt;</a:t>
            </a:r>
            <a:r>
              <a:rPr lang="es-ES" sz="1400" dirty="0" smtClean="0">
                <a:solidFill>
                  <a:srgbClr val="0055A0"/>
                </a:solidFill>
                <a:ea typeface="ＭＳ Ｐゴシック"/>
                <a:cs typeface="ＭＳ Ｐゴシック"/>
              </a:rPr>
              <a:t>50</a:t>
            </a:r>
            <a:r>
              <a:rPr lang="es-ES" sz="1400" dirty="0" smtClean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’000 </a:t>
            </a:r>
            <a:r>
              <a:rPr lang="es-ES" sz="1400" dirty="0">
                <a:solidFill>
                  <a:srgbClr val="0055A0"/>
                </a:solidFill>
                <a:latin typeface="Arial" charset="0"/>
              </a:rPr>
              <a:t>pacientes tratados en Europa </a:t>
            </a:r>
            <a:r>
              <a:rPr lang="es-ES" sz="1400" dirty="0" smtClean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(14 </a:t>
            </a:r>
            <a:r>
              <a:rPr lang="es-ES" sz="1400" dirty="0" smtClean="0">
                <a:solidFill>
                  <a:srgbClr val="0055A0"/>
                </a:solidFill>
              </a:rPr>
              <a:t>instalaciones</a:t>
            </a:r>
            <a:r>
              <a:rPr lang="es-ES" sz="1400" dirty="0">
                <a:solidFill>
                  <a:srgbClr val="0055A0"/>
                </a:solidFill>
                <a:latin typeface="Arial" charset="0"/>
                <a:ea typeface="ＭＳ Ｐゴシック"/>
                <a:cs typeface="ＭＳ Ｐゴシック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86400" y="3405188"/>
            <a:ext cx="547688" cy="274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0055A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X-ray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6700" y="3432175"/>
            <a:ext cx="690563" cy="274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0055A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protons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1643512" y="2234"/>
            <a:ext cx="7392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2800" dirty="0">
                <a:solidFill>
                  <a:srgbClr val="0055A0"/>
                </a:solidFill>
                <a:latin typeface="+mj-lt"/>
                <a:cs typeface="Tahoma" pitchFamily="34" charset="0"/>
              </a:rPr>
              <a:t>Tecnologías del CERN e </a:t>
            </a:r>
            <a:r>
              <a:rPr lang="es-ES_tradnl" sz="2800" dirty="0" smtClean="0">
                <a:solidFill>
                  <a:srgbClr val="0055A0"/>
                </a:solidFill>
                <a:latin typeface="+mj-lt"/>
                <a:cs typeface="Tahoma" pitchFamily="34" charset="0"/>
              </a:rPr>
              <a:t>Innovación    </a:t>
            </a:r>
            <a:r>
              <a:rPr lang="es-ES_tradnl" sz="2800" dirty="0">
                <a:solidFill>
                  <a:srgbClr val="0055A0"/>
                </a:solidFill>
                <a:latin typeface="+mj-lt"/>
                <a:cs typeface="Tahoma" pitchFamily="34" charset="0"/>
              </a:rPr>
              <a:t>Ejemplo: Aplicaciones Medicas</a:t>
            </a:r>
            <a:endParaRPr lang="en-GB" sz="2800" dirty="0">
              <a:solidFill>
                <a:srgbClr val="0055A0"/>
              </a:solidFill>
              <a:latin typeface="+mj-lt"/>
              <a:cs typeface="Tahoma" pitchFamily="34" charset="0"/>
            </a:endParaRPr>
          </a:p>
        </p:txBody>
      </p:sp>
      <p:grpSp>
        <p:nvGrpSpPr>
          <p:cNvPr id="33" name="Group 10"/>
          <p:cNvGrpSpPr>
            <a:grpSpLocks/>
          </p:cNvGrpSpPr>
          <p:nvPr/>
        </p:nvGrpSpPr>
        <p:grpSpPr bwMode="auto">
          <a:xfrm>
            <a:off x="127993" y="0"/>
            <a:ext cx="1471613" cy="1565275"/>
            <a:chOff x="246" y="0"/>
            <a:chExt cx="927" cy="986"/>
          </a:xfrm>
        </p:grpSpPr>
        <p:sp>
          <p:nvSpPr>
            <p:cNvPr id="37" name="AutoShape 11"/>
            <p:cNvSpPr>
              <a:spLocks noChangeArrowheads="1"/>
            </p:cNvSpPr>
            <p:nvPr/>
          </p:nvSpPr>
          <p:spPr bwMode="auto">
            <a:xfrm>
              <a:off x="246" y="98"/>
              <a:ext cx="927" cy="681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2D55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462" y="488"/>
              <a:ext cx="47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CERN</a:t>
              </a:r>
            </a:p>
          </p:txBody>
        </p:sp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326" y="634"/>
              <a:ext cx="7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000" dirty="0">
                  <a:solidFill>
                    <a:srgbClr val="0055A0"/>
                  </a:solidFill>
                  <a:latin typeface="Verdana" pitchFamily="34" charset="0"/>
                  <a:ea typeface="+mn-ea"/>
                  <a:cs typeface="+mn-cs"/>
                </a:rPr>
                <a:t>uniendo pueblos</a:t>
              </a:r>
            </a:p>
          </p:txBody>
        </p:sp>
        <p:sp>
          <p:nvSpPr>
            <p:cNvPr id="43" name="Text Box 14"/>
            <p:cNvSpPr txBox="1">
              <a:spLocks noChangeArrowheads="1"/>
            </p:cNvSpPr>
            <p:nvPr/>
          </p:nvSpPr>
          <p:spPr bwMode="auto">
            <a:xfrm rot="-3327987">
              <a:off x="22" y="261"/>
              <a:ext cx="73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Innovación</a:t>
              </a:r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290" y="774"/>
              <a:ext cx="86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Investigación</a:t>
              </a: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 rot="3332405">
              <a:off x="681" y="250"/>
              <a:ext cx="71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1600" dirty="0">
                  <a:solidFill>
                    <a:srgbClr val="0055A0"/>
                  </a:solidFill>
                  <a:ea typeface="+mn-ea"/>
                  <a:cs typeface="+mn-cs"/>
                </a:rPr>
                <a:t>Educación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180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084" name="Straight Connector 42"/>
          <p:cNvCxnSpPr>
            <a:cxnSpLocks noChangeShapeType="1"/>
          </p:cNvCxnSpPr>
          <p:nvPr/>
        </p:nvCxnSpPr>
        <p:spPr bwMode="auto">
          <a:xfrm>
            <a:off x="1866899" y="2060848"/>
            <a:ext cx="2552701" cy="91095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2" name="TextBox 28"/>
          <p:cNvSpPr txBox="1">
            <a:spLocks noChangeArrowheads="1"/>
          </p:cNvSpPr>
          <p:nvPr/>
        </p:nvSpPr>
        <p:spPr bwMode="auto">
          <a:xfrm>
            <a:off x="228600" y="1600200"/>
            <a:ext cx="3478837" cy="615553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8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Científicos en el CERN</a:t>
            </a:r>
          </a:p>
          <a:p>
            <a:r>
              <a:rPr lang="es-ES_tradnl" sz="1600" dirty="0" smtClean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Programa de enseñanza académica</a:t>
            </a:r>
            <a:endParaRPr lang="es-ES_tradnl" sz="1600" dirty="0">
              <a:solidFill>
                <a:srgbClr val="F3F3F3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cxnSp>
        <p:nvCxnSpPr>
          <p:cNvPr id="46083" name="Straight Connector 48"/>
          <p:cNvCxnSpPr>
            <a:cxnSpLocks noChangeShapeType="1"/>
          </p:cNvCxnSpPr>
          <p:nvPr/>
        </p:nvCxnSpPr>
        <p:spPr bwMode="auto">
          <a:xfrm flipH="1">
            <a:off x="2667000" y="4005064"/>
            <a:ext cx="1850504" cy="1481336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3" name="TextBox 29"/>
          <p:cNvSpPr txBox="1">
            <a:spLocks noChangeArrowheads="1"/>
          </p:cNvSpPr>
          <p:nvPr/>
        </p:nvSpPr>
        <p:spPr bwMode="auto">
          <a:xfrm>
            <a:off x="2895600" y="2971800"/>
            <a:ext cx="3469219" cy="110799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8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Jóvenes investigadores</a:t>
            </a:r>
          </a:p>
          <a:p>
            <a:r>
              <a:rPr lang="es-ES_tradnl" sz="1600" dirty="0" smtClean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Escuelas de física de altas energías</a:t>
            </a:r>
          </a:p>
          <a:p>
            <a:r>
              <a:rPr lang="es-ES_tradnl" sz="1600" dirty="0" smtClean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Escuela de computación</a:t>
            </a:r>
          </a:p>
          <a:p>
            <a:r>
              <a:rPr lang="es-ES_tradnl" sz="1600" dirty="0" smtClean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Escuela de aceleradores</a:t>
            </a:r>
            <a:endParaRPr lang="es-ES_tradnl" sz="1600" dirty="0">
              <a:solidFill>
                <a:srgbClr val="F3F3F3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cxnSp>
        <p:nvCxnSpPr>
          <p:cNvPr id="46082" name="Straight Connector 53"/>
          <p:cNvCxnSpPr>
            <a:cxnSpLocks noChangeShapeType="1"/>
          </p:cNvCxnSpPr>
          <p:nvPr/>
        </p:nvCxnSpPr>
        <p:spPr bwMode="auto">
          <a:xfrm rot="10800000">
            <a:off x="2438400" y="5713413"/>
            <a:ext cx="3200400" cy="7778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46094" name="TextBox 30"/>
          <p:cNvSpPr txBox="1">
            <a:spLocks noChangeArrowheads="1"/>
          </p:cNvSpPr>
          <p:nvPr/>
        </p:nvSpPr>
        <p:spPr bwMode="auto">
          <a:xfrm>
            <a:off x="76201" y="5050997"/>
            <a:ext cx="2765522" cy="89255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18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Estudiantes de física</a:t>
            </a:r>
          </a:p>
          <a:p>
            <a:r>
              <a:rPr lang="es-ES" sz="16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Programa de estudiantes de verano</a:t>
            </a:r>
            <a:endParaRPr lang="es-ES" sz="16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31" name="Picture 30" descr="Screen shot 2010-08-28 at 15.40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60967"/>
            <a:ext cx="2765523" cy="1492033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6904" y="4938793"/>
            <a:ext cx="19812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46095" name="TextBox 31"/>
          <p:cNvSpPr txBox="1">
            <a:spLocks noChangeArrowheads="1"/>
          </p:cNvSpPr>
          <p:nvPr/>
        </p:nvSpPr>
        <p:spPr bwMode="auto">
          <a:xfrm>
            <a:off x="5562600" y="5217763"/>
            <a:ext cx="3473896" cy="861774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18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Escuelas para profesores EM</a:t>
            </a:r>
          </a:p>
          <a:p>
            <a:r>
              <a:rPr lang="es-ES" sz="1600" dirty="0" smtClean="0">
                <a:solidFill>
                  <a:schemeClr val="accent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Programas internacionales y nacionales</a:t>
            </a:r>
            <a:endParaRPr lang="es-ES" sz="1600" dirty="0">
              <a:solidFill>
                <a:schemeClr val="accent3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6553200" y="1066800"/>
            <a:ext cx="2362200" cy="1439426"/>
            <a:chOff x="4828685" y="1151374"/>
            <a:chExt cx="2600815" cy="1676400"/>
          </a:xfrm>
        </p:grpSpPr>
        <p:pic>
          <p:nvPicPr>
            <p:cNvPr id="21" name="Picture 20" descr="Screen shot 2011-06-01 at 00.05.3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8685" y="1151374"/>
              <a:ext cx="2600815" cy="1676400"/>
            </a:xfrm>
            <a:prstGeom prst="rect">
              <a:avLst/>
            </a:prstGeom>
            <a:effectLst>
              <a:outerShdw blurRad="38100" dist="38100" dir="2700000">
                <a:srgbClr val="000000"/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4838700" y="1151374"/>
              <a:ext cx="2590800" cy="860271"/>
            </a:xfrm>
            <a:prstGeom prst="rect">
              <a:avLst/>
            </a:prstGeom>
            <a:noFill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 eaLnBrk="1" hangingPunct="1">
                <a:defRPr/>
              </a:pPr>
              <a:r>
                <a:rPr lang="es-ES_tradnl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Escuela Latín Americana</a:t>
              </a:r>
            </a:p>
            <a:p>
              <a:pPr algn="r" eaLnBrk="1" hangingPunct="1">
                <a:defRPr/>
              </a:pPr>
              <a:r>
                <a:rPr lang="es-ES_tradnl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Natal, Brasil, 2011</a:t>
              </a:r>
              <a:br>
                <a:rPr lang="es-ES_tradnl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</a:br>
              <a:r>
                <a:rPr lang="es-ES_tradnl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Arequipa, Perú, 2013</a:t>
              </a:r>
              <a:endParaRPr lang="es-ES_tradnl" sz="14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pic>
        <p:nvPicPr>
          <p:cNvPr id="27" name="Picture 26" descr="kashii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06" y="1066800"/>
            <a:ext cx="2057401" cy="1371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27984" y="1340768"/>
            <a:ext cx="21602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s-ES_tradnl" sz="1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Nueva:</a:t>
            </a:r>
          </a:p>
          <a:p>
            <a:pPr eaLnBrk="1" hangingPunct="1"/>
            <a:r>
              <a:rPr lang="es-ES_tradnl" sz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Escuela de física de altas energías Asia-</a:t>
            </a:r>
            <a:r>
              <a:rPr lang="es-ES_tradnl" sz="1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Europe</a:t>
            </a:r>
            <a:r>
              <a:rPr lang="es-ES_tradnl" sz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-</a:t>
            </a:r>
            <a:r>
              <a:rPr lang="es-ES_tradnl" sz="12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Pacific</a:t>
            </a:r>
            <a:r>
              <a:rPr lang="es-ES_tradnl" sz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</a:t>
            </a:r>
          </a:p>
          <a:p>
            <a:pPr eaLnBrk="1" hangingPunct="1"/>
            <a:r>
              <a:rPr lang="es-ES_tradnl" sz="12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Fukuoka, Oct 2012</a:t>
            </a:r>
          </a:p>
          <a:p>
            <a:pPr eaLnBrk="1" hangingPunct="1"/>
            <a:r>
              <a:rPr lang="es-ES_tradnl" sz="12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India, 2014</a:t>
            </a:r>
          </a:p>
        </p:txBody>
      </p:sp>
      <p:pic>
        <p:nvPicPr>
          <p:cNvPr id="19" name="Picture 2" descr="http://physicschool.web.cern.ch/PhysicSchool/ESHEP/ESHEP2013/Images/PosterESHEP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749988"/>
            <a:ext cx="1609725" cy="22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236296" y="3551872"/>
            <a:ext cx="1944216" cy="738664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35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CERN School of Physics </a:t>
            </a:r>
            <a:br>
              <a:rPr lang="en-US" sz="135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</a:br>
            <a:r>
              <a:rPr lang="en-US" sz="135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Hungary, June 2013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688978" y="289079"/>
            <a:ext cx="73929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3600" dirty="0">
                <a:solidFill>
                  <a:srgbClr val="0055A0"/>
                </a:solidFill>
                <a:latin typeface="+mj-lt"/>
                <a:cs typeface="Tahoma" pitchFamily="34" charset="0"/>
              </a:rPr>
              <a:t>Actividades educativas del CERN</a:t>
            </a:r>
          </a:p>
        </p:txBody>
      </p:sp>
    </p:spTree>
    <p:extLst>
      <p:ext uri="{BB962C8B-B14F-4D97-AF65-F5344CB8AC3E}">
        <p14:creationId xmlns:p14="http://schemas.microsoft.com/office/powerpoint/2010/main" val="314591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2" y="945322"/>
            <a:ext cx="8426548" cy="584157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11673"/>
            <a:ext cx="8226854" cy="94044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dirty="0" smtClean="0"/>
              <a:t>Utilizadores de las infraestructuras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645746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43" y="1052736"/>
            <a:ext cx="8398058" cy="5805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9" y="0"/>
            <a:ext cx="16941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272996" y="3278736"/>
            <a:ext cx="1871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Últimos años:1000/año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11673"/>
            <a:ext cx="8226854" cy="94044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4000" dirty="0" smtClean="0"/>
              <a:t>Profesores formados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27499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mer_Students_201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71214"/>
            <a:ext cx="8460432" cy="5842162"/>
          </a:xfrm>
          <a:prstGeom prst="rect">
            <a:avLst/>
          </a:prstGeom>
        </p:spPr>
      </p:pic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539552" y="188640"/>
            <a:ext cx="5976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3600" dirty="0" smtClean="0">
                <a:solidFill>
                  <a:srgbClr val="0055A0"/>
                </a:solidFill>
              </a:rPr>
              <a:t>Estudiantes de verano 2013</a:t>
            </a:r>
            <a:endParaRPr lang="es-ES" sz="3600" dirty="0">
              <a:solidFill>
                <a:srgbClr val="0055A0"/>
              </a:solidFill>
            </a:endParaRPr>
          </a:p>
        </p:txBody>
      </p:sp>
      <p:pic>
        <p:nvPicPr>
          <p:cNvPr id="4" name="Picture 2" descr="https://mediastream.cern.ch/MediaArchive/Photo/Public/2012/1207157/1207157_01/1207157_01-A4-at-144-dp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7904" y="0"/>
            <a:ext cx="2136096" cy="1425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2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-28483" y="-12958"/>
            <a:ext cx="9161277" cy="6870958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3200" kern="0" dirty="0"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rPr>
              <a:t>U</a:t>
            </a:r>
            <a:r>
              <a:rPr kumimoji="0" lang="es-ES" sz="3200" b="0" i="0" u="none" strike="noStrike" kern="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uLnTx/>
                <a:uFillTx/>
                <a:latin typeface="+mj-lt"/>
                <a:ea typeface="ＭＳ Ｐゴシック" pitchFamily="-111" charset="-128"/>
                <a:cs typeface="ＭＳ Ｐゴシック" pitchFamily="-111" charset="-128"/>
              </a:rPr>
              <a:t>na nueva era en Ciencia Fundamental</a:t>
            </a:r>
            <a:endParaRPr kumimoji="0" lang="es-ES" sz="3200" b="0" i="0" u="none" strike="noStrike" kern="0" cap="none" spc="0" normalizeH="0" baseline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uLnTx/>
              <a:uFillTx/>
              <a:latin typeface="+mj-lt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528638" y="3628885"/>
            <a:ext cx="7243764" cy="8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ES" sz="2900" dirty="0" smtClean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Exploramos una nueva frontera de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ES" sz="2900" dirty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</a:t>
            </a:r>
            <a:r>
              <a:rPr lang="es-ES" sz="2900" dirty="0" smtClean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nergías en colisiones p-p y Pb-Pb </a:t>
            </a:r>
            <a:endParaRPr lang="es-ES" sz="2900" dirty="0">
              <a:solidFill>
                <a:srgbClr val="FCF933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9" name="Picture 42" descr="0510028_03-A4-at-144-dp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648200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187895" y="4648200"/>
            <a:ext cx="2313454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s-ES" sz="18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Anillo LHC:</a:t>
            </a:r>
          </a:p>
          <a:p>
            <a:pPr algn="ctr" eaLnBrk="0" hangingPunct="0">
              <a:lnSpc>
                <a:spcPct val="90000"/>
              </a:lnSpc>
            </a:pPr>
            <a:r>
              <a:rPr lang="es-ES" sz="1800" dirty="0" smtClean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27 km circunferencia</a:t>
            </a:r>
            <a:endParaRPr lang="es-ES" sz="1800" dirty="0">
              <a:effectLst>
                <a:outerShdw blurRad="38100" dist="38100" dir="2700000" algn="tl" rotWithShape="0">
                  <a:prstClr val="black"/>
                </a:outerShdw>
              </a:effectLst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0" y="1676400"/>
            <a:ext cx="2667000" cy="2438400"/>
            <a:chOff x="288" y="1072"/>
            <a:chExt cx="1680" cy="1536"/>
          </a:xfrm>
        </p:grpSpPr>
        <p:sp>
          <p:nvSpPr>
            <p:cNvPr id="15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8" name="Picture 73" descr="bul-pho-2007-0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19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smtClean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7035800" y="3733799"/>
            <a:ext cx="1955800" cy="1830388"/>
            <a:chOff x="304" y="2344"/>
            <a:chExt cx="1232" cy="1153"/>
          </a:xfrm>
        </p:grpSpPr>
        <p:sp>
          <p:nvSpPr>
            <p:cNvPr id="21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24" name="Picture 79" descr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25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</a:rPr>
                <a:t>ALICE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33" name="Picture 86" descr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6477001" y="761999"/>
            <a:ext cx="2667002" cy="2286000"/>
            <a:chOff x="3408" y="2112"/>
            <a:chExt cx="1680" cy="1440"/>
          </a:xfrm>
        </p:grpSpPr>
        <p:grpSp>
          <p:nvGrpSpPr>
            <p:cNvPr id="11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8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41" name="Picture 94" descr="0511013_0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7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chemeClr val="accent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</a:rPr>
                <a:t>ATLAS</a:t>
              </a:r>
            </a:p>
          </p:txBody>
        </p:sp>
      </p:grpSp>
      <p:pic>
        <p:nvPicPr>
          <p:cNvPr id="35" name="Picture 34" descr="cern_logo_1.png"/>
          <p:cNvPicPr>
            <a:picLocks noChangeAspect="1"/>
          </p:cNvPicPr>
          <p:nvPr/>
        </p:nvPicPr>
        <p:blipFill>
          <a:blip r:embed="rId9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33" y="893048"/>
            <a:ext cx="9976514" cy="52075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539552" y="188640"/>
            <a:ext cx="84816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3600" dirty="0" smtClean="0">
                <a:solidFill>
                  <a:srgbClr val="0055A0"/>
                </a:solidFill>
              </a:rPr>
              <a:t>ALICE 36 Países 131 Institutos</a:t>
            </a:r>
            <a:endParaRPr lang="es-ES" sz="3600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785"/>
            <a:ext cx="9144000" cy="5905215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539552" y="188640"/>
            <a:ext cx="84816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3600" dirty="0" smtClean="0">
                <a:solidFill>
                  <a:srgbClr val="0055A0"/>
                </a:solidFill>
              </a:rPr>
              <a:t>ATLAS 38 Países 174 Institutos</a:t>
            </a:r>
            <a:endParaRPr lang="es-ES" sz="3600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840"/>
            <a:ext cx="9144000" cy="4186319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539552" y="188640"/>
            <a:ext cx="84816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3600" dirty="0" smtClean="0">
                <a:solidFill>
                  <a:srgbClr val="0055A0"/>
                </a:solidFill>
              </a:rPr>
              <a:t>CMS 41 Países 179 Institutos</a:t>
            </a:r>
            <a:endParaRPr lang="es-ES" sz="3600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fld id="{B4BFD808-6B56-4447-9401-2398D08EE3C0}" type="datetime1">
              <a:rPr lang="en-US" smtClean="0"/>
              <a:pPr/>
              <a:t>2/11/2014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84"/>
            <a:ext cx="9144000" cy="65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3" b="3693"/>
          <a:stretch/>
        </p:blipFill>
        <p:spPr>
          <a:xfrm>
            <a:off x="0" y="1105473"/>
            <a:ext cx="9144000" cy="5759356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539552" y="188640"/>
            <a:ext cx="84816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3600" dirty="0" err="1" smtClean="0">
                <a:solidFill>
                  <a:srgbClr val="0055A0"/>
                </a:solidFill>
              </a:rPr>
              <a:t>LHCb</a:t>
            </a:r>
            <a:r>
              <a:rPr lang="es-ES" sz="3600" dirty="0" smtClean="0">
                <a:solidFill>
                  <a:srgbClr val="0055A0"/>
                </a:solidFill>
              </a:rPr>
              <a:t> 16 Países 65 Institutos</a:t>
            </a:r>
            <a:endParaRPr lang="es-ES" sz="3600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2-11 at 11.55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571500"/>
            <a:ext cx="4944699" cy="50460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2086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eaLnBrk="0" hangingPunct="0">
              <a:spcBef>
                <a:spcPct val="50000"/>
              </a:spcBef>
              <a:defRPr sz="3600">
                <a:solidFill>
                  <a:srgbClr val="0055A0"/>
                </a:solidFill>
                <a:latin typeface="+mj-lt"/>
                <a:cs typeface="Tahoma" pitchFamily="34" charset="0"/>
              </a:defRPr>
            </a:lvl1pPr>
          </a:lstStyle>
          <a:p>
            <a:r>
              <a:rPr lang="es-ES" dirty="0"/>
              <a:t>La red mundial de calculo para el LHC</a:t>
            </a:r>
          </a:p>
        </p:txBody>
      </p:sp>
      <p:sp>
        <p:nvSpPr>
          <p:cNvPr id="4" name="Oval 3"/>
          <p:cNvSpPr/>
          <p:nvPr/>
        </p:nvSpPr>
        <p:spPr>
          <a:xfrm>
            <a:off x="2067272" y="620687"/>
            <a:ext cx="5025008" cy="499691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5A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800" y="3124200"/>
            <a:ext cx="2033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Tier-1: </a:t>
            </a:r>
            <a:b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</a:b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almacenamiento permanente, re-procesado,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análisis</a:t>
            </a:r>
            <a:endParaRPr lang="es-ES" sz="1600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820" y="1676399"/>
            <a:ext cx="2033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Tier-0: </a:t>
            </a:r>
            <a:b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</a:b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(CERN &amp; Hungría): registro de datos, reconstrucción y distribución</a:t>
            </a:r>
            <a:endParaRPr lang="es-ES" sz="1600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806" y="4572000"/>
            <a:ext cx="2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Tier-2: Simulación,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S" sz="1600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nálisis del usuario final</a:t>
            </a:r>
            <a:endParaRPr lang="es-ES" sz="1600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8264" y="3955197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&gt; 2 millones </a:t>
            </a:r>
            <a:r>
              <a:rPr lang="es-ES" sz="1600" dirty="0" err="1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jobs</a:t>
            </a: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/día</a:t>
            </a:r>
            <a:endParaRPr lang="es-ES" sz="1600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9100" y="2502716"/>
            <a:ext cx="2033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~250’000 </a:t>
            </a:r>
            <a:r>
              <a:rPr lang="en-US" sz="1600" dirty="0" err="1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nucleos</a:t>
            </a:r>
            <a:endParaRPr lang="en-US" sz="1600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4288" y="3162454"/>
            <a:ext cx="181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173 PB de almacenamiento</a:t>
            </a:r>
            <a:endParaRPr lang="es-ES" sz="1600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2280" y="1694749"/>
            <a:ext cx="203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~ 160 centros, </a:t>
            </a:r>
            <a:b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</a:br>
            <a:r>
              <a:rPr lang="es-ES" sz="1600" dirty="0" smtClean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35 países</a:t>
            </a:r>
            <a:endParaRPr lang="es-ES" sz="1600" dirty="0">
              <a:solidFill>
                <a:srgbClr val="0055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0312" y="4710499"/>
            <a:ext cx="1357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55A0"/>
                </a:solidFill>
                <a:latin typeface="+mn-lt"/>
                <a:ea typeface="+mn-ea"/>
                <a:cs typeface="+mn-cs"/>
              </a:rPr>
              <a:t>10 Gb links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4652" y="5666786"/>
            <a:ext cx="77629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s-ES" sz="1400" dirty="0">
                <a:solidFill>
                  <a:srgbClr val="0055A0"/>
                </a:solidFill>
              </a:rPr>
              <a:t>WLCG: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s-ES" sz="1400" dirty="0">
                <a:solidFill>
                  <a:srgbClr val="0055A0"/>
                </a:solidFill>
              </a:rPr>
              <a:t>Una colaboración Internacional para distribuir y analizar los datos del LHC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s-ES" sz="1400" dirty="0">
              <a:solidFill>
                <a:srgbClr val="0055A0"/>
              </a:solidFill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s-ES" sz="1400" dirty="0">
                <a:solidFill>
                  <a:srgbClr val="0055A0"/>
                </a:solidFill>
              </a:rPr>
              <a:t>Integra centros de calculo de todo el mundo que suministran recursos de calculo y almacenamiento en una infraestructura única accesible a todos los físicos de LHC</a:t>
            </a:r>
          </a:p>
        </p:txBody>
      </p:sp>
    </p:spTree>
    <p:extLst>
      <p:ext uri="{BB962C8B-B14F-4D97-AF65-F5344CB8AC3E}">
        <p14:creationId xmlns:p14="http://schemas.microsoft.com/office/powerpoint/2010/main" val="79966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138"/>
            <a:ext cx="9144000" cy="5757862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188640"/>
            <a:ext cx="90211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sz="3600" dirty="0" smtClean="0">
                <a:solidFill>
                  <a:srgbClr val="0055A0"/>
                </a:solidFill>
              </a:rPr>
              <a:t>Un lugar donde la nacionalidad no cuenta</a:t>
            </a:r>
            <a:endParaRPr lang="es-ES" sz="3600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 txBox="1">
            <a:spLocks/>
          </p:cNvSpPr>
          <p:nvPr/>
        </p:nvSpPr>
        <p:spPr bwMode="auto">
          <a:xfrm>
            <a:off x="714375" y="2724150"/>
            <a:ext cx="7715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_tradnl" sz="4800" dirty="0">
                <a:solidFill>
                  <a:srgbClr val="0055A0"/>
                </a:solidFill>
                <a:cs typeface="Arial" charset="0"/>
              </a:rPr>
              <a:t>¿Y qué </a:t>
            </a:r>
            <a:r>
              <a:rPr lang="es-ES_tradnl" sz="4800" dirty="0" smtClean="0">
                <a:solidFill>
                  <a:srgbClr val="0055A0"/>
                </a:solidFill>
                <a:cs typeface="Arial" charset="0"/>
              </a:rPr>
              <a:t>se investiga?</a:t>
            </a:r>
            <a:endParaRPr lang="es-ES_tradnl" sz="4800" dirty="0">
              <a:solidFill>
                <a:srgbClr val="0055A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7"/>
          <p:cNvSpPr>
            <a:spLocks noGrp="1"/>
          </p:cNvSpPr>
          <p:nvPr>
            <p:ph type="title"/>
          </p:nvPr>
        </p:nvSpPr>
        <p:spPr>
          <a:xfrm>
            <a:off x="0" y="447819"/>
            <a:ext cx="9144000" cy="642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En el CERN se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hace</a:t>
            </a:r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investigación</a:t>
            </a:r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 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fundamental</a:t>
            </a:r>
            <a:endParaRPr lang="fr-FR" sz="3600" dirty="0" smtClean="0">
              <a:solidFill>
                <a:srgbClr val="0055A0"/>
              </a:solidFill>
              <a:latin typeface="+mn-lt"/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5750" y="2183201"/>
            <a:ext cx="8572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rgbClr val="0055A0"/>
                </a:solidFill>
              </a:rPr>
              <a:t>Estudio de la estructura del Universo a su nivel más fundamental: </a:t>
            </a:r>
            <a:br>
              <a:rPr lang="es-ES">
                <a:solidFill>
                  <a:srgbClr val="0055A0"/>
                </a:solidFill>
              </a:rPr>
            </a:br>
            <a:r>
              <a:rPr lang="es-ES">
                <a:solidFill>
                  <a:srgbClr val="0055A0"/>
                </a:solidFill>
              </a:rPr>
              <a:t>Explorar las leyes de la física que gobiernan los bloques fundamentales de la materia y de la estructura del espacio tiempo</a:t>
            </a:r>
            <a:endParaRPr lang="en-US">
              <a:solidFill>
                <a:srgbClr val="0055A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28938" y="5397888"/>
            <a:ext cx="812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55A0"/>
                </a:solidFill>
              </a:rPr>
              <a:t>Siglos</a:t>
            </a:r>
          </a:p>
          <a:p>
            <a:pPr algn="ctr"/>
            <a:r>
              <a:rPr lang="en-US">
                <a:solidFill>
                  <a:srgbClr val="0055A0"/>
                </a:solidFill>
              </a:rPr>
              <a:t>IV – V</a:t>
            </a:r>
          </a:p>
          <a:p>
            <a:pPr algn="ctr"/>
            <a:r>
              <a:rPr lang="en-US" sz="1200">
                <a:solidFill>
                  <a:srgbClr val="0055A0"/>
                </a:solidFill>
              </a:rPr>
              <a:t>AC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43438" y="5397888"/>
            <a:ext cx="968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55A0"/>
                </a:solidFill>
              </a:rPr>
              <a:t>Finales del </a:t>
            </a:r>
          </a:p>
          <a:p>
            <a:pPr algn="ctr"/>
            <a:r>
              <a:rPr lang="en-US" sz="1200">
                <a:solidFill>
                  <a:srgbClr val="0055A0"/>
                </a:solidFill>
              </a:rPr>
              <a:t>siglo  </a:t>
            </a:r>
            <a:br>
              <a:rPr lang="en-US" sz="1200">
                <a:solidFill>
                  <a:srgbClr val="0055A0"/>
                </a:solidFill>
              </a:rPr>
            </a:br>
            <a:r>
              <a:rPr lang="en-US">
                <a:solidFill>
                  <a:srgbClr val="0055A0"/>
                </a:solidFill>
              </a:rPr>
              <a:t>XIX</a:t>
            </a:r>
            <a:endParaRPr lang="en-US" baseline="30000">
              <a:solidFill>
                <a:srgbClr val="0055A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64238" y="5397888"/>
            <a:ext cx="10890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55A0"/>
                </a:solidFill>
              </a:rPr>
              <a:t>Principios del</a:t>
            </a:r>
          </a:p>
          <a:p>
            <a:pPr algn="ctr"/>
            <a:r>
              <a:rPr lang="en-US" sz="1200">
                <a:solidFill>
                  <a:srgbClr val="0055A0"/>
                </a:solidFill>
              </a:rPr>
              <a:t>siglo</a:t>
            </a:r>
            <a:br>
              <a:rPr lang="en-US" sz="1200">
                <a:solidFill>
                  <a:srgbClr val="0055A0"/>
                </a:solidFill>
              </a:rPr>
            </a:br>
            <a:r>
              <a:rPr lang="en-US">
                <a:solidFill>
                  <a:srgbClr val="0055A0"/>
                </a:solidFill>
              </a:rPr>
              <a:t>XX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08875" y="5397888"/>
            <a:ext cx="812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1200">
              <a:solidFill>
                <a:srgbClr val="0055A0"/>
              </a:solidFill>
            </a:endParaRPr>
          </a:p>
          <a:p>
            <a:pPr algn="ctr"/>
            <a:r>
              <a:rPr lang="en-US">
                <a:solidFill>
                  <a:srgbClr val="0055A0"/>
                </a:solidFill>
              </a:rPr>
              <a:t>1960s</a:t>
            </a:r>
          </a:p>
        </p:txBody>
      </p:sp>
      <p:pic>
        <p:nvPicPr>
          <p:cNvPr id="20487" name="Picture 16" descr="Pictur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3250001"/>
            <a:ext cx="26765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Picture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3250001"/>
            <a:ext cx="41148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Picture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263" y="3250001"/>
            <a:ext cx="56673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5263" y="3250001"/>
            <a:ext cx="70675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Picture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5263" y="3250001"/>
            <a:ext cx="88773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080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7"/>
          <p:cNvSpPr>
            <a:spLocks noGrp="1"/>
          </p:cNvSpPr>
          <p:nvPr>
            <p:ph type="title"/>
          </p:nvPr>
        </p:nvSpPr>
        <p:spPr>
          <a:xfrm>
            <a:off x="9104" y="481456"/>
            <a:ext cx="9144000" cy="642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Comprobando teorías existentes: </a:t>
            </a:r>
            <a:br>
              <a:rPr lang="es-ES" sz="3600" dirty="0" smtClean="0">
                <a:solidFill>
                  <a:srgbClr val="0055A0"/>
                </a:solidFill>
                <a:latin typeface="+mn-lt"/>
                <a:cs typeface="Arial" charset="0"/>
              </a:rPr>
            </a:br>
            <a:r>
              <a:rPr lang="es-ES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el modelo estándar</a:t>
            </a:r>
            <a:endParaRPr lang="es-ES" sz="2800" dirty="0" smtClean="0">
              <a:solidFill>
                <a:srgbClr val="0055A0"/>
              </a:solidFill>
              <a:latin typeface="+mn-lt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1538" y="1897050"/>
            <a:ext cx="3786214" cy="2643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LEPTONS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0628" y="1912925"/>
            <a:ext cx="3786214" cy="2643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dirty="0"/>
              <a:t>QUARKS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438" y="2071688"/>
            <a:ext cx="8929687" cy="785812"/>
          </a:xfrm>
          <a:prstGeom prst="rect">
            <a:avLst/>
          </a:prstGeom>
          <a:solidFill>
            <a:schemeClr val="lt1">
              <a:alpha val="26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GB" sz="1400" i="1" dirty="0">
                <a:solidFill>
                  <a:schemeClr val="accent2"/>
                </a:solidFill>
              </a:rPr>
              <a:t>MATERIA</a:t>
            </a:r>
          </a:p>
          <a:p>
            <a:pPr>
              <a:defRPr/>
            </a:pPr>
            <a:r>
              <a:rPr lang="en-GB" sz="1400" i="1" dirty="0">
                <a:solidFill>
                  <a:schemeClr val="accent2"/>
                </a:solidFill>
              </a:rPr>
              <a:t>ORDINARIA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71538" y="4572008"/>
            <a:ext cx="1785950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1600" dirty="0"/>
              <a:t>GLUONS</a:t>
            </a:r>
          </a:p>
          <a:p>
            <a:pPr algn="ctr">
              <a:defRPr/>
            </a:pPr>
            <a:r>
              <a:rPr lang="en-GB" sz="1200" dirty="0"/>
              <a:t/>
            </a:r>
            <a:br>
              <a:rPr lang="en-GB" sz="1200" dirty="0"/>
            </a:br>
            <a:endParaRPr lang="en-GB" sz="1200" dirty="0"/>
          </a:p>
          <a:p>
            <a:pPr algn="ctr">
              <a:defRPr/>
            </a:pPr>
            <a:r>
              <a:rPr lang="en-GB" sz="1200" dirty="0"/>
              <a:t/>
            </a:r>
            <a:br>
              <a:rPr lang="en-GB" sz="1200" dirty="0"/>
            </a:br>
            <a:endParaRPr lang="en-GB" sz="1200" dirty="0"/>
          </a:p>
          <a:p>
            <a:pPr algn="ctr">
              <a:defRPr/>
            </a:pPr>
            <a:r>
              <a:rPr lang="en-GB" sz="1200" i="1" dirty="0"/>
              <a:t>Strong Force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71802" y="4572008"/>
            <a:ext cx="1785950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1600" dirty="0"/>
              <a:t>PHOTONS</a:t>
            </a:r>
            <a:endParaRPr lang="en-GB" dirty="0"/>
          </a:p>
          <a:p>
            <a:pPr algn="ctr">
              <a:defRPr/>
            </a:pPr>
            <a:r>
              <a:rPr lang="en-GB" sz="1200" dirty="0"/>
              <a:t/>
            </a:r>
            <a:br>
              <a:rPr lang="en-GB" sz="1200" dirty="0"/>
            </a:br>
            <a:endParaRPr lang="en-GB" sz="1200" dirty="0"/>
          </a:p>
          <a:p>
            <a:pPr algn="ctr">
              <a:defRPr/>
            </a:pPr>
            <a:r>
              <a:rPr lang="en-GB" sz="1200" dirty="0"/>
              <a:t/>
            </a:r>
            <a:br>
              <a:rPr lang="en-GB" sz="1200" dirty="0"/>
            </a:br>
            <a:endParaRPr lang="en-GB" sz="1200" dirty="0"/>
          </a:p>
          <a:p>
            <a:pPr algn="ctr">
              <a:defRPr/>
            </a:pPr>
            <a:r>
              <a:rPr lang="en-GB" sz="1200" i="1" dirty="0"/>
              <a:t>Electro-Magnetic Force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00628" y="4572008"/>
            <a:ext cx="1785950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1600" dirty="0"/>
              <a:t>BOSONS</a:t>
            </a:r>
            <a:endParaRPr lang="en-GB" dirty="0"/>
          </a:p>
          <a:p>
            <a:pPr algn="ctr">
              <a:defRPr/>
            </a:pPr>
            <a:endParaRPr lang="en-GB" sz="1200" dirty="0"/>
          </a:p>
          <a:p>
            <a:pPr algn="ctr">
              <a:defRPr/>
            </a:pPr>
            <a:endParaRPr lang="en-GB" sz="1200" dirty="0"/>
          </a:p>
          <a:p>
            <a:pPr algn="ctr">
              <a:defRPr/>
            </a:pPr>
            <a:endParaRPr lang="en-GB" sz="1200" dirty="0"/>
          </a:p>
          <a:p>
            <a:pPr algn="ctr">
              <a:defRPr/>
            </a:pPr>
            <a:endParaRPr lang="en-GB" sz="1200" dirty="0"/>
          </a:p>
          <a:p>
            <a:pPr algn="ctr">
              <a:defRPr/>
            </a:pPr>
            <a:r>
              <a:rPr lang="en-GB" sz="1200" i="1" dirty="0"/>
              <a:t>Weak Force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00892" y="4572008"/>
            <a:ext cx="1785950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GB" sz="1600" dirty="0"/>
              <a:t>GRAVITONS</a:t>
            </a:r>
            <a:endParaRPr lang="en-GB" dirty="0"/>
          </a:p>
          <a:p>
            <a:pPr algn="ctr">
              <a:defRPr/>
            </a:pPr>
            <a:endParaRPr lang="en-GB" sz="1200" dirty="0"/>
          </a:p>
          <a:p>
            <a:pPr algn="ctr">
              <a:defRPr/>
            </a:pPr>
            <a:endParaRPr lang="en-GB" sz="1200" dirty="0"/>
          </a:p>
          <a:p>
            <a:pPr algn="ctr">
              <a:defRPr/>
            </a:pPr>
            <a:endParaRPr lang="en-GB" sz="1200" dirty="0"/>
          </a:p>
          <a:p>
            <a:pPr algn="ctr">
              <a:defRPr/>
            </a:pPr>
            <a:endParaRPr lang="en-GB" sz="1200" dirty="0"/>
          </a:p>
          <a:p>
            <a:pPr algn="ctr">
              <a:defRPr/>
            </a:pPr>
            <a:r>
              <a:rPr lang="en-GB" sz="1200" i="1" dirty="0"/>
              <a:t>Gravity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875" y="6429375"/>
            <a:ext cx="24638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Images: www.particlezoo.net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93788" y="2286000"/>
            <a:ext cx="1425575" cy="285750"/>
            <a:chOff x="1093055" y="2285992"/>
            <a:chExt cx="1426214" cy="285752"/>
          </a:xfrm>
        </p:grpSpPr>
        <p:sp>
          <p:nvSpPr>
            <p:cNvPr id="29" name="TextBox 28"/>
            <p:cNvSpPr txBox="1"/>
            <p:nvPr/>
          </p:nvSpPr>
          <p:spPr>
            <a:xfrm>
              <a:off x="1093055" y="2285992"/>
              <a:ext cx="1030749" cy="2762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ELECTRON</a:t>
              </a:r>
            </a:p>
          </p:txBody>
        </p:sp>
        <p:pic>
          <p:nvPicPr>
            <p:cNvPr id="39" name="Picture 38" descr="electron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4332" y="2285992"/>
              <a:ext cx="304937" cy="2857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736850" y="2190750"/>
            <a:ext cx="1736725" cy="461963"/>
            <a:chOff x="2736129" y="2191400"/>
            <a:chExt cx="1737445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2736129" y="2191400"/>
              <a:ext cx="103071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ELECTRON</a:t>
              </a:r>
              <a:b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</a:b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NEUTRINO</a:t>
              </a:r>
            </a:p>
          </p:txBody>
        </p:sp>
        <p:pic>
          <p:nvPicPr>
            <p:cNvPr id="40" name="Picture 39" descr="electron-neutrino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303" y="2215198"/>
              <a:ext cx="473271" cy="4283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1093788" y="3000375"/>
            <a:ext cx="1477962" cy="428625"/>
            <a:chOff x="1093055" y="3000372"/>
            <a:chExt cx="1478681" cy="428628"/>
          </a:xfrm>
        </p:grpSpPr>
        <p:sp>
          <p:nvSpPr>
            <p:cNvPr id="31" name="TextBox 30"/>
            <p:cNvSpPr txBox="1"/>
            <p:nvPr/>
          </p:nvSpPr>
          <p:spPr>
            <a:xfrm>
              <a:off x="1093055" y="3071811"/>
              <a:ext cx="654368" cy="2762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MUON</a:t>
              </a:r>
            </a:p>
          </p:txBody>
        </p:sp>
        <p:pic>
          <p:nvPicPr>
            <p:cNvPr id="41" name="Picture 40" descr="muon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8315" y="3000372"/>
              <a:ext cx="403421" cy="428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2736850" y="2976563"/>
            <a:ext cx="1722438" cy="461962"/>
            <a:chOff x="2736129" y="2977218"/>
            <a:chExt cx="1723047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2736129" y="2977218"/>
              <a:ext cx="987774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MUON</a:t>
              </a:r>
              <a:b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</a:b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NEUTRINO</a:t>
              </a:r>
            </a:p>
          </p:txBody>
        </p:sp>
        <p:pic>
          <p:nvPicPr>
            <p:cNvPr id="42" name="Picture 41" descr="muon-neutrino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0226" y="3001015"/>
              <a:ext cx="458950" cy="4283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1093788" y="3571875"/>
            <a:ext cx="1633537" cy="642938"/>
            <a:chOff x="1093055" y="3571876"/>
            <a:chExt cx="1634679" cy="642942"/>
          </a:xfrm>
        </p:grpSpPr>
        <p:sp>
          <p:nvSpPr>
            <p:cNvPr id="33" name="TextBox 32"/>
            <p:cNvSpPr txBox="1"/>
            <p:nvPr/>
          </p:nvSpPr>
          <p:spPr>
            <a:xfrm>
              <a:off x="1093055" y="3786190"/>
              <a:ext cx="489292" cy="2762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TAU</a:t>
              </a:r>
            </a:p>
          </p:txBody>
        </p:sp>
        <p:pic>
          <p:nvPicPr>
            <p:cNvPr id="43" name="Picture 42" descr="tau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71639" y="3571876"/>
              <a:ext cx="656095" cy="6429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Group 66"/>
          <p:cNvGrpSpPr>
            <a:grpSpLocks/>
          </p:cNvGrpSpPr>
          <p:nvPr/>
        </p:nvGrpSpPr>
        <p:grpSpPr bwMode="auto">
          <a:xfrm>
            <a:off x="2736850" y="3690938"/>
            <a:ext cx="1725613" cy="461962"/>
            <a:chOff x="2736129" y="3691598"/>
            <a:chExt cx="1726794" cy="461665"/>
          </a:xfrm>
        </p:grpSpPr>
        <p:sp>
          <p:nvSpPr>
            <p:cNvPr id="34" name="TextBox 33"/>
            <p:cNvSpPr txBox="1"/>
            <p:nvPr/>
          </p:nvSpPr>
          <p:spPr>
            <a:xfrm>
              <a:off x="2736129" y="3691598"/>
              <a:ext cx="988101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TAU</a:t>
              </a:r>
              <a:b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</a:b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NEUTRINO</a:t>
              </a:r>
            </a:p>
          </p:txBody>
        </p:sp>
        <p:pic>
          <p:nvPicPr>
            <p:cNvPr id="44" name="Picture 43" descr="tau-neutrino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00644" y="3715395"/>
              <a:ext cx="462279" cy="4283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2" name="Group 67"/>
          <p:cNvGrpSpPr>
            <a:grpSpLocks/>
          </p:cNvGrpSpPr>
          <p:nvPr/>
        </p:nvGrpSpPr>
        <p:grpSpPr bwMode="auto">
          <a:xfrm>
            <a:off x="5072063" y="2214563"/>
            <a:ext cx="1198562" cy="357187"/>
            <a:chOff x="5072066" y="2214554"/>
            <a:chExt cx="1199138" cy="357190"/>
          </a:xfrm>
        </p:grpSpPr>
        <p:sp>
          <p:nvSpPr>
            <p:cNvPr id="25" name="TextBox 24"/>
            <p:cNvSpPr txBox="1"/>
            <p:nvPr/>
          </p:nvSpPr>
          <p:spPr>
            <a:xfrm>
              <a:off x="5072066" y="2285992"/>
              <a:ext cx="398653" cy="2762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itchFamily="18" charset="0"/>
                </a:rPr>
                <a:t>UP</a:t>
              </a:r>
            </a:p>
          </p:txBody>
        </p:sp>
        <p:pic>
          <p:nvPicPr>
            <p:cNvPr id="45" name="Picture 44" descr="up_quark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1199" y="2214554"/>
              <a:ext cx="270005" cy="3571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oup 68"/>
          <p:cNvGrpSpPr>
            <a:grpSpLocks/>
          </p:cNvGrpSpPr>
          <p:nvPr/>
        </p:nvGrpSpPr>
        <p:grpSpPr bwMode="auto">
          <a:xfrm>
            <a:off x="6794500" y="2214563"/>
            <a:ext cx="1492250" cy="347662"/>
            <a:chOff x="6795036" y="2214554"/>
            <a:chExt cx="1491740" cy="348437"/>
          </a:xfrm>
        </p:grpSpPr>
        <p:sp>
          <p:nvSpPr>
            <p:cNvPr id="28" name="TextBox 27"/>
            <p:cNvSpPr txBox="1"/>
            <p:nvPr/>
          </p:nvSpPr>
          <p:spPr>
            <a:xfrm>
              <a:off x="6795036" y="2286150"/>
              <a:ext cx="671283" cy="2768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itchFamily="18" charset="0"/>
                </a:rPr>
                <a:t>DOWN</a:t>
              </a:r>
            </a:p>
          </p:txBody>
        </p:sp>
        <p:pic>
          <p:nvPicPr>
            <p:cNvPr id="47" name="Picture 46" descr="down_quark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28102" y="2214554"/>
              <a:ext cx="258674" cy="337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Group 69"/>
          <p:cNvGrpSpPr>
            <a:grpSpLocks/>
          </p:cNvGrpSpPr>
          <p:nvPr/>
        </p:nvGrpSpPr>
        <p:grpSpPr bwMode="auto">
          <a:xfrm>
            <a:off x="5072063" y="2928938"/>
            <a:ext cx="1355725" cy="500062"/>
            <a:chOff x="5072066" y="2928934"/>
            <a:chExt cx="1355549" cy="500066"/>
          </a:xfrm>
        </p:grpSpPr>
        <p:sp>
          <p:nvSpPr>
            <p:cNvPr id="35" name="TextBox 34"/>
            <p:cNvSpPr txBox="1"/>
            <p:nvPr/>
          </p:nvSpPr>
          <p:spPr>
            <a:xfrm>
              <a:off x="5072066" y="3071810"/>
              <a:ext cx="755552" cy="2762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itchFamily="18" charset="0"/>
                </a:rPr>
                <a:t>CHARM</a:t>
              </a:r>
            </a:p>
          </p:txBody>
        </p:sp>
        <p:pic>
          <p:nvPicPr>
            <p:cNvPr id="48" name="Picture 47" descr="charm_quark.gi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9205" y="2928934"/>
              <a:ext cx="498410" cy="500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Group 70"/>
          <p:cNvGrpSpPr>
            <a:grpSpLocks/>
          </p:cNvGrpSpPr>
          <p:nvPr/>
        </p:nvGrpSpPr>
        <p:grpSpPr bwMode="auto">
          <a:xfrm>
            <a:off x="6794500" y="2919413"/>
            <a:ext cx="1612900" cy="581025"/>
            <a:chOff x="6795036" y="2919419"/>
            <a:chExt cx="1611932" cy="581019"/>
          </a:xfrm>
        </p:grpSpPr>
        <p:sp>
          <p:nvSpPr>
            <p:cNvPr id="36" name="TextBox 35"/>
            <p:cNvSpPr txBox="1"/>
            <p:nvPr/>
          </p:nvSpPr>
          <p:spPr>
            <a:xfrm>
              <a:off x="6795036" y="3071817"/>
              <a:ext cx="936063" cy="2762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itchFamily="18" charset="0"/>
                </a:rPr>
                <a:t>STRANGE</a:t>
              </a:r>
            </a:p>
          </p:txBody>
        </p:sp>
        <p:pic>
          <p:nvPicPr>
            <p:cNvPr id="49" name="Picture 48" descr="strange_quark.g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00812" y="2919419"/>
              <a:ext cx="406156" cy="5810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9" name="Group 71"/>
          <p:cNvGrpSpPr>
            <a:grpSpLocks/>
          </p:cNvGrpSpPr>
          <p:nvPr/>
        </p:nvGrpSpPr>
        <p:grpSpPr bwMode="auto">
          <a:xfrm>
            <a:off x="5072063" y="3575050"/>
            <a:ext cx="1538287" cy="711200"/>
            <a:chOff x="5072066" y="3574876"/>
            <a:chExt cx="1538289" cy="711380"/>
          </a:xfrm>
        </p:grpSpPr>
        <p:sp>
          <p:nvSpPr>
            <p:cNvPr id="37" name="TextBox 36"/>
            <p:cNvSpPr txBox="1"/>
            <p:nvPr/>
          </p:nvSpPr>
          <p:spPr>
            <a:xfrm>
              <a:off x="5072066" y="3786067"/>
              <a:ext cx="500063" cy="2778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itchFamily="18" charset="0"/>
                </a:rPr>
                <a:t>TOP</a:t>
              </a:r>
            </a:p>
          </p:txBody>
        </p:sp>
        <p:pic>
          <p:nvPicPr>
            <p:cNvPr id="50" name="Picture 49" descr="top_quark.gi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57879" y="3574876"/>
              <a:ext cx="752476" cy="711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0" name="Group 72"/>
          <p:cNvGrpSpPr>
            <a:grpSpLocks/>
          </p:cNvGrpSpPr>
          <p:nvPr/>
        </p:nvGrpSpPr>
        <p:grpSpPr bwMode="auto">
          <a:xfrm>
            <a:off x="6794500" y="3571875"/>
            <a:ext cx="1827213" cy="714375"/>
            <a:chOff x="6795036" y="3571876"/>
            <a:chExt cx="1826760" cy="714380"/>
          </a:xfrm>
        </p:grpSpPr>
        <p:sp>
          <p:nvSpPr>
            <p:cNvPr id="38" name="TextBox 37"/>
            <p:cNvSpPr txBox="1"/>
            <p:nvPr/>
          </p:nvSpPr>
          <p:spPr>
            <a:xfrm>
              <a:off x="6795036" y="3786191"/>
              <a:ext cx="850689" cy="2762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Times New Roman" pitchFamily="18" charset="0"/>
                </a:rPr>
                <a:t>BOTTOM</a:t>
              </a:r>
            </a:p>
          </p:txBody>
        </p:sp>
        <p:pic>
          <p:nvPicPr>
            <p:cNvPr id="54" name="Picture 53" descr="bottom_quark.gi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858397" y="3571876"/>
              <a:ext cx="763399" cy="714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5" name="Picture 54" descr="gluon.g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0188" y="4857750"/>
            <a:ext cx="863600" cy="67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 descr="photon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3313" y="4857750"/>
            <a:ext cx="642937" cy="64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 descr="W-boson.g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9525" y="4857750"/>
            <a:ext cx="784225" cy="71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 descr="Z-boson.g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53138" y="4929188"/>
            <a:ext cx="661987" cy="64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 descr="graviton.gi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72375" y="4929188"/>
            <a:ext cx="577850" cy="60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214438" y="5929313"/>
            <a:ext cx="7500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i="1">
                <a:solidFill>
                  <a:schemeClr val="accent2"/>
                </a:solidFill>
                <a:latin typeface="Times New Roman" pitchFamily="18" charset="0"/>
              </a:rPr>
              <a:t>4 fuerzas fundamentales</a:t>
            </a:r>
          </a:p>
        </p:txBody>
      </p:sp>
      <p:pic>
        <p:nvPicPr>
          <p:cNvPr id="74" name="Picture 73" descr="antiparticle_annex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428750" y="2262188"/>
            <a:ext cx="68199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721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7"/>
          <p:cNvSpPr>
            <a:spLocks noGrp="1"/>
          </p:cNvSpPr>
          <p:nvPr>
            <p:ph type="title"/>
          </p:nvPr>
        </p:nvSpPr>
        <p:spPr>
          <a:xfrm>
            <a:off x="142875" y="928688"/>
            <a:ext cx="8858250" cy="642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2800" dirty="0" smtClean="0">
                <a:latin typeface="+mn-lt"/>
                <a:cs typeface="Arial" charset="0"/>
              </a:rPr>
              <a:t>Sin embargo, </a:t>
            </a:r>
            <a:r>
              <a:rPr lang="fr-FR" sz="2800" dirty="0" err="1" smtClean="0">
                <a:latin typeface="+mn-lt"/>
                <a:cs typeface="Arial" charset="0"/>
              </a:rPr>
              <a:t>aún</a:t>
            </a:r>
            <a:r>
              <a:rPr lang="fr-FR" sz="2800" dirty="0" smtClean="0">
                <a:latin typeface="+mn-lt"/>
                <a:cs typeface="Arial" charset="0"/>
              </a:rPr>
              <a:t> </a:t>
            </a:r>
            <a:r>
              <a:rPr lang="fr-FR" sz="2800" dirty="0" err="1" smtClean="0">
                <a:latin typeface="+mn-lt"/>
                <a:cs typeface="Arial" charset="0"/>
              </a:rPr>
              <a:t>quedan</a:t>
            </a:r>
            <a:r>
              <a:rPr lang="fr-FR" sz="2800" dirty="0" smtClean="0">
                <a:latin typeface="+mn-lt"/>
                <a:cs typeface="Arial" charset="0"/>
              </a:rPr>
              <a:t> muchas </a:t>
            </a:r>
            <a:r>
              <a:rPr lang="fr-FR" sz="2800" dirty="0" err="1" smtClean="0">
                <a:latin typeface="+mn-lt"/>
                <a:cs typeface="Arial" charset="0"/>
              </a:rPr>
              <a:t>preguntas</a:t>
            </a:r>
            <a:r>
              <a:rPr lang="fr-FR" sz="2800" dirty="0" smtClean="0">
                <a:solidFill>
                  <a:srgbClr val="FF0000"/>
                </a:solidFill>
                <a:latin typeface="+mn-lt"/>
                <a:cs typeface="Arial" charset="0"/>
              </a:rPr>
              <a:t> sin </a:t>
            </a:r>
            <a:r>
              <a:rPr lang="fr-FR" sz="2800" dirty="0" err="1" smtClean="0">
                <a:solidFill>
                  <a:srgbClr val="FF0000"/>
                </a:solidFill>
                <a:latin typeface="+mn-lt"/>
                <a:cs typeface="Arial" charset="0"/>
              </a:rPr>
              <a:t>respuesta</a:t>
            </a:r>
            <a:r>
              <a:rPr lang="fr-FR" sz="2800" dirty="0" smtClean="0">
                <a:solidFill>
                  <a:srgbClr val="FF0000"/>
                </a:solidFill>
                <a:latin typeface="+mn-lt"/>
                <a:cs typeface="Arial" charset="0"/>
              </a:rPr>
              <a:t>…</a:t>
            </a:r>
            <a:endParaRPr lang="fr-FR" sz="2800" dirty="0" smtClean="0">
              <a:latin typeface="+mn-lt"/>
              <a:cs typeface="Arial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43063"/>
            <a:ext cx="4953000" cy="4714875"/>
          </a:xfrm>
        </p:spPr>
        <p:txBody>
          <a:bodyPr lIns="72000">
            <a:normAutofit/>
          </a:bodyPr>
          <a:lstStyle/>
          <a:p>
            <a:pPr marL="271463" indent="-185738" eaLnBrk="1" hangingPunct="1">
              <a:lnSpc>
                <a:spcPct val="80000"/>
              </a:lnSpc>
            </a:pPr>
            <a:r>
              <a:rPr lang="fr-FR" sz="2200" dirty="0" err="1" smtClean="0">
                <a:cs typeface="Arial" charset="0"/>
              </a:rPr>
              <a:t>Cómo</a:t>
            </a:r>
            <a:r>
              <a:rPr lang="fr-FR" sz="2200" dirty="0" smtClean="0">
                <a:cs typeface="Arial" charset="0"/>
              </a:rPr>
              <a:t> se </a:t>
            </a:r>
            <a:r>
              <a:rPr lang="fr-FR" sz="2200" dirty="0" err="1" smtClean="0">
                <a:cs typeface="Arial" charset="0"/>
              </a:rPr>
              <a:t>explica</a:t>
            </a:r>
            <a:r>
              <a:rPr lang="fr-FR" sz="2200" dirty="0" smtClean="0">
                <a:cs typeface="Arial" charset="0"/>
              </a:rPr>
              <a:t> que las </a:t>
            </a:r>
            <a:r>
              <a:rPr lang="fr-FR" sz="2200" dirty="0" err="1" smtClean="0">
                <a:cs typeface="Arial" charset="0"/>
              </a:rPr>
              <a:t>partículas</a:t>
            </a:r>
            <a:r>
              <a:rPr lang="fr-FR" sz="2200" dirty="0" smtClean="0">
                <a:cs typeface="Arial" charset="0"/>
              </a:rPr>
              <a:t> </a:t>
            </a:r>
            <a:r>
              <a:rPr lang="fr-FR" sz="2200" dirty="0" err="1" smtClean="0">
                <a:cs typeface="Arial" charset="0"/>
              </a:rPr>
              <a:t>tengan</a:t>
            </a:r>
            <a:r>
              <a:rPr lang="fr-FR" sz="2200" dirty="0" smtClean="0">
                <a:cs typeface="Arial" charset="0"/>
              </a:rPr>
              <a:t> </a:t>
            </a:r>
            <a:r>
              <a:rPr lang="fr-FR" sz="2200" dirty="0" err="1" smtClean="0">
                <a:cs typeface="Arial" charset="0"/>
              </a:rPr>
              <a:t>masa</a:t>
            </a:r>
            <a:r>
              <a:rPr lang="fr-FR" sz="2200" dirty="0" smtClean="0">
                <a:cs typeface="Arial" charset="0"/>
              </a:rPr>
              <a:t>?</a:t>
            </a:r>
          </a:p>
          <a:p>
            <a:pPr marL="271463" lvl="1" indent="-185738" eaLnBrk="1" hangingPunct="1">
              <a:lnSpc>
                <a:spcPct val="80000"/>
              </a:lnSpc>
              <a:buFont typeface="Arial" charset="0"/>
              <a:buNone/>
            </a:pP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Newton no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pudo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explicarlo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, y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nosotros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tampoco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…</a:t>
            </a:r>
            <a:r>
              <a:rPr lang="fr-FR" sz="2000" dirty="0" smtClean="0">
                <a:cs typeface="Arial" charset="0"/>
              </a:rPr>
              <a:t/>
            </a:r>
            <a:br>
              <a:rPr lang="fr-FR" sz="2000" dirty="0" smtClean="0">
                <a:cs typeface="Arial" charset="0"/>
              </a:rPr>
            </a:br>
            <a:endParaRPr lang="fr-FR" sz="2000" dirty="0" smtClean="0">
              <a:cs typeface="Arial" charset="0"/>
            </a:endParaRPr>
          </a:p>
          <a:p>
            <a:pPr marL="271463" indent="-185738" eaLnBrk="1" hangingPunct="1">
              <a:lnSpc>
                <a:spcPct val="80000"/>
              </a:lnSpc>
            </a:pPr>
            <a:r>
              <a:rPr lang="fr-FR" sz="2200" dirty="0" smtClean="0">
                <a:cs typeface="Arial" charset="0"/>
              </a:rPr>
              <a:t>De </a:t>
            </a:r>
            <a:r>
              <a:rPr lang="fr-FR" sz="2200" dirty="0" err="1" smtClean="0">
                <a:cs typeface="Arial" charset="0"/>
              </a:rPr>
              <a:t>qué</a:t>
            </a:r>
            <a:r>
              <a:rPr lang="fr-FR" sz="2200" dirty="0" smtClean="0">
                <a:cs typeface="Arial" charset="0"/>
              </a:rPr>
              <a:t> </a:t>
            </a:r>
            <a:r>
              <a:rPr lang="fr-FR" sz="2200" dirty="0" err="1" smtClean="0">
                <a:cs typeface="Arial" charset="0"/>
              </a:rPr>
              <a:t>está</a:t>
            </a:r>
            <a:r>
              <a:rPr lang="fr-FR" sz="2200" dirty="0" smtClean="0">
                <a:cs typeface="Arial" charset="0"/>
              </a:rPr>
              <a:t> </a:t>
            </a:r>
            <a:r>
              <a:rPr lang="fr-FR" sz="2200" dirty="0" err="1" smtClean="0">
                <a:cs typeface="Arial" charset="0"/>
              </a:rPr>
              <a:t>hecho</a:t>
            </a:r>
            <a:r>
              <a:rPr lang="fr-FR" sz="2200" dirty="0" smtClean="0">
                <a:cs typeface="Arial" charset="0"/>
              </a:rPr>
              <a:t> el 96% </a:t>
            </a:r>
            <a:r>
              <a:rPr lang="fr-FR" sz="2200" dirty="0" err="1" smtClean="0">
                <a:cs typeface="Arial" charset="0"/>
              </a:rPr>
              <a:t>del</a:t>
            </a:r>
            <a:r>
              <a:rPr lang="fr-FR" sz="2200" dirty="0" smtClean="0">
                <a:cs typeface="Arial" charset="0"/>
              </a:rPr>
              <a:t> </a:t>
            </a:r>
            <a:r>
              <a:rPr lang="fr-FR" sz="2200" dirty="0" err="1" smtClean="0">
                <a:cs typeface="Arial" charset="0"/>
              </a:rPr>
              <a:t>Universo</a:t>
            </a:r>
            <a:r>
              <a:rPr lang="fr-FR" sz="2200" dirty="0" smtClean="0">
                <a:cs typeface="Arial" charset="0"/>
              </a:rPr>
              <a:t> ?</a:t>
            </a:r>
          </a:p>
          <a:p>
            <a:pPr marL="271463" lvl="1" indent="-185738" eaLnBrk="1" hangingPunct="1">
              <a:lnSpc>
                <a:spcPct val="80000"/>
              </a:lnSpc>
              <a:buFont typeface="Arial" charset="0"/>
              <a:buNone/>
            </a:pP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Sólo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podemos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observar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 el 4%</a:t>
            </a:r>
            <a:br>
              <a:rPr lang="fr-FR" sz="2000" dirty="0" smtClean="0">
                <a:solidFill>
                  <a:srgbClr val="00B050"/>
                </a:solidFill>
                <a:cs typeface="Arial" charset="0"/>
              </a:rPr>
            </a:b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de su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masa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estimada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!</a:t>
            </a:r>
            <a:br>
              <a:rPr lang="fr-FR" sz="2000" dirty="0" smtClean="0">
                <a:solidFill>
                  <a:srgbClr val="00B050"/>
                </a:solidFill>
                <a:cs typeface="Arial" charset="0"/>
              </a:rPr>
            </a:br>
            <a:endParaRPr lang="fr-FR" sz="2000" dirty="0" smtClean="0">
              <a:solidFill>
                <a:srgbClr val="00B050"/>
              </a:solidFill>
              <a:cs typeface="Arial" charset="0"/>
            </a:endParaRPr>
          </a:p>
          <a:p>
            <a:pPr marL="271463" indent="-185738" eaLnBrk="1" hangingPunct="1">
              <a:lnSpc>
                <a:spcPct val="80000"/>
              </a:lnSpc>
            </a:pPr>
            <a:r>
              <a:rPr lang="fr-FR" sz="2200" dirty="0" err="1" smtClean="0">
                <a:cs typeface="Arial" charset="0"/>
              </a:rPr>
              <a:t>Por</a:t>
            </a:r>
            <a:r>
              <a:rPr lang="fr-FR" sz="2200" dirty="0" smtClean="0">
                <a:cs typeface="Arial" charset="0"/>
              </a:rPr>
              <a:t> </a:t>
            </a:r>
            <a:r>
              <a:rPr lang="fr-FR" sz="2200" dirty="0" err="1" smtClean="0">
                <a:cs typeface="Arial" charset="0"/>
              </a:rPr>
              <a:t>qué</a:t>
            </a:r>
            <a:r>
              <a:rPr lang="fr-FR" sz="2200" dirty="0" smtClean="0">
                <a:cs typeface="Arial" charset="0"/>
              </a:rPr>
              <a:t> no </a:t>
            </a:r>
            <a:r>
              <a:rPr lang="fr-FR" sz="2200" dirty="0" err="1" smtClean="0">
                <a:cs typeface="Arial" charset="0"/>
              </a:rPr>
              <a:t>encontramos</a:t>
            </a:r>
            <a:r>
              <a:rPr lang="fr-FR" sz="2200" dirty="0" smtClean="0">
                <a:cs typeface="Arial" charset="0"/>
              </a:rPr>
              <a:t>                     </a:t>
            </a:r>
            <a:r>
              <a:rPr lang="fr-FR" sz="2200" dirty="0" err="1" smtClean="0">
                <a:cs typeface="Arial" charset="0"/>
              </a:rPr>
              <a:t>antimateria</a:t>
            </a:r>
            <a:r>
              <a:rPr lang="fr-FR" sz="2200" dirty="0" smtClean="0">
                <a:cs typeface="Arial" charset="0"/>
              </a:rPr>
              <a:t> en el </a:t>
            </a:r>
            <a:r>
              <a:rPr lang="fr-FR" sz="2200" dirty="0" err="1" smtClean="0">
                <a:cs typeface="Arial" charset="0"/>
              </a:rPr>
              <a:t>Universo</a:t>
            </a:r>
            <a:r>
              <a:rPr lang="fr-FR" sz="2200" dirty="0" smtClean="0">
                <a:cs typeface="Arial" charset="0"/>
              </a:rPr>
              <a:t>?</a:t>
            </a:r>
          </a:p>
          <a:p>
            <a:pPr marL="271463" lvl="1" indent="-185738" eaLnBrk="1" hangingPunct="1">
              <a:lnSpc>
                <a:spcPct val="80000"/>
              </a:lnSpc>
              <a:buFont typeface="Arial" charset="0"/>
              <a:buNone/>
            </a:pP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La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Naturaleza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debería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ser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cs typeface="Arial" charset="0"/>
              </a:rPr>
              <a:t>simétrica</a:t>
            </a:r>
            <a:r>
              <a:rPr lang="fr-FR" sz="2000" dirty="0" smtClean="0">
                <a:solidFill>
                  <a:srgbClr val="00B050"/>
                </a:solidFill>
                <a:cs typeface="Arial" charset="0"/>
              </a:rPr>
              <a:t>…</a:t>
            </a:r>
            <a:br>
              <a:rPr lang="fr-FR" sz="2000" dirty="0" smtClean="0">
                <a:solidFill>
                  <a:srgbClr val="00B050"/>
                </a:solidFill>
                <a:cs typeface="Arial" charset="0"/>
              </a:rPr>
            </a:br>
            <a:endParaRPr lang="fr-FR" sz="2000" dirty="0" smtClean="0">
              <a:solidFill>
                <a:srgbClr val="00B050"/>
              </a:solidFill>
              <a:cs typeface="Arial" charset="0"/>
            </a:endParaRPr>
          </a:p>
          <a:p>
            <a:pPr marL="271463" indent="-185738" eaLnBrk="1" hangingPunct="1">
              <a:lnSpc>
                <a:spcPct val="80000"/>
              </a:lnSpc>
            </a:pPr>
            <a:r>
              <a:rPr lang="fr-FR" sz="2200" dirty="0" err="1" smtClean="0">
                <a:cs typeface="Arial" charset="0"/>
              </a:rPr>
              <a:t>Cuál</a:t>
            </a:r>
            <a:r>
              <a:rPr lang="fr-FR" sz="2200" dirty="0" smtClean="0">
                <a:cs typeface="Arial" charset="0"/>
              </a:rPr>
              <a:t> </a:t>
            </a:r>
            <a:r>
              <a:rPr lang="fr-FR" sz="2200" dirty="0" err="1" smtClean="0">
                <a:cs typeface="Arial" charset="0"/>
              </a:rPr>
              <a:t>era</a:t>
            </a:r>
            <a:r>
              <a:rPr lang="fr-FR" sz="2200" dirty="0" smtClean="0">
                <a:cs typeface="Arial" charset="0"/>
              </a:rPr>
              <a:t> el </a:t>
            </a:r>
            <a:r>
              <a:rPr lang="fr-FR" sz="2200" dirty="0" err="1" smtClean="0">
                <a:cs typeface="Arial" charset="0"/>
              </a:rPr>
              <a:t>estado</a:t>
            </a:r>
            <a:r>
              <a:rPr lang="fr-FR" sz="2200" dirty="0" smtClean="0">
                <a:cs typeface="Arial" charset="0"/>
              </a:rPr>
              <a:t> de la </a:t>
            </a:r>
            <a:r>
              <a:rPr lang="fr-FR" sz="2200" dirty="0" err="1" smtClean="0">
                <a:cs typeface="Arial" charset="0"/>
              </a:rPr>
              <a:t>materia</a:t>
            </a:r>
            <a:r>
              <a:rPr lang="fr-FR" sz="2200" dirty="0" smtClean="0">
                <a:cs typeface="Arial" charset="0"/>
              </a:rPr>
              <a:t>                instantes </a:t>
            </a:r>
            <a:r>
              <a:rPr lang="fr-FR" sz="2200" dirty="0" err="1" smtClean="0">
                <a:cs typeface="Arial" charset="0"/>
              </a:rPr>
              <a:t>despues</a:t>
            </a:r>
            <a:r>
              <a:rPr lang="fr-FR" sz="2200" dirty="0" smtClean="0">
                <a:cs typeface="Arial" charset="0"/>
              </a:rPr>
              <a:t> </a:t>
            </a:r>
            <a:r>
              <a:rPr lang="fr-FR" sz="2200" dirty="0" err="1" smtClean="0">
                <a:cs typeface="Arial" charset="0"/>
              </a:rPr>
              <a:t>del</a:t>
            </a:r>
            <a:r>
              <a:rPr lang="fr-FR" sz="2200" dirty="0" smtClean="0">
                <a:cs typeface="Arial" charset="0"/>
              </a:rPr>
              <a:t> «</a:t>
            </a:r>
            <a:r>
              <a:rPr lang="fr-FR" sz="2200" dirty="0" err="1" smtClean="0">
                <a:cs typeface="Arial" charset="0"/>
              </a:rPr>
              <a:t>Big</a:t>
            </a:r>
            <a:r>
              <a:rPr lang="fr-FR" sz="2200" dirty="0" smtClean="0">
                <a:cs typeface="Arial" charset="0"/>
              </a:rPr>
              <a:t> Bang» 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86438" y="1571625"/>
            <a:ext cx="2481753" cy="1035050"/>
            <a:chOff x="5786446" y="1571612"/>
            <a:chExt cx="2482256" cy="1035851"/>
          </a:xfrm>
        </p:grpSpPr>
        <p:pic>
          <p:nvPicPr>
            <p:cNvPr id="22533" name="Picture 4" descr="higgs_boson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86446" y="1571612"/>
              <a:ext cx="1143008" cy="1035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4" name="TextBox 5"/>
            <p:cNvSpPr txBox="1">
              <a:spLocks noChangeArrowheads="1"/>
            </p:cNvSpPr>
            <p:nvPr/>
          </p:nvSpPr>
          <p:spPr bwMode="auto">
            <a:xfrm>
              <a:off x="7429841" y="1786090"/>
              <a:ext cx="838861" cy="646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i="1"/>
                <a:t>Higgs</a:t>
              </a:r>
              <a:br>
                <a:rPr lang="en-GB" i="1"/>
              </a:br>
              <a:r>
                <a:rPr lang="en-GB" i="1"/>
                <a:t>Boson</a:t>
              </a:r>
            </a:p>
          </p:txBody>
        </p:sp>
      </p:grpSp>
      <p:pic>
        <p:nvPicPr>
          <p:cNvPr id="22532" name="Picture 8" descr="picture_1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5330" y="3352800"/>
            <a:ext cx="3848669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81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22558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D15124-AA3C-4514-BC0B-6DC85C075943}" type="slidenum">
              <a:rPr lang="en-US" smtClean="0">
                <a:solidFill>
                  <a:srgbClr val="0055A0"/>
                </a:solidFill>
              </a:rPr>
              <a:pPr/>
              <a:t>37</a:t>
            </a:fld>
            <a:endParaRPr lang="en-US" smtClean="0">
              <a:solidFill>
                <a:srgbClr val="0055A0"/>
              </a:solidFill>
            </a:endParaRPr>
          </a:p>
        </p:txBody>
      </p:sp>
      <p:sp>
        <p:nvSpPr>
          <p:cNvPr id="24578" name="Rectangle 2"/>
          <p:cNvSpPr txBox="1">
            <a:spLocks noChangeArrowheads="1"/>
          </p:cNvSpPr>
          <p:nvPr/>
        </p:nvSpPr>
        <p:spPr bwMode="auto">
          <a:xfrm>
            <a:off x="0" y="38802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3600" dirty="0">
                <a:solidFill>
                  <a:srgbClr val="0055A0"/>
                </a:solidFill>
                <a:cs typeface="Arial" charset="0"/>
              </a:rPr>
              <a:t>Las Herramientas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2400" y="3283624"/>
            <a:ext cx="3886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ES" sz="2000">
                <a:solidFill>
                  <a:srgbClr val="0055A0"/>
                </a:solidFill>
              </a:rPr>
              <a:t>2. Detectores : Instrumentos gigantes que graban la traza de las colisiones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52400" y="1531024"/>
            <a:ext cx="3810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ES" sz="2000" dirty="0">
                <a:solidFill>
                  <a:srgbClr val="0055A0"/>
                </a:solidFill>
              </a:rPr>
              <a:t>1. Aceleradores: Maquinas capaces de acelerar partículas a energías extremamente altas y hacerlas colisionar </a:t>
            </a:r>
          </a:p>
        </p:txBody>
      </p:sp>
      <p:sp>
        <p:nvSpPr>
          <p:cNvPr id="24581" name="Rectangle 12"/>
          <p:cNvSpPr>
            <a:spLocks noChangeArrowheads="1"/>
          </p:cNvSpPr>
          <p:nvPr/>
        </p:nvSpPr>
        <p:spPr bwMode="auto">
          <a:xfrm>
            <a:off x="152400" y="5181600"/>
            <a:ext cx="3657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endParaRPr lang="fr-FR" sz="1600">
              <a:solidFill>
                <a:srgbClr val="0055A0"/>
              </a:solidFill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0" y="4579024"/>
            <a:ext cx="4038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dirty="0">
                <a:solidFill>
                  <a:srgbClr val="0055A0"/>
                </a:solidFill>
              </a:rPr>
              <a:t>3. Ordenadores : Recogen, almacenan, distribuyen y analizan enormes cantidades de datos producidos por los detectores</a:t>
            </a:r>
          </a:p>
        </p:txBody>
      </p:sp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475908"/>
            <a:ext cx="472440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22"/>
          <p:cNvSpPr>
            <a:spLocks noChangeArrowheads="1"/>
          </p:cNvSpPr>
          <p:nvPr/>
        </p:nvSpPr>
        <p:spPr bwMode="auto">
          <a:xfrm>
            <a:off x="5410200" y="5828708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0055A0"/>
              </a:solidFill>
            </a:endParaRP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7543800" y="5219108"/>
            <a:ext cx="609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0055A0"/>
              </a:solidFill>
            </a:endParaRP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5791200" y="4990508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0055A0"/>
              </a:solidFill>
            </a:endParaRPr>
          </a:p>
        </p:txBody>
      </p:sp>
      <p:sp>
        <p:nvSpPr>
          <p:cNvPr id="13" name="Oval 25"/>
          <p:cNvSpPr>
            <a:spLocks noChangeArrowheads="1"/>
          </p:cNvSpPr>
          <p:nvPr/>
        </p:nvSpPr>
        <p:spPr bwMode="auto">
          <a:xfrm>
            <a:off x="6781800" y="4990508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0055A0"/>
              </a:solidFill>
            </a:endParaRPr>
          </a:p>
        </p:txBody>
      </p:sp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7978" y="1724478"/>
            <a:ext cx="51085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7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ccelerator_scheme_2.jpg"/>
          <p:cNvPicPr>
            <a:picLocks noChangeAspect="1"/>
          </p:cNvPicPr>
          <p:nvPr/>
        </p:nvPicPr>
        <p:blipFill>
          <a:blip r:embed="rId3"/>
          <a:srcRect t="1810"/>
          <a:stretch>
            <a:fillRect/>
          </a:stretch>
        </p:blipFill>
        <p:spPr bwMode="auto">
          <a:xfrm>
            <a:off x="990600" y="990600"/>
            <a:ext cx="7954963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Slide Number Placeholder 3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17D0DD99-4862-49A7-BE46-682402774037}" type="slidenum">
              <a:rPr lang="en-US" sz="1200">
                <a:solidFill>
                  <a:srgbClr val="898989"/>
                </a:solidFill>
                <a:latin typeface="Times New Roman" pitchFamily="18" charset="0"/>
              </a:rPr>
              <a:pPr algn="r"/>
              <a:t>38</a:t>
            </a:fld>
            <a:endParaRPr lang="en-US" sz="1200">
              <a:solidFill>
                <a:srgbClr val="898989"/>
              </a:solidFill>
              <a:latin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549275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3600">
              <a:solidFill>
                <a:srgbClr val="FF0A16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>
              <a:solidFill>
                <a:srgbClr val="FFFC3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143000" y="1066800"/>
            <a:ext cx="7731125" cy="5222875"/>
            <a:chOff x="1219200" y="1295400"/>
            <a:chExt cx="7730373" cy="5222156"/>
          </a:xfrm>
        </p:grpSpPr>
        <p:pic>
          <p:nvPicPr>
            <p:cNvPr id="25605" name="Picture 4" descr="accelerator_scheme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9200" y="1295400"/>
              <a:ext cx="7730373" cy="522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6" name="Rectangle 2"/>
            <p:cNvSpPr txBox="1">
              <a:spLocks noChangeArrowheads="1"/>
            </p:cNvSpPr>
            <p:nvPr/>
          </p:nvSpPr>
          <p:spPr bwMode="auto">
            <a:xfrm>
              <a:off x="1905000" y="1371600"/>
              <a:ext cx="3886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ES" sz="2400" dirty="0">
                  <a:cs typeface="Arial" charset="0"/>
                </a:rPr>
                <a:t>Los elementos básicos</a:t>
              </a:r>
            </a:p>
            <a:p>
              <a:pPr algn="ctr"/>
              <a:r>
                <a:rPr lang="es-ES" sz="2400" dirty="0">
                  <a:cs typeface="Arial" charset="0"/>
                </a:rPr>
                <a:t> de un acelerador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8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302455" y="285751"/>
            <a:ext cx="8229600" cy="642937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El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acelerador</a:t>
            </a:r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más</a:t>
            </a:r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 grande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del</a:t>
            </a:r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mundo</a:t>
            </a:r>
            <a:endParaRPr lang="fr-FR" sz="3600" dirty="0" smtClean="0">
              <a:solidFill>
                <a:srgbClr val="0055A0"/>
              </a:solidFill>
              <a:latin typeface="+mn-lt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00875" y="1500188"/>
            <a:ext cx="2143125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fr-FR" dirty="0">
                <a:solidFill>
                  <a:srgbClr val="0055A0"/>
                </a:solidFill>
              </a:rPr>
              <a:t>27km de </a:t>
            </a:r>
            <a:r>
              <a:rPr lang="fr-FR" dirty="0" err="1">
                <a:solidFill>
                  <a:srgbClr val="0055A0"/>
                </a:solidFill>
              </a:rPr>
              <a:t>túnel</a:t>
            </a:r>
            <a:r>
              <a:rPr lang="fr-FR" dirty="0">
                <a:solidFill>
                  <a:srgbClr val="0055A0"/>
                </a:solidFill>
              </a:rPr>
              <a:t> 100 </a:t>
            </a:r>
            <a:r>
              <a:rPr lang="fr-FR" dirty="0" err="1">
                <a:solidFill>
                  <a:srgbClr val="0055A0"/>
                </a:solidFill>
              </a:rPr>
              <a:t>bajo</a:t>
            </a:r>
            <a:r>
              <a:rPr lang="fr-FR" dirty="0">
                <a:solidFill>
                  <a:srgbClr val="0055A0"/>
                </a:solidFill>
              </a:rPr>
              <a:t> </a:t>
            </a:r>
            <a:r>
              <a:rPr lang="fr-FR" dirty="0" err="1">
                <a:solidFill>
                  <a:srgbClr val="0055A0"/>
                </a:solidFill>
              </a:rPr>
              <a:t>tierra</a:t>
            </a:r>
            <a:endParaRPr lang="fr-FR" dirty="0">
              <a:solidFill>
                <a:srgbClr val="0055A0"/>
              </a:solidFill>
            </a:endParaRPr>
          </a:p>
          <a:p>
            <a:pPr marL="0" lvl="1"/>
            <a:endParaRPr lang="fr-FR" dirty="0">
              <a:solidFill>
                <a:srgbClr val="0055A0"/>
              </a:solidFill>
            </a:endParaRPr>
          </a:p>
          <a:p>
            <a:pPr marL="0" lvl="1"/>
            <a:r>
              <a:rPr lang="fr-FR" dirty="0">
                <a:solidFill>
                  <a:srgbClr val="0055A0"/>
                </a:solidFill>
              </a:rPr>
              <a:t>Miles de </a:t>
            </a:r>
            <a:r>
              <a:rPr lang="fr-FR" dirty="0" err="1">
                <a:solidFill>
                  <a:srgbClr val="0055A0"/>
                </a:solidFill>
              </a:rPr>
              <a:t>imanes</a:t>
            </a:r>
            <a:r>
              <a:rPr lang="fr-FR" dirty="0">
                <a:solidFill>
                  <a:srgbClr val="0055A0"/>
                </a:solidFill>
              </a:rPr>
              <a:t> </a:t>
            </a:r>
            <a:r>
              <a:rPr lang="fr-FR" dirty="0" err="1">
                <a:solidFill>
                  <a:srgbClr val="0055A0"/>
                </a:solidFill>
              </a:rPr>
              <a:t>superconductores</a:t>
            </a:r>
            <a:r>
              <a:rPr lang="fr-FR" dirty="0">
                <a:solidFill>
                  <a:srgbClr val="0055A0"/>
                </a:solidFill>
              </a:rPr>
              <a:t> </a:t>
            </a:r>
          </a:p>
          <a:p>
            <a:pPr marL="0" lvl="1"/>
            <a:endParaRPr lang="fr-FR" dirty="0">
              <a:solidFill>
                <a:srgbClr val="0055A0"/>
              </a:solidFill>
            </a:endParaRPr>
          </a:p>
          <a:p>
            <a:pPr marL="0" lvl="1"/>
            <a:r>
              <a:rPr lang="fr-FR" dirty="0">
                <a:solidFill>
                  <a:srgbClr val="0055A0"/>
                </a:solidFill>
              </a:rPr>
              <a:t>Ultra </a:t>
            </a:r>
            <a:r>
              <a:rPr lang="fr-FR" dirty="0" err="1">
                <a:solidFill>
                  <a:srgbClr val="0055A0"/>
                </a:solidFill>
              </a:rPr>
              <a:t>vacío</a:t>
            </a:r>
            <a:r>
              <a:rPr lang="fr-FR" dirty="0">
                <a:solidFill>
                  <a:srgbClr val="0055A0"/>
                </a:solidFill>
              </a:rPr>
              <a:t>:</a:t>
            </a:r>
          </a:p>
          <a:p>
            <a:pPr marL="0" lvl="1"/>
            <a:r>
              <a:rPr lang="fr-FR" i="1" dirty="0">
                <a:solidFill>
                  <a:srgbClr val="0055A0"/>
                </a:solidFill>
              </a:rPr>
              <a:t>10x </a:t>
            </a:r>
            <a:r>
              <a:rPr lang="fr-FR" i="1" dirty="0" err="1">
                <a:solidFill>
                  <a:srgbClr val="0055A0"/>
                </a:solidFill>
              </a:rPr>
              <a:t>más</a:t>
            </a:r>
            <a:r>
              <a:rPr lang="fr-FR" i="1" dirty="0">
                <a:solidFill>
                  <a:srgbClr val="0055A0"/>
                </a:solidFill>
              </a:rPr>
              <a:t> </a:t>
            </a:r>
            <a:r>
              <a:rPr lang="fr-FR" dirty="0" err="1">
                <a:solidFill>
                  <a:srgbClr val="0055A0"/>
                </a:solidFill>
              </a:rPr>
              <a:t>vacío</a:t>
            </a:r>
            <a:r>
              <a:rPr lang="fr-FR" dirty="0">
                <a:solidFill>
                  <a:srgbClr val="0055A0"/>
                </a:solidFill>
              </a:rPr>
              <a:t> que en la Luna</a:t>
            </a:r>
            <a:endParaRPr lang="fr-FR" i="1" dirty="0">
              <a:solidFill>
                <a:srgbClr val="0055A0"/>
              </a:solidFill>
            </a:endParaRPr>
          </a:p>
          <a:p>
            <a:pPr marL="0" lvl="1"/>
            <a:endParaRPr lang="fr-FR" dirty="0">
              <a:solidFill>
                <a:srgbClr val="0055A0"/>
              </a:solidFill>
            </a:endParaRPr>
          </a:p>
          <a:p>
            <a:pPr marL="0" lvl="1"/>
            <a:r>
              <a:rPr lang="fr-FR" dirty="0">
                <a:solidFill>
                  <a:srgbClr val="0055A0"/>
                </a:solidFill>
              </a:rPr>
              <a:t>El </a:t>
            </a:r>
            <a:r>
              <a:rPr lang="fr-FR" dirty="0" err="1">
                <a:solidFill>
                  <a:srgbClr val="0055A0"/>
                </a:solidFill>
              </a:rPr>
              <a:t>lugar</a:t>
            </a:r>
            <a:r>
              <a:rPr lang="fr-FR" dirty="0">
                <a:solidFill>
                  <a:srgbClr val="0055A0"/>
                </a:solidFill>
              </a:rPr>
              <a:t> </a:t>
            </a:r>
            <a:r>
              <a:rPr lang="fr-FR" dirty="0" err="1">
                <a:solidFill>
                  <a:srgbClr val="0055A0"/>
                </a:solidFill>
              </a:rPr>
              <a:t>más</a:t>
            </a:r>
            <a:r>
              <a:rPr lang="fr-FR" dirty="0">
                <a:solidFill>
                  <a:srgbClr val="0055A0"/>
                </a:solidFill>
              </a:rPr>
              <a:t> </a:t>
            </a:r>
            <a:r>
              <a:rPr lang="fr-FR" dirty="0" err="1">
                <a:solidFill>
                  <a:srgbClr val="0055A0"/>
                </a:solidFill>
              </a:rPr>
              <a:t>frío</a:t>
            </a:r>
            <a:r>
              <a:rPr lang="fr-FR" dirty="0">
                <a:solidFill>
                  <a:srgbClr val="0055A0"/>
                </a:solidFill>
              </a:rPr>
              <a:t> </a:t>
            </a:r>
            <a:r>
              <a:rPr lang="fr-FR" dirty="0" err="1">
                <a:solidFill>
                  <a:srgbClr val="0055A0"/>
                </a:solidFill>
              </a:rPr>
              <a:t>del</a:t>
            </a:r>
            <a:r>
              <a:rPr lang="fr-FR" dirty="0">
                <a:solidFill>
                  <a:srgbClr val="0055A0"/>
                </a:solidFill>
              </a:rPr>
              <a:t> </a:t>
            </a:r>
            <a:r>
              <a:rPr lang="fr-FR" dirty="0" err="1">
                <a:solidFill>
                  <a:srgbClr val="0055A0"/>
                </a:solidFill>
              </a:rPr>
              <a:t>Universo</a:t>
            </a:r>
            <a:r>
              <a:rPr lang="fr-FR" dirty="0">
                <a:solidFill>
                  <a:srgbClr val="0055A0"/>
                </a:solidFill>
              </a:rPr>
              <a:t>:</a:t>
            </a:r>
            <a:br>
              <a:rPr lang="fr-FR" dirty="0">
                <a:solidFill>
                  <a:srgbClr val="0055A0"/>
                </a:solidFill>
              </a:rPr>
            </a:br>
            <a:r>
              <a:rPr lang="fr-FR" i="1" dirty="0">
                <a:solidFill>
                  <a:srgbClr val="0055A0"/>
                </a:solidFill>
              </a:rPr>
              <a:t> -271° C</a:t>
            </a:r>
            <a:endParaRPr lang="fr-FR" dirty="0">
              <a:solidFill>
                <a:srgbClr val="0055A0"/>
              </a:solidFill>
            </a:endParaRPr>
          </a:p>
        </p:txBody>
      </p:sp>
      <p:pic>
        <p:nvPicPr>
          <p:cNvPr id="8" name="Picture 7" descr="AerialLHC.jpg"/>
          <p:cNvPicPr>
            <a:picLocks noChangeAspect="1"/>
          </p:cNvPicPr>
          <p:nvPr/>
        </p:nvPicPr>
        <p:blipFill>
          <a:blip r:embed="rId3"/>
          <a:srcRect t="3914"/>
          <a:stretch>
            <a:fillRect/>
          </a:stretch>
        </p:blipFill>
        <p:spPr>
          <a:xfrm>
            <a:off x="-571536" y="2000240"/>
            <a:ext cx="6715172" cy="4414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58838" y="3568700"/>
            <a:ext cx="1970087" cy="458788"/>
            <a:chOff x="858837" y="3568700"/>
            <a:chExt cx="1970088" cy="458788"/>
          </a:xfrm>
        </p:grpSpPr>
        <p:sp>
          <p:nvSpPr>
            <p:cNvPr id="25" name="Freeform 24"/>
            <p:cNvSpPr/>
            <p:nvPr/>
          </p:nvSpPr>
          <p:spPr>
            <a:xfrm>
              <a:off x="858837" y="3638550"/>
              <a:ext cx="444500" cy="388938"/>
            </a:xfrm>
            <a:custGeom>
              <a:avLst/>
              <a:gdLst>
                <a:gd name="connsiteX0" fmla="*/ 407988 w 444500"/>
                <a:gd name="connsiteY0" fmla="*/ 9525 h 388938"/>
                <a:gd name="connsiteX1" fmla="*/ 246063 w 444500"/>
                <a:gd name="connsiteY1" fmla="*/ 285750 h 388938"/>
                <a:gd name="connsiteX2" fmla="*/ 26988 w 444500"/>
                <a:gd name="connsiteY2" fmla="*/ 342900 h 388938"/>
                <a:gd name="connsiteX3" fmla="*/ 407988 w 444500"/>
                <a:gd name="connsiteY3" fmla="*/ 9525 h 38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" h="388938">
                  <a:moveTo>
                    <a:pt x="407988" y="9525"/>
                  </a:moveTo>
                  <a:cubicBezTo>
                    <a:pt x="444500" y="0"/>
                    <a:pt x="309563" y="230188"/>
                    <a:pt x="246063" y="285750"/>
                  </a:cubicBezTo>
                  <a:cubicBezTo>
                    <a:pt x="182563" y="341312"/>
                    <a:pt x="0" y="388938"/>
                    <a:pt x="26988" y="342900"/>
                  </a:cubicBezTo>
                  <a:cubicBezTo>
                    <a:pt x="53976" y="296862"/>
                    <a:pt x="371476" y="19050"/>
                    <a:pt x="407988" y="952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55A0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141538" y="3568700"/>
              <a:ext cx="687387" cy="177800"/>
            </a:xfrm>
            <a:custGeom>
              <a:avLst/>
              <a:gdLst>
                <a:gd name="connsiteX0" fmla="*/ 68262 w 687387"/>
                <a:gd name="connsiteY0" fmla="*/ 22225 h 177800"/>
                <a:gd name="connsiteX1" fmla="*/ 611187 w 687387"/>
                <a:gd name="connsiteY1" fmla="*/ 22225 h 177800"/>
                <a:gd name="connsiteX2" fmla="*/ 525462 w 687387"/>
                <a:gd name="connsiteY2" fmla="*/ 155575 h 177800"/>
                <a:gd name="connsiteX3" fmla="*/ 354012 w 687387"/>
                <a:gd name="connsiteY3" fmla="*/ 155575 h 177800"/>
                <a:gd name="connsiteX4" fmla="*/ 201612 w 687387"/>
                <a:gd name="connsiteY4" fmla="*/ 136525 h 177800"/>
                <a:gd name="connsiteX5" fmla="*/ 201612 w 687387"/>
                <a:gd name="connsiteY5" fmla="*/ 69850 h 177800"/>
                <a:gd name="connsiteX6" fmla="*/ 68262 w 687387"/>
                <a:gd name="connsiteY6" fmla="*/ 22225 h 17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387" h="177800">
                  <a:moveTo>
                    <a:pt x="68262" y="22225"/>
                  </a:moveTo>
                  <a:cubicBezTo>
                    <a:pt x="136525" y="14288"/>
                    <a:pt x="534987" y="0"/>
                    <a:pt x="611187" y="22225"/>
                  </a:cubicBezTo>
                  <a:cubicBezTo>
                    <a:pt x="687387" y="44450"/>
                    <a:pt x="568324" y="133350"/>
                    <a:pt x="525462" y="155575"/>
                  </a:cubicBezTo>
                  <a:cubicBezTo>
                    <a:pt x="482600" y="177800"/>
                    <a:pt x="407987" y="158750"/>
                    <a:pt x="354012" y="155575"/>
                  </a:cubicBezTo>
                  <a:cubicBezTo>
                    <a:pt x="300037" y="152400"/>
                    <a:pt x="227012" y="150812"/>
                    <a:pt x="201612" y="136525"/>
                  </a:cubicBezTo>
                  <a:cubicBezTo>
                    <a:pt x="176212" y="122238"/>
                    <a:pt x="222249" y="82550"/>
                    <a:pt x="201612" y="69850"/>
                  </a:cubicBezTo>
                  <a:cubicBezTo>
                    <a:pt x="180975" y="57150"/>
                    <a:pt x="0" y="30163"/>
                    <a:pt x="68262" y="2222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55A0"/>
                </a:solidFill>
              </a:endParaRPr>
            </a:p>
          </p:txBody>
        </p:sp>
      </p:grpSp>
      <p:sp>
        <p:nvSpPr>
          <p:cNvPr id="27" name="Freeform 26"/>
          <p:cNvSpPr/>
          <p:nvPr/>
        </p:nvSpPr>
        <p:spPr>
          <a:xfrm>
            <a:off x="1149350" y="3617913"/>
            <a:ext cx="1227138" cy="481012"/>
          </a:xfrm>
          <a:custGeom>
            <a:avLst/>
            <a:gdLst>
              <a:gd name="connsiteX0" fmla="*/ 88900 w 1227137"/>
              <a:gd name="connsiteY0" fmla="*/ 220663 h 481013"/>
              <a:gd name="connsiteX1" fmla="*/ 384175 w 1227137"/>
              <a:gd name="connsiteY1" fmla="*/ 87313 h 481013"/>
              <a:gd name="connsiteX2" fmla="*/ 717550 w 1227137"/>
              <a:gd name="connsiteY2" fmla="*/ 11113 h 481013"/>
              <a:gd name="connsiteX3" fmla="*/ 1012825 w 1227137"/>
              <a:gd name="connsiteY3" fmla="*/ 20638 h 481013"/>
              <a:gd name="connsiteX4" fmla="*/ 1203325 w 1227137"/>
              <a:gd name="connsiteY4" fmla="*/ 87313 h 481013"/>
              <a:gd name="connsiteX5" fmla="*/ 1155700 w 1227137"/>
              <a:gd name="connsiteY5" fmla="*/ 211138 h 481013"/>
              <a:gd name="connsiteX6" fmla="*/ 917575 w 1227137"/>
              <a:gd name="connsiteY6" fmla="*/ 354013 h 481013"/>
              <a:gd name="connsiteX7" fmla="*/ 603250 w 1227137"/>
              <a:gd name="connsiteY7" fmla="*/ 449263 h 481013"/>
              <a:gd name="connsiteX8" fmla="*/ 336550 w 1227137"/>
              <a:gd name="connsiteY8" fmla="*/ 477838 h 481013"/>
              <a:gd name="connsiteX9" fmla="*/ 98425 w 1227137"/>
              <a:gd name="connsiteY9" fmla="*/ 430213 h 481013"/>
              <a:gd name="connsiteX10" fmla="*/ 3175 w 1227137"/>
              <a:gd name="connsiteY10" fmla="*/ 354013 h 481013"/>
              <a:gd name="connsiteX11" fmla="*/ 88900 w 1227137"/>
              <a:gd name="connsiteY11" fmla="*/ 220663 h 4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7137" h="481013">
                <a:moveTo>
                  <a:pt x="88900" y="220663"/>
                </a:moveTo>
                <a:cubicBezTo>
                  <a:pt x="152400" y="176213"/>
                  <a:pt x="279400" y="122238"/>
                  <a:pt x="384175" y="87313"/>
                </a:cubicBezTo>
                <a:cubicBezTo>
                  <a:pt x="488950" y="52388"/>
                  <a:pt x="612775" y="22226"/>
                  <a:pt x="717550" y="11113"/>
                </a:cubicBezTo>
                <a:cubicBezTo>
                  <a:pt x="822325" y="0"/>
                  <a:pt x="931862" y="7938"/>
                  <a:pt x="1012825" y="20638"/>
                </a:cubicBezTo>
                <a:cubicBezTo>
                  <a:pt x="1093788" y="33338"/>
                  <a:pt x="1179513" y="55563"/>
                  <a:pt x="1203325" y="87313"/>
                </a:cubicBezTo>
                <a:cubicBezTo>
                  <a:pt x="1227137" y="119063"/>
                  <a:pt x="1203325" y="166688"/>
                  <a:pt x="1155700" y="211138"/>
                </a:cubicBezTo>
                <a:cubicBezTo>
                  <a:pt x="1108075" y="255588"/>
                  <a:pt x="1009650" y="314326"/>
                  <a:pt x="917575" y="354013"/>
                </a:cubicBezTo>
                <a:cubicBezTo>
                  <a:pt x="825500" y="393701"/>
                  <a:pt x="700087" y="428626"/>
                  <a:pt x="603250" y="449263"/>
                </a:cubicBezTo>
                <a:cubicBezTo>
                  <a:pt x="506413" y="469900"/>
                  <a:pt x="420687" y="481013"/>
                  <a:pt x="336550" y="477838"/>
                </a:cubicBezTo>
                <a:cubicBezTo>
                  <a:pt x="252413" y="474663"/>
                  <a:pt x="153988" y="450851"/>
                  <a:pt x="98425" y="430213"/>
                </a:cubicBezTo>
                <a:cubicBezTo>
                  <a:pt x="42863" y="409576"/>
                  <a:pt x="6350" y="388938"/>
                  <a:pt x="3175" y="354013"/>
                </a:cubicBezTo>
                <a:cubicBezTo>
                  <a:pt x="0" y="319088"/>
                  <a:pt x="25400" y="265113"/>
                  <a:pt x="88900" y="220663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55A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157288" y="2938463"/>
            <a:ext cx="4860925" cy="1835150"/>
          </a:xfrm>
          <a:custGeom>
            <a:avLst/>
            <a:gdLst>
              <a:gd name="connsiteX0" fmla="*/ 2957512 w 4860925"/>
              <a:gd name="connsiteY0" fmla="*/ 4762 h 1835150"/>
              <a:gd name="connsiteX1" fmla="*/ 3643312 w 4860925"/>
              <a:gd name="connsiteY1" fmla="*/ 42862 h 1835150"/>
              <a:gd name="connsiteX2" fmla="*/ 4110037 w 4860925"/>
              <a:gd name="connsiteY2" fmla="*/ 128587 h 1835150"/>
              <a:gd name="connsiteX3" fmla="*/ 4624387 w 4860925"/>
              <a:gd name="connsiteY3" fmla="*/ 328612 h 1835150"/>
              <a:gd name="connsiteX4" fmla="*/ 4824412 w 4860925"/>
              <a:gd name="connsiteY4" fmla="*/ 614362 h 1835150"/>
              <a:gd name="connsiteX5" fmla="*/ 4814887 w 4860925"/>
              <a:gd name="connsiteY5" fmla="*/ 957262 h 1835150"/>
              <a:gd name="connsiteX6" fmla="*/ 4548187 w 4860925"/>
              <a:gd name="connsiteY6" fmla="*/ 1290637 h 1835150"/>
              <a:gd name="connsiteX7" fmla="*/ 3957637 w 4860925"/>
              <a:gd name="connsiteY7" fmla="*/ 1547812 h 1835150"/>
              <a:gd name="connsiteX8" fmla="*/ 3300412 w 4860925"/>
              <a:gd name="connsiteY8" fmla="*/ 1681162 h 1835150"/>
              <a:gd name="connsiteX9" fmla="*/ 2386012 w 4860925"/>
              <a:gd name="connsiteY9" fmla="*/ 1795462 h 1835150"/>
              <a:gd name="connsiteX10" fmla="*/ 1652587 w 4860925"/>
              <a:gd name="connsiteY10" fmla="*/ 1824037 h 1835150"/>
              <a:gd name="connsiteX11" fmla="*/ 919162 w 4860925"/>
              <a:gd name="connsiteY11" fmla="*/ 1728787 h 1835150"/>
              <a:gd name="connsiteX12" fmla="*/ 404812 w 4860925"/>
              <a:gd name="connsiteY12" fmla="*/ 1566862 h 1835150"/>
              <a:gd name="connsiteX13" fmla="*/ 80962 w 4860925"/>
              <a:gd name="connsiteY13" fmla="*/ 1309687 h 1835150"/>
              <a:gd name="connsiteX14" fmla="*/ 33337 w 4860925"/>
              <a:gd name="connsiteY14" fmla="*/ 957262 h 1835150"/>
              <a:gd name="connsiteX15" fmla="*/ 280987 w 4860925"/>
              <a:gd name="connsiteY15" fmla="*/ 671512 h 1835150"/>
              <a:gd name="connsiteX16" fmla="*/ 728662 w 4860925"/>
              <a:gd name="connsiteY16" fmla="*/ 414337 h 1835150"/>
              <a:gd name="connsiteX17" fmla="*/ 1404937 w 4860925"/>
              <a:gd name="connsiteY17" fmla="*/ 195262 h 1835150"/>
              <a:gd name="connsiteX18" fmla="*/ 2062162 w 4860925"/>
              <a:gd name="connsiteY18" fmla="*/ 80962 h 1835150"/>
              <a:gd name="connsiteX19" fmla="*/ 2700337 w 4860925"/>
              <a:gd name="connsiteY19" fmla="*/ 14287 h 1835150"/>
              <a:gd name="connsiteX20" fmla="*/ 2957512 w 4860925"/>
              <a:gd name="connsiteY20" fmla="*/ 4762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0925" h="1835150">
                <a:moveTo>
                  <a:pt x="2957512" y="4762"/>
                </a:moveTo>
                <a:cubicBezTo>
                  <a:pt x="3114674" y="9524"/>
                  <a:pt x="3451225" y="22225"/>
                  <a:pt x="3643312" y="42862"/>
                </a:cubicBezTo>
                <a:cubicBezTo>
                  <a:pt x="3835400" y="63500"/>
                  <a:pt x="3946525" y="80962"/>
                  <a:pt x="4110037" y="128587"/>
                </a:cubicBezTo>
                <a:cubicBezTo>
                  <a:pt x="4273550" y="176212"/>
                  <a:pt x="4505325" y="247650"/>
                  <a:pt x="4624387" y="328612"/>
                </a:cubicBezTo>
                <a:cubicBezTo>
                  <a:pt x="4743449" y="409574"/>
                  <a:pt x="4792662" y="509587"/>
                  <a:pt x="4824412" y="614362"/>
                </a:cubicBezTo>
                <a:cubicBezTo>
                  <a:pt x="4856162" y="719137"/>
                  <a:pt x="4860925" y="844550"/>
                  <a:pt x="4814887" y="957262"/>
                </a:cubicBezTo>
                <a:cubicBezTo>
                  <a:pt x="4768850" y="1069975"/>
                  <a:pt x="4691062" y="1192212"/>
                  <a:pt x="4548187" y="1290637"/>
                </a:cubicBezTo>
                <a:cubicBezTo>
                  <a:pt x="4405312" y="1389062"/>
                  <a:pt x="4165599" y="1482725"/>
                  <a:pt x="3957637" y="1547812"/>
                </a:cubicBezTo>
                <a:cubicBezTo>
                  <a:pt x="3749675" y="1612899"/>
                  <a:pt x="3562349" y="1639887"/>
                  <a:pt x="3300412" y="1681162"/>
                </a:cubicBezTo>
                <a:cubicBezTo>
                  <a:pt x="3038475" y="1722437"/>
                  <a:pt x="2660650" y="1771650"/>
                  <a:pt x="2386012" y="1795462"/>
                </a:cubicBezTo>
                <a:cubicBezTo>
                  <a:pt x="2111375" y="1819275"/>
                  <a:pt x="1897062" y="1835150"/>
                  <a:pt x="1652587" y="1824037"/>
                </a:cubicBezTo>
                <a:cubicBezTo>
                  <a:pt x="1408112" y="1812925"/>
                  <a:pt x="1127124" y="1771649"/>
                  <a:pt x="919162" y="1728787"/>
                </a:cubicBezTo>
                <a:cubicBezTo>
                  <a:pt x="711200" y="1685925"/>
                  <a:pt x="544512" y="1636712"/>
                  <a:pt x="404812" y="1566862"/>
                </a:cubicBezTo>
                <a:cubicBezTo>
                  <a:pt x="265112" y="1497012"/>
                  <a:pt x="142875" y="1411287"/>
                  <a:pt x="80962" y="1309687"/>
                </a:cubicBezTo>
                <a:cubicBezTo>
                  <a:pt x="19049" y="1208087"/>
                  <a:pt x="0" y="1063624"/>
                  <a:pt x="33337" y="957262"/>
                </a:cubicBezTo>
                <a:cubicBezTo>
                  <a:pt x="66674" y="850900"/>
                  <a:pt x="165100" y="761999"/>
                  <a:pt x="280987" y="671512"/>
                </a:cubicBezTo>
                <a:cubicBezTo>
                  <a:pt x="396874" y="581025"/>
                  <a:pt x="541337" y="493712"/>
                  <a:pt x="728662" y="414337"/>
                </a:cubicBezTo>
                <a:cubicBezTo>
                  <a:pt x="915987" y="334962"/>
                  <a:pt x="1182687" y="250824"/>
                  <a:pt x="1404937" y="195262"/>
                </a:cubicBezTo>
                <a:cubicBezTo>
                  <a:pt x="1627187" y="139700"/>
                  <a:pt x="1846262" y="111124"/>
                  <a:pt x="2062162" y="80962"/>
                </a:cubicBezTo>
                <a:cubicBezTo>
                  <a:pt x="2278062" y="50800"/>
                  <a:pt x="2547937" y="26987"/>
                  <a:pt x="2700337" y="14287"/>
                </a:cubicBezTo>
                <a:cubicBezTo>
                  <a:pt x="2852737" y="1587"/>
                  <a:pt x="2800350" y="0"/>
                  <a:pt x="2957512" y="476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55A0"/>
              </a:solidFill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071563" y="3286125"/>
            <a:ext cx="4857750" cy="1428750"/>
            <a:chOff x="1071538" y="3286124"/>
            <a:chExt cx="4857784" cy="1428760"/>
          </a:xfrm>
        </p:grpSpPr>
        <p:sp>
          <p:nvSpPr>
            <p:cNvPr id="21" name="Oval 20"/>
            <p:cNvSpPr/>
            <p:nvPr/>
          </p:nvSpPr>
          <p:spPr>
            <a:xfrm>
              <a:off x="1714479" y="3357563"/>
              <a:ext cx="214315" cy="7143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55A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71538" y="3929067"/>
              <a:ext cx="214313" cy="7143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55A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28794" y="4643447"/>
              <a:ext cx="214313" cy="7143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55A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715007" y="3286124"/>
              <a:ext cx="214315" cy="7143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0055A0"/>
                </a:solidFill>
              </a:endParaRPr>
            </a:p>
          </p:txBody>
        </p:sp>
      </p:grpSp>
      <p:pic>
        <p:nvPicPr>
          <p:cNvPr id="10" name="Picture 5" descr="interconn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43039">
            <a:off x="-61966" y="2206939"/>
            <a:ext cx="5887244" cy="3840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6" descr="beampi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17647">
            <a:off x="343009" y="2690275"/>
            <a:ext cx="5955084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4" descr="http://mediaarchive.cern.ch/MediaArchive/Photo/Public/2006/0606020/0606020_01/0606020_01-A4-at-144-dp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13750">
            <a:off x="318460" y="2201504"/>
            <a:ext cx="6185378" cy="4140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6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767" y="233492"/>
            <a:ext cx="8226854" cy="940443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Entender las fronteras es la mejor forma de luchar contra ellas</a:t>
            </a:r>
            <a:endParaRPr lang="es-ES_trad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539"/>
            <a:ext cx="9144000" cy="552846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3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 descr="detecto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676400"/>
            <a:ext cx="6557963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152400" y="4572000"/>
            <a:ext cx="1644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55A0"/>
                </a:solidFill>
              </a:rPr>
              <a:t>B-physics</a:t>
            </a:r>
          </a:p>
          <a:p>
            <a:r>
              <a:rPr lang="en-US" sz="2000">
                <a:solidFill>
                  <a:srgbClr val="0055A0"/>
                </a:solidFill>
              </a:rPr>
              <a:t>CP Violation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187325" y="1771650"/>
            <a:ext cx="1987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55A0"/>
                </a:solidFill>
              </a:rPr>
              <a:t>General-purpose</a:t>
            </a:r>
          </a:p>
          <a:p>
            <a:r>
              <a:rPr lang="en-US">
                <a:solidFill>
                  <a:srgbClr val="0055A0"/>
                </a:solidFill>
              </a:rPr>
              <a:t>Higgs</a:t>
            </a:r>
          </a:p>
          <a:p>
            <a:r>
              <a:rPr lang="en-US">
                <a:solidFill>
                  <a:srgbClr val="0055A0"/>
                </a:solidFill>
              </a:rPr>
              <a:t>SUSY</a:t>
            </a:r>
          </a:p>
        </p:txBody>
      </p: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6951663" y="4267200"/>
            <a:ext cx="1987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rgbClr val="0055A0"/>
                </a:solidFill>
              </a:rPr>
              <a:t>General-purpose</a:t>
            </a:r>
          </a:p>
          <a:p>
            <a:pPr algn="r"/>
            <a:r>
              <a:rPr lang="en-US">
                <a:solidFill>
                  <a:srgbClr val="0055A0"/>
                </a:solidFill>
              </a:rPr>
              <a:t>Higgs</a:t>
            </a:r>
          </a:p>
          <a:p>
            <a:pPr algn="r"/>
            <a:r>
              <a:rPr lang="en-US">
                <a:solidFill>
                  <a:srgbClr val="0055A0"/>
                </a:solidFill>
              </a:rPr>
              <a:t>SUSY</a:t>
            </a:r>
          </a:p>
          <a:p>
            <a:pPr algn="r"/>
            <a:endParaRPr lang="en-US">
              <a:solidFill>
                <a:srgbClr val="0055A0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840" y="315354"/>
            <a:ext cx="91440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Detectores</a:t>
            </a:r>
            <a:r>
              <a:rPr lang="en-US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 del LHC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580188" y="2590800"/>
            <a:ext cx="25234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55A0"/>
                </a:solidFill>
              </a:rPr>
              <a:t>Heavy Ions</a:t>
            </a:r>
          </a:p>
          <a:p>
            <a:r>
              <a:rPr lang="en-US" sz="2000">
                <a:solidFill>
                  <a:srgbClr val="0055A0"/>
                </a:solidFill>
              </a:rPr>
              <a:t>Quark-gluon plasma</a:t>
            </a:r>
          </a:p>
        </p:txBody>
      </p:sp>
    </p:spTree>
    <p:extLst>
      <p:ext uri="{BB962C8B-B14F-4D97-AF65-F5344CB8AC3E}">
        <p14:creationId xmlns:p14="http://schemas.microsoft.com/office/powerpoint/2010/main" val="9492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oc.cern.ch/archive/electronic/cern/others/PHO/photo-cms/gen/gen-2007-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98972">
            <a:off x="2895537" y="1995671"/>
            <a:ext cx="6143636" cy="4218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Atlas_Toroid_high_r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42499">
            <a:off x="2803273" y="2108233"/>
            <a:ext cx="6516563" cy="4246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0" y="285751"/>
            <a:ext cx="8991600" cy="642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Los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detectores</a:t>
            </a:r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más</a:t>
            </a:r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 grandes y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más</a:t>
            </a:r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 </a:t>
            </a:r>
            <a:r>
              <a:rPr lang="fr-FR" sz="3600" dirty="0" err="1" smtClean="0">
                <a:solidFill>
                  <a:srgbClr val="0055A0"/>
                </a:solidFill>
                <a:latin typeface="+mn-lt"/>
                <a:cs typeface="Arial" charset="0"/>
              </a:rPr>
              <a:t>sofisticados</a:t>
            </a:r>
            <a:endParaRPr lang="fr-FR" sz="3600" dirty="0" smtClean="0">
              <a:solidFill>
                <a:srgbClr val="0055A0"/>
              </a:solidFill>
              <a:latin typeface="+mn-lt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357B40-6F8B-47E3-8605-2D3FB0E7ED45}" type="slidenum">
              <a:rPr lang="fr-FR"/>
              <a:pPr>
                <a:defRPr/>
              </a:pPr>
              <a:t>41</a:t>
            </a:fld>
            <a:endParaRPr lang="fr-F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4313" y="1857375"/>
            <a:ext cx="2357437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fr-FR"/>
              <a:t>E =  mc</a:t>
            </a:r>
            <a:r>
              <a:rPr lang="fr-FR" baseline="30000"/>
              <a:t>2</a:t>
            </a:r>
          </a:p>
          <a:p>
            <a:pPr marL="0" lvl="1"/>
            <a:endParaRPr lang="fr-FR"/>
          </a:p>
          <a:p>
            <a:pPr marL="0" lvl="1"/>
            <a:r>
              <a:rPr lang="fr-FR"/>
              <a:t>Catedrales de la ciencia</a:t>
            </a:r>
            <a:br>
              <a:rPr lang="fr-FR"/>
            </a:br>
            <a:r>
              <a:rPr lang="fr-FR"/>
              <a:t>100m bajo tierra</a:t>
            </a:r>
          </a:p>
          <a:p>
            <a:pPr marL="0" lvl="1"/>
            <a:endParaRPr lang="fr-FR"/>
          </a:p>
          <a:p>
            <a:pPr marL="0" lvl="1"/>
            <a:r>
              <a:rPr lang="fr-FR"/>
              <a:t>600 millones de colisiones/s detectadas</a:t>
            </a:r>
          </a:p>
          <a:p>
            <a:pPr marL="0" lvl="1"/>
            <a:r>
              <a:rPr lang="fr-FR"/>
              <a:t>Por cientos de millones de sensores</a:t>
            </a:r>
            <a:endParaRPr lang="en-GB"/>
          </a:p>
          <a:p>
            <a:pPr marL="0" lvl="1"/>
            <a:endParaRPr lang="en-GB"/>
          </a:p>
          <a:p>
            <a:pPr marL="0" lvl="1"/>
            <a:r>
              <a:rPr lang="en-GB"/>
              <a:t>Miles de colaboradores</a:t>
            </a:r>
          </a:p>
        </p:txBody>
      </p:sp>
      <p:pic>
        <p:nvPicPr>
          <p:cNvPr id="47106" name="Picture 2" descr="http://mediaarchive.cern.ch/MediaArchive/Photo/Public/2007/0706056/0706056_01/0706056_01-A4-at-144-dp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39138">
            <a:off x="2928926" y="2000240"/>
            <a:ext cx="5929354" cy="3954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8" name="Picture 6" descr="http://mediaarchive.cern.ch/MediaArchive/Photo/Public/2007/0712010/0712010_03/0712010_03-A5-at-72-dp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000240"/>
            <a:ext cx="5214974" cy="3913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3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83D2CD-72C0-482F-AB18-9D6378D67A6D}" type="slidenum">
              <a:rPr lang="en-US"/>
              <a:pPr>
                <a:defRPr/>
              </a:pPr>
              <a:t>42</a:t>
            </a:fld>
            <a:endParaRPr lang="en-US"/>
          </a:p>
        </p:txBody>
      </p:sp>
      <p:pic>
        <p:nvPicPr>
          <p:cNvPr id="26626" name="Picture 10" descr="CERN accelerator complex"/>
          <p:cNvPicPr>
            <a:picLocks noChangeAspect="1" noChangeArrowheads="1"/>
          </p:cNvPicPr>
          <p:nvPr/>
        </p:nvPicPr>
        <p:blipFill>
          <a:blip r:embed="rId3"/>
          <a:srcRect l="9167" t="11569" r="3334" b="3537"/>
          <a:stretch>
            <a:fillRect/>
          </a:stretch>
        </p:blipFill>
        <p:spPr bwMode="auto">
          <a:xfrm>
            <a:off x="304800" y="852488"/>
            <a:ext cx="8534400" cy="585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 rot="10800000">
            <a:off x="150654" y="2133600"/>
            <a:ext cx="492443" cy="3352800"/>
          </a:xfrm>
          <a:prstGeom prst="rect">
            <a:avLst/>
          </a:prstGeom>
          <a:solidFill>
            <a:srgbClr val="00CCFF">
              <a:alpha val="12941"/>
            </a:srgbClr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es-ES" sz="2000"/>
              <a:t>Aceleradores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1800" y="115312"/>
            <a:ext cx="2362200" cy="1169551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LINAC 2     </a:t>
            </a:r>
            <a:r>
              <a:rPr lang="en-US" sz="1400" dirty="0" smtClean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      50 </a:t>
            </a:r>
            <a:r>
              <a:rPr lang="en-US" sz="1400" dirty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MeV</a:t>
            </a:r>
          </a:p>
          <a:p>
            <a:r>
              <a:rPr lang="en-US" sz="1400" dirty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PS Booster</a:t>
            </a:r>
            <a:r>
              <a:rPr lang="en-US" sz="1400" dirty="0" smtClean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      1.4 </a:t>
            </a:r>
            <a:r>
              <a:rPr lang="en-US" sz="1400" dirty="0" err="1" smtClean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GeV</a:t>
            </a:r>
            <a:endParaRPr lang="en-US" sz="1400" dirty="0">
              <a:solidFill>
                <a:srgbClr val="0055A0"/>
              </a:solidFill>
              <a:ea typeface="Comic Sans MS" pitchFamily="4" charset="0"/>
              <a:cs typeface="Comic Sans MS" pitchFamily="4" charset="0"/>
            </a:endParaRPr>
          </a:p>
          <a:p>
            <a:r>
              <a:rPr lang="en-US" sz="1400" dirty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PS              </a:t>
            </a:r>
            <a:r>
              <a:rPr lang="en-US" sz="1400" dirty="0" smtClean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      25  </a:t>
            </a:r>
            <a:r>
              <a:rPr lang="en-US" sz="1400" dirty="0" err="1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GeV</a:t>
            </a:r>
            <a:endParaRPr lang="en-US" sz="1400" dirty="0">
              <a:solidFill>
                <a:srgbClr val="0055A0"/>
              </a:solidFill>
              <a:ea typeface="Comic Sans MS" pitchFamily="4" charset="0"/>
              <a:cs typeface="Comic Sans MS" pitchFamily="4" charset="0"/>
            </a:endParaRPr>
          </a:p>
          <a:p>
            <a:r>
              <a:rPr lang="en-US" sz="1400" dirty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SPS           </a:t>
            </a:r>
            <a:r>
              <a:rPr lang="en-US" sz="1400" dirty="0" smtClean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       450 </a:t>
            </a:r>
            <a:r>
              <a:rPr lang="en-US" sz="1400" dirty="0" err="1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GeV</a:t>
            </a:r>
            <a:endParaRPr lang="en-US" sz="1400" dirty="0">
              <a:solidFill>
                <a:srgbClr val="0055A0"/>
              </a:solidFill>
              <a:ea typeface="Comic Sans MS" pitchFamily="4" charset="0"/>
              <a:cs typeface="Comic Sans MS" pitchFamily="4" charset="0"/>
            </a:endParaRPr>
          </a:p>
          <a:p>
            <a:r>
              <a:rPr lang="en-US" sz="1400" dirty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LHC 	       </a:t>
            </a:r>
            <a:r>
              <a:rPr lang="en-US" sz="1400" dirty="0" smtClean="0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7  </a:t>
            </a:r>
            <a:r>
              <a:rPr lang="en-US" sz="1400" dirty="0" err="1">
                <a:solidFill>
                  <a:srgbClr val="0055A0"/>
                </a:solidFill>
                <a:ea typeface="Comic Sans MS" pitchFamily="4" charset="0"/>
                <a:cs typeface="Comic Sans MS" pitchFamily="4" charset="0"/>
              </a:rPr>
              <a:t>TeV</a:t>
            </a:r>
            <a:endParaRPr lang="en-US" sz="1400" dirty="0">
              <a:solidFill>
                <a:srgbClr val="0055A0"/>
              </a:solidFill>
              <a:ea typeface="Comic Sans MS" pitchFamily="4" charset="0"/>
              <a:cs typeface="Comic Sans MS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0238E1-4721-42F8-8FA0-F0A7E7189919}" type="slidenum">
              <a:rPr lang="en-US" smtClean="0">
                <a:solidFill>
                  <a:srgbClr val="898989"/>
                </a:solidFill>
                <a:latin typeface="Calibri" pitchFamily="34" charset="0"/>
              </a:rPr>
              <a:pPr/>
              <a:t>43</a:t>
            </a:fld>
            <a:endParaRPr 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 t="9630" b="2592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549275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3600">
              <a:solidFill>
                <a:srgbClr val="FF0A16"/>
              </a:solidFill>
            </a:endParaRPr>
          </a:p>
          <a:p>
            <a:pPr algn="ctr">
              <a:defRPr/>
            </a:pPr>
            <a:endParaRPr lang="en-US">
              <a:solidFill>
                <a:srgbClr val="FFFC3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094038" y="3108325"/>
            <a:ext cx="2955925" cy="641350"/>
          </a:xfrm>
          <a:prstGeom prst="rect">
            <a:avLst/>
          </a:prstGeom>
          <a:gradFill rotWithShape="1">
            <a:gsLst>
              <a:gs pos="0">
                <a:schemeClr val="hlink">
                  <a:alpha val="50000"/>
                </a:schemeClr>
              </a:gs>
              <a:gs pos="100000">
                <a:schemeClr val="hlink">
                  <a:gamma/>
                  <a:tint val="90980"/>
                  <a:invGamma/>
                  <a:alpha val="47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3600" dirty="0" smtClean="0">
                <a:solidFill>
                  <a:schemeClr val="bg1"/>
                </a:solidFill>
              </a:rPr>
              <a:t>Tecnologías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0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3"/>
          <p:cNvSpPr>
            <a:spLocks noChangeArrowheads="1"/>
          </p:cNvSpPr>
          <p:nvPr/>
        </p:nvSpPr>
        <p:spPr bwMode="auto">
          <a:xfrm>
            <a:off x="683419" y="250876"/>
            <a:ext cx="7488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4000" dirty="0">
                <a:solidFill>
                  <a:srgbClr val="0055A0"/>
                </a:solidFill>
              </a:rPr>
              <a:t>Tecnologías en el CERN</a:t>
            </a:r>
            <a:r>
              <a:rPr lang="es-ES" sz="3400" dirty="0">
                <a:solidFill>
                  <a:srgbClr val="0055A0"/>
                </a:solidFill>
              </a:rPr>
              <a:t> </a:t>
            </a:r>
          </a:p>
        </p:txBody>
      </p:sp>
      <p:sp>
        <p:nvSpPr>
          <p:cNvPr id="6656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6625618" cy="4953000"/>
          </a:xfrm>
        </p:spPr>
        <p:txBody>
          <a:bodyPr lIns="92075" tIns="46038" rIns="92075" bIns="46038"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es-ES" sz="2800" i="1" dirty="0" smtClean="0">
              <a:solidFill>
                <a:srgbClr val="0055A0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Informática y redes 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Ultra vacío &amp; criogenia 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Electrónica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Ingeniería eléctrica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Superconductividad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Ingeniería Mecánica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Ciencia de los materiales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Radiofrecuencia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Sistemas de automatización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Sistemas termodinámicos</a:t>
            </a:r>
          </a:p>
          <a:p>
            <a:pPr eaLnBrk="1" hangingPunct="1">
              <a:lnSpc>
                <a:spcPct val="80000"/>
              </a:lnSpc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Ingeniería civil</a:t>
            </a:r>
          </a:p>
          <a:p>
            <a:pPr eaLnBrk="1" hangingPunct="1">
              <a:lnSpc>
                <a:spcPct val="80000"/>
              </a:lnSpc>
            </a:pPr>
            <a:endParaRPr lang="es-ES" sz="2400" dirty="0">
              <a:solidFill>
                <a:srgbClr val="0055A0"/>
              </a:solidFill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s-ES" sz="2400" dirty="0" smtClean="0">
                <a:solidFill>
                  <a:srgbClr val="0055A0"/>
                </a:solidFill>
                <a:cs typeface="Arial" charset="0"/>
              </a:rPr>
              <a:t>y por supuesto física de altas energías</a:t>
            </a:r>
          </a:p>
          <a:p>
            <a:pPr eaLnBrk="1" hangingPunct="1">
              <a:lnSpc>
                <a:spcPct val="80000"/>
              </a:lnSpc>
            </a:pPr>
            <a:endParaRPr lang="es-ES" sz="2400" dirty="0" smtClean="0">
              <a:solidFill>
                <a:srgbClr val="0055A0"/>
              </a:solidFill>
              <a:cs typeface="Arial" charset="0"/>
            </a:endParaRP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endParaRPr lang="es-ES" sz="2000" dirty="0" smtClean="0">
              <a:solidFill>
                <a:srgbClr val="0055A0"/>
              </a:solidFill>
              <a:cs typeface="Arial" charset="0"/>
            </a:endParaRPr>
          </a:p>
        </p:txBody>
      </p:sp>
      <p:pic>
        <p:nvPicPr>
          <p:cNvPr id="66563" name="Picture 5" descr="weld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1827213"/>
            <a:ext cx="432533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3470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4708" y="4052665"/>
            <a:ext cx="3038892" cy="237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 descr="0401027_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6667" y="3904890"/>
            <a:ext cx="3297333" cy="214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1036"/>
          <p:cNvSpPr>
            <a:spLocks noChangeArrowheads="1"/>
          </p:cNvSpPr>
          <p:nvPr/>
        </p:nvSpPr>
        <p:spPr bwMode="auto">
          <a:xfrm>
            <a:off x="6524485" y="3352800"/>
            <a:ext cx="20858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Líneas criogénicas LHC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5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366" y="3592054"/>
            <a:ext cx="2853434" cy="22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Rectangle 1038"/>
          <p:cNvSpPr>
            <a:spLocks noChangeArrowheads="1"/>
          </p:cNvSpPr>
          <p:nvPr/>
        </p:nvSpPr>
        <p:spPr bwMode="auto">
          <a:xfrm>
            <a:off x="622781" y="5875975"/>
            <a:ext cx="1657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  </a:t>
            </a:r>
            <a:r>
              <a:rPr lang="es-E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criogénica </a:t>
            </a:r>
          </a:p>
        </p:txBody>
      </p:sp>
      <p:pic>
        <p:nvPicPr>
          <p:cNvPr id="3175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165199"/>
            <a:ext cx="3185983" cy="213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Rectangle 1043"/>
          <p:cNvSpPr>
            <a:spLocks noChangeArrowheads="1"/>
          </p:cNvSpPr>
          <p:nvPr/>
        </p:nvSpPr>
        <p:spPr bwMode="auto">
          <a:xfrm>
            <a:off x="3654060" y="6397823"/>
            <a:ext cx="1688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Depósitos de Helio</a:t>
            </a:r>
          </a:p>
        </p:txBody>
      </p:sp>
      <p:sp>
        <p:nvSpPr>
          <p:cNvPr id="31757" name="TextBox 1044"/>
          <p:cNvSpPr txBox="1">
            <a:spLocks noChangeArrowheads="1"/>
          </p:cNvSpPr>
          <p:nvPr/>
        </p:nvSpPr>
        <p:spPr bwMode="auto">
          <a:xfrm>
            <a:off x="304800" y="1265872"/>
            <a:ext cx="4495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 smtClean="0"/>
              <a:t>El sistema criogénico más grande del mundo</a:t>
            </a:r>
          </a:p>
          <a:p>
            <a:endParaRPr lang="es-ES" dirty="0" smtClean="0"/>
          </a:p>
          <a:p>
            <a:pPr marL="85725" indent="-85725"/>
            <a:r>
              <a:rPr lang="es-ES" b="0" dirty="0" smtClean="0"/>
              <a:t>- Temperatura de funcionamiento -271.3 </a:t>
            </a:r>
            <a:r>
              <a:rPr lang="es-ES" b="0" baseline="30000" dirty="0" smtClean="0"/>
              <a:t>O</a:t>
            </a:r>
            <a:r>
              <a:rPr lang="es-ES" b="0" dirty="0" smtClean="0"/>
              <a:t>C </a:t>
            </a:r>
          </a:p>
          <a:p>
            <a:r>
              <a:rPr lang="es-ES" b="0" dirty="0" smtClean="0"/>
              <a:t>- 10.000 toneladas de </a:t>
            </a:r>
            <a:r>
              <a:rPr lang="es-ES" b="0" dirty="0"/>
              <a:t>Nitrógeno </a:t>
            </a:r>
            <a:r>
              <a:rPr lang="es-ES" b="0" dirty="0" smtClean="0"/>
              <a:t>líquido</a:t>
            </a:r>
          </a:p>
          <a:p>
            <a:r>
              <a:rPr lang="es-ES" b="0" dirty="0" smtClean="0"/>
              <a:t>- 120 toneladas </a:t>
            </a:r>
            <a:r>
              <a:rPr lang="es-ES" b="0" dirty="0"/>
              <a:t>de Helio </a:t>
            </a:r>
            <a:r>
              <a:rPr lang="es-ES" b="0" dirty="0" smtClean="0"/>
              <a:t>líquido</a:t>
            </a:r>
            <a:endParaRPr lang="es-ES" b="0" dirty="0"/>
          </a:p>
        </p:txBody>
      </p:sp>
      <p:sp>
        <p:nvSpPr>
          <p:cNvPr id="15" name="Rectangle 1036"/>
          <p:cNvSpPr>
            <a:spLocks noChangeArrowheads="1"/>
          </p:cNvSpPr>
          <p:nvPr/>
        </p:nvSpPr>
        <p:spPr bwMode="auto">
          <a:xfrm>
            <a:off x="6523047" y="6183752"/>
            <a:ext cx="20954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Estación de </a:t>
            </a:r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compresión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190978" y="152400"/>
            <a:ext cx="3800621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ES" sz="3600" dirty="0" smtClean="0">
                <a:solidFill>
                  <a:srgbClr val="558ED5"/>
                </a:solidFill>
                <a:latin typeface="+mn-lt"/>
                <a:cs typeface="Arial" charset="0"/>
              </a:rPr>
              <a:t>CRIOGENIA</a:t>
            </a:r>
            <a:endParaRPr lang="es-ES" sz="3600" b="1" dirty="0" smtClean="0">
              <a:solidFill>
                <a:srgbClr val="558ED5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57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M18_clustersEF_2005_c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8417"/>
            <a:ext cx="4363508" cy="2066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48" y="838200"/>
            <a:ext cx="5358552" cy="401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21502" y="152400"/>
            <a:ext cx="5770098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ES" sz="3600" dirty="0" smtClean="0">
                <a:solidFill>
                  <a:srgbClr val="558ED5"/>
                </a:solidFill>
                <a:latin typeface="+mn-lt"/>
                <a:cs typeface="Arial" charset="0"/>
              </a:rPr>
              <a:t>SUPERCONDUCTIVIDAD</a:t>
            </a:r>
            <a:endParaRPr lang="es-ES" sz="3600" b="1" dirty="0" smtClean="0">
              <a:solidFill>
                <a:srgbClr val="558ED5"/>
              </a:solidFill>
              <a:latin typeface="+mn-lt"/>
              <a:cs typeface="Arial" charset="0"/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894796"/>
            <a:ext cx="3769682" cy="382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4951274"/>
            <a:ext cx="4572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 smtClean="0"/>
              <a:t>Imanes Superconductores LHC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b="0" dirty="0" smtClean="0"/>
              <a:t>1232 Dipolos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b="0" dirty="0" smtClean="0"/>
              <a:t>392 </a:t>
            </a:r>
            <a:r>
              <a:rPr lang="es-ES" b="0" dirty="0" err="1" smtClean="0"/>
              <a:t>Quadrupolos</a:t>
            </a:r>
            <a:endParaRPr lang="es-ES" b="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b="0" dirty="0" smtClean="0"/>
              <a:t>7000 Imanes correctores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b="0" dirty="0" smtClean="0"/>
          </a:p>
          <a:p>
            <a:r>
              <a:rPr lang="es-ES" dirty="0" smtClean="0"/>
              <a:t>7000 km de conductor Cu/Nb-Ti</a:t>
            </a:r>
            <a:endParaRPr lang="es-ES" b="0" dirty="0"/>
          </a:p>
        </p:txBody>
      </p:sp>
      <p:sp>
        <p:nvSpPr>
          <p:cNvPr id="7" name="Rectangle 6"/>
          <p:cNvSpPr/>
          <p:nvPr/>
        </p:nvSpPr>
        <p:spPr>
          <a:xfrm>
            <a:off x="8382000" y="838200"/>
            <a:ext cx="762000" cy="830997"/>
          </a:xfrm>
          <a:prstGeom prst="rect">
            <a:avLst/>
          </a:prstGeom>
          <a:solidFill>
            <a:srgbClr val="FFFFFF">
              <a:alpha val="88000"/>
            </a:srgbClr>
          </a:solidFill>
        </p:spPr>
        <p:txBody>
          <a:bodyPr wrap="square">
            <a:spAutoFit/>
          </a:bodyPr>
          <a:lstStyle/>
          <a:p>
            <a:r>
              <a:rPr lang="en-GB" sz="1200" dirty="0" smtClean="0"/>
              <a:t>8.33 T</a:t>
            </a:r>
          </a:p>
          <a:p>
            <a:r>
              <a:rPr lang="fr-CH" sz="1200" dirty="0" smtClean="0"/>
              <a:t>1.9°K</a:t>
            </a:r>
            <a:endParaRPr lang="en-GB" sz="1200" dirty="0"/>
          </a:p>
          <a:p>
            <a:r>
              <a:rPr lang="en-GB" sz="1200" dirty="0" smtClean="0"/>
              <a:t>11.850A</a:t>
            </a:r>
            <a:endParaRPr lang="en-GB" sz="1200" dirty="0"/>
          </a:p>
          <a:p>
            <a:r>
              <a:rPr lang="en-GB" sz="1200" dirty="0" smtClean="0"/>
              <a:t>7 MJ</a:t>
            </a:r>
          </a:p>
        </p:txBody>
      </p:sp>
    </p:spTree>
    <p:extLst>
      <p:ext uri="{BB962C8B-B14F-4D97-AF65-F5344CB8AC3E}">
        <p14:creationId xmlns:p14="http://schemas.microsoft.com/office/powerpoint/2010/main" val="34362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"/>
          <p:cNvSpPr txBox="1">
            <a:spLocks noChangeArrowheads="1"/>
          </p:cNvSpPr>
          <p:nvPr/>
        </p:nvSpPr>
        <p:spPr bwMode="auto">
          <a:xfrm>
            <a:off x="381000" y="1447800"/>
            <a:ext cx="58674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>
                <a:solidFill>
                  <a:srgbClr val="0055A0"/>
                </a:solidFill>
              </a:rPr>
              <a:t> 40 </a:t>
            </a:r>
            <a:r>
              <a:rPr lang="en-GB" sz="2000" dirty="0" err="1">
                <a:solidFill>
                  <a:srgbClr val="0055A0"/>
                </a:solidFill>
              </a:rPr>
              <a:t>millones</a:t>
            </a:r>
            <a:r>
              <a:rPr lang="en-GB" sz="2000" dirty="0">
                <a:solidFill>
                  <a:srgbClr val="0055A0"/>
                </a:solidFill>
              </a:rPr>
              <a:t> </a:t>
            </a:r>
            <a:r>
              <a:rPr lang="en-GB" sz="2000" dirty="0" err="1">
                <a:solidFill>
                  <a:srgbClr val="0055A0"/>
                </a:solidFill>
              </a:rPr>
              <a:t>colisiones</a:t>
            </a:r>
            <a:r>
              <a:rPr lang="en-GB" sz="2000" dirty="0">
                <a:solidFill>
                  <a:srgbClr val="0055A0"/>
                </a:solidFill>
              </a:rPr>
              <a:t>/</a:t>
            </a:r>
            <a:r>
              <a:rPr lang="en-GB" sz="2000" dirty="0" err="1">
                <a:solidFill>
                  <a:srgbClr val="0055A0"/>
                </a:solidFill>
              </a:rPr>
              <a:t>segundo</a:t>
            </a:r>
            <a:endParaRPr lang="en-GB" sz="2000" dirty="0">
              <a:solidFill>
                <a:srgbClr val="0055A0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>
                <a:solidFill>
                  <a:srgbClr val="0055A0"/>
                </a:solidFill>
              </a:rPr>
              <a:t> </a:t>
            </a:r>
            <a:r>
              <a:rPr lang="en-GB" sz="2000" dirty="0" err="1">
                <a:solidFill>
                  <a:srgbClr val="0055A0"/>
                </a:solidFill>
              </a:rPr>
              <a:t>Tras</a:t>
            </a:r>
            <a:r>
              <a:rPr lang="en-GB" sz="2000" dirty="0">
                <a:solidFill>
                  <a:srgbClr val="0055A0"/>
                </a:solidFill>
              </a:rPr>
              <a:t> </a:t>
            </a:r>
            <a:r>
              <a:rPr lang="en-GB" sz="2000" dirty="0" err="1">
                <a:solidFill>
                  <a:srgbClr val="0055A0"/>
                </a:solidFill>
              </a:rPr>
              <a:t>filtrar</a:t>
            </a:r>
            <a:r>
              <a:rPr lang="en-GB" sz="2000" dirty="0">
                <a:solidFill>
                  <a:srgbClr val="0055A0"/>
                </a:solidFill>
              </a:rPr>
              <a:t>, 100 </a:t>
            </a:r>
            <a:r>
              <a:rPr lang="en-GB" sz="2000" dirty="0" err="1">
                <a:solidFill>
                  <a:srgbClr val="0055A0"/>
                </a:solidFill>
              </a:rPr>
              <a:t>colisiones</a:t>
            </a:r>
            <a:r>
              <a:rPr lang="en-GB" sz="2000" dirty="0">
                <a:solidFill>
                  <a:srgbClr val="0055A0"/>
                </a:solidFill>
              </a:rPr>
              <a:t> de </a:t>
            </a:r>
            <a:r>
              <a:rPr lang="en-GB" sz="2000" dirty="0" err="1">
                <a:solidFill>
                  <a:srgbClr val="0055A0"/>
                </a:solidFill>
              </a:rPr>
              <a:t>interés</a:t>
            </a:r>
            <a:r>
              <a:rPr lang="en-GB" sz="2000" dirty="0">
                <a:solidFill>
                  <a:srgbClr val="0055A0"/>
                </a:solidFill>
              </a:rPr>
              <a:t>/</a:t>
            </a:r>
            <a:r>
              <a:rPr lang="en-GB" sz="2000" dirty="0" err="1">
                <a:solidFill>
                  <a:srgbClr val="0055A0"/>
                </a:solidFill>
              </a:rPr>
              <a:t>segundo</a:t>
            </a:r>
            <a:endParaRPr lang="en-GB" sz="2000" dirty="0">
              <a:solidFill>
                <a:srgbClr val="0055A0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>
                <a:solidFill>
                  <a:srgbClr val="0055A0"/>
                </a:solidFill>
              </a:rPr>
              <a:t> 1 Megabyte de </a:t>
            </a:r>
            <a:r>
              <a:rPr lang="en-GB" sz="2000" dirty="0" err="1">
                <a:solidFill>
                  <a:srgbClr val="0055A0"/>
                </a:solidFill>
              </a:rPr>
              <a:t>datos</a:t>
            </a:r>
            <a:r>
              <a:rPr lang="en-GB" sz="2000" dirty="0">
                <a:solidFill>
                  <a:srgbClr val="0055A0"/>
                </a:solidFill>
              </a:rPr>
              <a:t>/</a:t>
            </a:r>
            <a:r>
              <a:rPr lang="en-GB" sz="2000" dirty="0" err="1">
                <a:solidFill>
                  <a:srgbClr val="0055A0"/>
                </a:solidFill>
              </a:rPr>
              <a:t>colisión</a:t>
            </a:r>
            <a:r>
              <a:rPr lang="en-GB" sz="2000" dirty="0">
                <a:solidFill>
                  <a:srgbClr val="0055A0"/>
                </a:solidFill>
              </a:rPr>
              <a:t> 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= </a:t>
            </a:r>
            <a:r>
              <a:rPr lang="en-GB" sz="2000" dirty="0" err="1">
                <a:solidFill>
                  <a:srgbClr val="0055A0"/>
                </a:solidFill>
                <a:sym typeface="Wingdings" pitchFamily="2" charset="2"/>
              </a:rPr>
              <a:t>velocidad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 de </a:t>
            </a:r>
            <a:r>
              <a:rPr lang="en-GB" sz="2000" dirty="0" err="1">
                <a:solidFill>
                  <a:srgbClr val="0055A0"/>
                </a:solidFill>
                <a:sym typeface="Wingdings" pitchFamily="2" charset="2"/>
              </a:rPr>
              <a:t>almacenamiento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 de 0.1 Gigabytes/sec</a:t>
            </a:r>
          </a:p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>
                <a:solidFill>
                  <a:srgbClr val="0055A0"/>
                </a:solidFill>
              </a:rPr>
              <a:t> 10</a:t>
            </a:r>
            <a:r>
              <a:rPr lang="en-GB" sz="2000" baseline="30000" dirty="0">
                <a:solidFill>
                  <a:srgbClr val="0055A0"/>
                </a:solidFill>
              </a:rPr>
              <a:t>10</a:t>
            </a:r>
            <a:r>
              <a:rPr lang="en-GB" sz="2000" dirty="0">
                <a:solidFill>
                  <a:srgbClr val="0055A0"/>
                </a:solidFill>
              </a:rPr>
              <a:t> </a:t>
            </a:r>
            <a:r>
              <a:rPr lang="en-GB" sz="2000" dirty="0" err="1">
                <a:solidFill>
                  <a:srgbClr val="0055A0"/>
                </a:solidFill>
              </a:rPr>
              <a:t>colisiones</a:t>
            </a:r>
            <a:r>
              <a:rPr lang="en-GB" sz="2000" dirty="0">
                <a:solidFill>
                  <a:srgbClr val="0055A0"/>
                </a:solidFill>
              </a:rPr>
              <a:t> </a:t>
            </a:r>
            <a:r>
              <a:rPr lang="en-GB" sz="2000" dirty="0" err="1">
                <a:solidFill>
                  <a:srgbClr val="0055A0"/>
                </a:solidFill>
              </a:rPr>
              <a:t>grabadas</a:t>
            </a:r>
            <a:r>
              <a:rPr lang="en-GB" sz="2000" dirty="0">
                <a:solidFill>
                  <a:srgbClr val="0055A0"/>
                </a:solidFill>
              </a:rPr>
              <a:t>/</a:t>
            </a:r>
            <a:r>
              <a:rPr lang="en-GB" sz="2000" dirty="0" err="1">
                <a:solidFill>
                  <a:srgbClr val="0055A0"/>
                </a:solidFill>
              </a:rPr>
              <a:t>año·experimento</a:t>
            </a:r>
            <a:r>
              <a:rPr lang="en-GB" sz="2000" dirty="0">
                <a:solidFill>
                  <a:srgbClr val="0055A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= 10  Petabytes/</a:t>
            </a:r>
            <a:r>
              <a:rPr lang="en-GB" sz="2000" dirty="0" err="1">
                <a:solidFill>
                  <a:srgbClr val="0055A0"/>
                </a:solidFill>
                <a:sym typeface="Wingdings" pitchFamily="2" charset="2"/>
              </a:rPr>
              <a:t>año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 de </a:t>
            </a:r>
            <a:r>
              <a:rPr lang="en-GB" sz="2000" dirty="0" err="1">
                <a:solidFill>
                  <a:srgbClr val="0055A0"/>
                </a:solidFill>
                <a:sym typeface="Wingdings" pitchFamily="2" charset="2"/>
              </a:rPr>
              <a:t>datos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 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781800" y="914400"/>
            <a:ext cx="2362200" cy="5943600"/>
            <a:chOff x="6750050" y="0"/>
            <a:chExt cx="2393950" cy="6858000"/>
          </a:xfrm>
        </p:grpSpPr>
        <p:pic>
          <p:nvPicPr>
            <p:cNvPr id="39942" name="Picture 5" descr="cdpil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50050" y="0"/>
              <a:ext cx="23939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3" name="Text Box 6"/>
            <p:cNvSpPr txBox="1">
              <a:spLocks noChangeArrowheads="1"/>
            </p:cNvSpPr>
            <p:nvPr/>
          </p:nvSpPr>
          <p:spPr bwMode="auto">
            <a:xfrm>
              <a:off x="7011189" y="3079139"/>
              <a:ext cx="859712" cy="532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>
                  <a:solidFill>
                    <a:srgbClr val="0055A0"/>
                  </a:solidFill>
                </a:rPr>
                <a:t>Concorde</a:t>
              </a:r>
            </a:p>
            <a:p>
              <a:pPr algn="ctr"/>
              <a:r>
                <a:rPr lang="en-US" sz="1200" i="1">
                  <a:solidFill>
                    <a:srgbClr val="0055A0"/>
                  </a:solidFill>
                </a:rPr>
                <a:t>(15 Km)</a:t>
              </a:r>
            </a:p>
          </p:txBody>
        </p:sp>
        <p:sp>
          <p:nvSpPr>
            <p:cNvPr id="39944" name="Line 7"/>
            <p:cNvSpPr>
              <a:spLocks noChangeShapeType="1"/>
            </p:cNvSpPr>
            <p:nvPr/>
          </p:nvSpPr>
          <p:spPr bwMode="auto">
            <a:xfrm flipV="1">
              <a:off x="7391400" y="2819400"/>
              <a:ext cx="76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55A0"/>
                </a:solidFill>
              </a:endParaRPr>
            </a:p>
          </p:txBody>
        </p:sp>
        <p:sp>
          <p:nvSpPr>
            <p:cNvPr id="39945" name="Text Box 8"/>
            <p:cNvSpPr txBox="1">
              <a:spLocks noChangeArrowheads="1"/>
            </p:cNvSpPr>
            <p:nvPr/>
          </p:nvSpPr>
          <p:spPr bwMode="auto">
            <a:xfrm>
              <a:off x="7620431" y="0"/>
              <a:ext cx="1067654" cy="532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i="1">
                  <a:solidFill>
                    <a:srgbClr val="0055A0"/>
                  </a:solidFill>
                </a:rPr>
                <a:t>Globo sonda</a:t>
              </a:r>
            </a:p>
            <a:p>
              <a:r>
                <a:rPr lang="en-US" sz="1200" i="1">
                  <a:solidFill>
                    <a:srgbClr val="0055A0"/>
                  </a:solidFill>
                </a:rPr>
                <a:t>(30 Km)</a:t>
              </a:r>
            </a:p>
          </p:txBody>
        </p:sp>
        <p:sp>
          <p:nvSpPr>
            <p:cNvPr id="39946" name="Line 9"/>
            <p:cNvSpPr>
              <a:spLocks noChangeShapeType="1"/>
            </p:cNvSpPr>
            <p:nvPr/>
          </p:nvSpPr>
          <p:spPr bwMode="auto">
            <a:xfrm flipH="1">
              <a:off x="7315200" y="228600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55A0"/>
                </a:solidFill>
              </a:endParaRPr>
            </a:p>
          </p:txBody>
        </p:sp>
        <p:sp>
          <p:nvSpPr>
            <p:cNvPr id="39947" name="Text Box 10"/>
            <p:cNvSpPr txBox="1">
              <a:spLocks noChangeArrowheads="1"/>
            </p:cNvSpPr>
            <p:nvPr/>
          </p:nvSpPr>
          <p:spPr bwMode="auto">
            <a:xfrm>
              <a:off x="6857842" y="954332"/>
              <a:ext cx="2210543" cy="958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i="1">
                  <a:solidFill>
                    <a:srgbClr val="0055A0"/>
                  </a:solidFill>
                </a:rPr>
                <a:t>Pila de CDs con</a:t>
              </a:r>
            </a:p>
            <a:p>
              <a:r>
                <a:rPr lang="en-US" sz="1200" i="1">
                  <a:solidFill>
                    <a:srgbClr val="0055A0"/>
                  </a:solidFill>
                </a:rPr>
                <a:t>1 año de datos del LHC!</a:t>
              </a:r>
            </a:p>
            <a:p>
              <a:r>
                <a:rPr lang="en-US" sz="1200" i="1">
                  <a:solidFill>
                    <a:srgbClr val="0055A0"/>
                  </a:solidFill>
                </a:rPr>
                <a:t>(~ 20 Km,                            20 millones de CDs)</a:t>
              </a:r>
            </a:p>
          </p:txBody>
        </p:sp>
        <p:sp>
          <p:nvSpPr>
            <p:cNvPr id="39948" name="Line 11"/>
            <p:cNvSpPr>
              <a:spLocks noChangeShapeType="1"/>
            </p:cNvSpPr>
            <p:nvPr/>
          </p:nvSpPr>
          <p:spPr bwMode="auto">
            <a:xfrm>
              <a:off x="7924800" y="1828800"/>
              <a:ext cx="304800" cy="304800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55A0"/>
                </a:solidFill>
              </a:endParaRPr>
            </a:p>
          </p:txBody>
        </p:sp>
        <p:sp>
          <p:nvSpPr>
            <p:cNvPr id="39949" name="Text Box 12"/>
            <p:cNvSpPr txBox="1">
              <a:spLocks noChangeArrowheads="1"/>
            </p:cNvSpPr>
            <p:nvPr/>
          </p:nvSpPr>
          <p:spPr bwMode="auto">
            <a:xfrm>
              <a:off x="7010682" y="4953000"/>
              <a:ext cx="836967" cy="532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i="1">
                  <a:solidFill>
                    <a:srgbClr val="0055A0"/>
                  </a:solidFill>
                </a:rPr>
                <a:t>Mt. Blanc</a:t>
              </a:r>
            </a:p>
            <a:p>
              <a:r>
                <a:rPr lang="en-US" sz="1200" i="1">
                  <a:solidFill>
                    <a:srgbClr val="0055A0"/>
                  </a:solidFill>
                </a:rPr>
                <a:t>(4.8 Km)</a:t>
              </a:r>
            </a:p>
          </p:txBody>
        </p:sp>
        <p:sp>
          <p:nvSpPr>
            <p:cNvPr id="39950" name="Line 13"/>
            <p:cNvSpPr>
              <a:spLocks noChangeShapeType="1"/>
            </p:cNvSpPr>
            <p:nvPr/>
          </p:nvSpPr>
          <p:spPr bwMode="auto">
            <a:xfrm>
              <a:off x="7924800" y="5334000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55A0"/>
                </a:solidFill>
              </a:endParaRPr>
            </a:p>
          </p:txBody>
        </p:sp>
      </p:grp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81000" y="4114800"/>
            <a:ext cx="5867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>
                <a:solidFill>
                  <a:srgbClr val="0055A0"/>
                </a:solidFill>
              </a:rPr>
              <a:t> El </a:t>
            </a:r>
            <a:r>
              <a:rPr lang="en-GB" sz="2000" dirty="0" err="1">
                <a:solidFill>
                  <a:srgbClr val="0055A0"/>
                </a:solidFill>
              </a:rPr>
              <a:t>centro</a:t>
            </a:r>
            <a:r>
              <a:rPr lang="en-GB" sz="2000" dirty="0">
                <a:solidFill>
                  <a:srgbClr val="0055A0"/>
                </a:solidFill>
              </a:rPr>
              <a:t> del </a:t>
            </a:r>
            <a:r>
              <a:rPr lang="en-GB" sz="2000" dirty="0" err="1">
                <a:solidFill>
                  <a:srgbClr val="0055A0"/>
                </a:solidFill>
              </a:rPr>
              <a:t>cálculo</a:t>
            </a:r>
            <a:r>
              <a:rPr lang="en-GB" sz="2000" dirty="0">
                <a:solidFill>
                  <a:srgbClr val="0055A0"/>
                </a:solidFill>
              </a:rPr>
              <a:t> del CERN: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 err="1">
                <a:solidFill>
                  <a:srgbClr val="0055A0"/>
                </a:solidFill>
              </a:rPr>
              <a:t>Más</a:t>
            </a:r>
            <a:r>
              <a:rPr lang="en-GB" sz="2000" dirty="0">
                <a:solidFill>
                  <a:srgbClr val="0055A0"/>
                </a:solidFill>
              </a:rPr>
              <a:t> de 1000 PCs.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GB" sz="2000" dirty="0" err="1">
                <a:solidFill>
                  <a:srgbClr val="0055A0"/>
                </a:solidFill>
              </a:rPr>
              <a:t>Capacidad</a:t>
            </a:r>
            <a:r>
              <a:rPr lang="en-GB" sz="2000" dirty="0">
                <a:solidFill>
                  <a:srgbClr val="0055A0"/>
                </a:solidFill>
              </a:rPr>
              <a:t> de </a:t>
            </a:r>
            <a:r>
              <a:rPr lang="en-GB" sz="2000" dirty="0" err="1">
                <a:solidFill>
                  <a:srgbClr val="0055A0"/>
                </a:solidFill>
              </a:rPr>
              <a:t>almacenamiento</a:t>
            </a:r>
            <a:r>
              <a:rPr lang="en-GB" sz="2000" dirty="0">
                <a:solidFill>
                  <a:srgbClr val="0055A0"/>
                </a:solidFill>
              </a:rPr>
              <a:t> de </a:t>
            </a:r>
            <a:r>
              <a:rPr lang="en-GB" sz="2000" dirty="0" err="1">
                <a:solidFill>
                  <a:srgbClr val="0055A0"/>
                </a:solidFill>
              </a:rPr>
              <a:t>más</a:t>
            </a:r>
            <a:r>
              <a:rPr lang="en-GB" sz="2000" dirty="0">
                <a:solidFill>
                  <a:srgbClr val="0055A0"/>
                </a:solidFill>
              </a:rPr>
              <a:t> de 1PB </a:t>
            </a:r>
            <a:endParaRPr lang="en-GB" sz="2000" dirty="0">
              <a:solidFill>
                <a:srgbClr val="0055A0"/>
              </a:solidFill>
              <a:sym typeface="Wingdings" pitchFamily="2" charset="2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381000" y="5791200"/>
            <a:ext cx="5867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2000" dirty="0">
                <a:solidFill>
                  <a:srgbClr val="0055A0"/>
                </a:solidFill>
                <a:cs typeface="Times New Roman" pitchFamily="18" charset="0"/>
                <a:sym typeface="Wingdings" pitchFamily="2" charset="2"/>
              </a:rPr>
              <a:t>¡ 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Tan </a:t>
            </a:r>
            <a:r>
              <a:rPr lang="en-GB" sz="2000" dirty="0" err="1">
                <a:solidFill>
                  <a:srgbClr val="0055A0"/>
                </a:solidFill>
                <a:sym typeface="Wingdings" pitchFamily="2" charset="2"/>
              </a:rPr>
              <a:t>sólo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 un </a:t>
            </a:r>
            <a:r>
              <a:rPr lang="en-GB" sz="2000" dirty="0" err="1">
                <a:solidFill>
                  <a:srgbClr val="0055A0"/>
                </a:solidFill>
                <a:sym typeface="Wingdings" pitchFamily="2" charset="2"/>
              </a:rPr>
              <a:t>pequeño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0055A0"/>
                </a:solidFill>
                <a:sym typeface="Wingdings" pitchFamily="2" charset="2"/>
              </a:rPr>
              <a:t>porcentaje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 de la </a:t>
            </a:r>
            <a:r>
              <a:rPr lang="en-GB" sz="2000" dirty="0" err="1">
                <a:solidFill>
                  <a:srgbClr val="0055A0"/>
                </a:solidFill>
                <a:sym typeface="Wingdings" pitchFamily="2" charset="2"/>
              </a:rPr>
              <a:t>capacidad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0055A0"/>
                </a:solidFill>
                <a:sym typeface="Wingdings" pitchFamily="2" charset="2"/>
              </a:rPr>
              <a:t>necesaria</a:t>
            </a:r>
            <a:r>
              <a:rPr lang="en-GB" sz="2000" dirty="0">
                <a:solidFill>
                  <a:srgbClr val="0055A0"/>
                </a:solidFill>
                <a:sym typeface="Wingdings" pitchFamily="2" charset="2"/>
              </a:rPr>
              <a:t> !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572000" y="152400"/>
            <a:ext cx="4419599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ES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INFORMATICA</a:t>
            </a:r>
            <a:endParaRPr lang="es-ES" sz="3600" b="1" dirty="0" smtClean="0">
              <a:solidFill>
                <a:srgbClr val="0055A0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1000" y="1295400"/>
            <a:ext cx="815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s-ES" sz="2000" dirty="0" smtClean="0"/>
              <a:t> El </a:t>
            </a:r>
            <a:r>
              <a:rPr lang="es-ES" sz="2000" dirty="0" err="1" smtClean="0"/>
              <a:t>Grid</a:t>
            </a:r>
            <a:r>
              <a:rPr lang="es-ES" sz="2000" dirty="0" smtClean="0"/>
              <a:t> (la Red) se basa en un avanzado software, llamado </a:t>
            </a:r>
            <a:r>
              <a:rPr lang="es-ES" sz="2000" dirty="0" smtClean="0">
                <a:solidFill>
                  <a:srgbClr val="008000"/>
                </a:solidFill>
              </a:rPr>
              <a:t>middleware</a:t>
            </a:r>
            <a:r>
              <a:rPr lang="es-ES" sz="2000" dirty="0" smtClean="0"/>
              <a:t>, que asegura la comunicación entre ordenadores en diferentes partes del mundo.</a:t>
            </a:r>
            <a:endParaRPr lang="es-ES" sz="2000" dirty="0"/>
          </a:p>
        </p:txBody>
      </p:sp>
      <p:sp>
        <p:nvSpPr>
          <p:cNvPr id="40963" name="Text Box 10"/>
          <p:cNvSpPr txBox="1">
            <a:spLocks noChangeArrowheads="1"/>
          </p:cNvSpPr>
          <p:nvPr/>
        </p:nvSpPr>
        <p:spPr bwMode="auto">
          <a:xfrm>
            <a:off x="381000" y="2438400"/>
            <a:ext cx="533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s-ES" sz="2000" smtClean="0"/>
              <a:t> El Grid </a:t>
            </a:r>
            <a:r>
              <a:rPr lang="es-ES" sz="2000" smtClean="0">
                <a:solidFill>
                  <a:srgbClr val="008000"/>
                </a:solidFill>
              </a:rPr>
              <a:t>no sólo encontrará los datos</a:t>
            </a:r>
            <a:r>
              <a:rPr lang="es-ES" sz="2000" smtClean="0"/>
              <a:t> que los científicos necesiten, si no </a:t>
            </a:r>
            <a:r>
              <a:rPr lang="es-ES" sz="2000" smtClean="0">
                <a:solidFill>
                  <a:srgbClr val="008000"/>
                </a:solidFill>
              </a:rPr>
              <a:t>tambien las técnicas para procesarlos </a:t>
            </a:r>
            <a:r>
              <a:rPr lang="es-ES" sz="2000" smtClean="0"/>
              <a:t>y la </a:t>
            </a:r>
            <a:r>
              <a:rPr lang="es-ES" sz="2000" smtClean="0">
                <a:solidFill>
                  <a:srgbClr val="008000"/>
                </a:solidFill>
              </a:rPr>
              <a:t>capacidad de cálculo necesaria.</a:t>
            </a:r>
            <a:endParaRPr lang="es-ES" sz="1200"/>
          </a:p>
        </p:txBody>
      </p:sp>
      <p:sp>
        <p:nvSpPr>
          <p:cNvPr id="40964" name="Text Box 11"/>
          <p:cNvSpPr txBox="1">
            <a:spLocks noChangeArrowheads="1"/>
          </p:cNvSpPr>
          <p:nvPr/>
        </p:nvSpPr>
        <p:spPr bwMode="auto">
          <a:xfrm>
            <a:off x="381000" y="3962400"/>
            <a:ext cx="27305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s-ES" sz="2000" smtClean="0"/>
              <a:t> Distribuirá la tarea a procesar a </a:t>
            </a:r>
            <a:r>
              <a:rPr lang="es-ES" sz="2000" smtClean="0">
                <a:solidFill>
                  <a:srgbClr val="008000"/>
                </a:solidFill>
              </a:rPr>
              <a:t>aquella parte en el mundo donde haya capacidad</a:t>
            </a:r>
            <a:r>
              <a:rPr lang="es-ES" sz="2000" smtClean="0"/>
              <a:t> disponble, y enviará el resultado al científico. </a:t>
            </a:r>
            <a:endParaRPr lang="es-ES" sz="20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609014" y="152400"/>
            <a:ext cx="2382586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ES" sz="3600" dirty="0" smtClean="0">
                <a:solidFill>
                  <a:srgbClr val="558ED5"/>
                </a:solidFill>
                <a:latin typeface="+mn-lt"/>
                <a:cs typeface="Arial" charset="0"/>
              </a:rPr>
              <a:t>REDES</a:t>
            </a:r>
            <a:endParaRPr lang="es-ES" sz="3600" b="1" dirty="0" smtClean="0">
              <a:solidFill>
                <a:srgbClr val="558ED5"/>
              </a:solidFill>
              <a:latin typeface="+mn-lt"/>
              <a:cs typeface="Arial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3" y="2895600"/>
            <a:ext cx="321536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100" y="4343400"/>
            <a:ext cx="3490913" cy="234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88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349375"/>
            <a:ext cx="35814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4114800"/>
            <a:ext cx="3581400" cy="253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342532"/>
            <a:ext cx="1752600" cy="123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228600" y="1219200"/>
            <a:ext cx="4876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indent="-85725"/>
            <a:r>
              <a:rPr lang="es-ES" dirty="0" smtClean="0"/>
              <a:t>- Alineamiento de los imanes basados en sistemas  de nivelación hidrostáticos (HLS) y de posición de cable (WPS).</a:t>
            </a:r>
          </a:p>
          <a:p>
            <a:r>
              <a:rPr lang="es-ES" dirty="0" smtClean="0"/>
              <a:t>  [Resolución = 0.2 micrones] </a:t>
            </a:r>
          </a:p>
          <a:p>
            <a:endParaRPr lang="es-ES" dirty="0" smtClean="0"/>
          </a:p>
          <a:p>
            <a:pPr marL="85725" indent="-85725"/>
            <a:r>
              <a:rPr lang="es-ES" dirty="0" smtClean="0"/>
              <a:t>- El rango de movimiento máximo es ±2 mm en cada eje con una precisión de 1 micrómetro.</a:t>
            </a:r>
            <a:endParaRPr lang="es-ES" dirty="0"/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514725"/>
            <a:ext cx="2084388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3505200"/>
            <a:ext cx="2533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481513"/>
            <a:ext cx="39624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Box 11"/>
          <p:cNvSpPr txBox="1">
            <a:spLocks noChangeArrowheads="1"/>
          </p:cNvSpPr>
          <p:nvPr/>
        </p:nvSpPr>
        <p:spPr bwMode="auto">
          <a:xfrm>
            <a:off x="4114800" y="4876800"/>
            <a:ext cx="114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200" smtClean="0"/>
              <a:t>Terremoto de China en primavera 2008</a:t>
            </a:r>
            <a:endParaRPr lang="es-ES" sz="1200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3352800" y="5029200"/>
            <a:ext cx="762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542672" y="152400"/>
            <a:ext cx="3448928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ES" sz="3600" dirty="0" smtClean="0">
                <a:solidFill>
                  <a:srgbClr val="558ED5"/>
                </a:solidFill>
                <a:latin typeface="+mn-lt"/>
                <a:cs typeface="Arial" charset="0"/>
              </a:rPr>
              <a:t>PRECISION</a:t>
            </a:r>
            <a:endParaRPr lang="es-ES" sz="3600" b="1" dirty="0" smtClean="0">
              <a:solidFill>
                <a:srgbClr val="558ED5"/>
              </a:solidFill>
              <a:latin typeface="+mn-lt"/>
              <a:cs typeface="Arial" charset="0"/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29154"/>
            <a:ext cx="1429985" cy="16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252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Geográficas</a:t>
            </a:r>
            <a:endParaRPr lang="es-ES_trad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878"/>
            <a:ext cx="9144000" cy="5547122"/>
          </a:xfrm>
        </p:spPr>
      </p:pic>
    </p:spTree>
    <p:extLst>
      <p:ext uri="{BB962C8B-B14F-4D97-AF65-F5344CB8AC3E}">
        <p14:creationId xmlns:p14="http://schemas.microsoft.com/office/powerpoint/2010/main" val="104087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486400" y="152400"/>
            <a:ext cx="3505199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ES" sz="3600" dirty="0" smtClean="0">
                <a:solidFill>
                  <a:srgbClr val="558ED5"/>
                </a:solidFill>
                <a:latin typeface="Calibri" pitchFamily="34" charset="0"/>
                <a:cs typeface="Arial" charset="0"/>
              </a:rPr>
              <a:t>INGENIERIA CIVIL</a:t>
            </a:r>
            <a:endParaRPr lang="es-ES" sz="3600" b="1" dirty="0" smtClean="0">
              <a:solidFill>
                <a:srgbClr val="558ED5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72" y="3811481"/>
            <a:ext cx="4676928" cy="304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79626"/>
            <a:ext cx="4676928" cy="3078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72" y="838199"/>
            <a:ext cx="4676928" cy="3066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4676929" cy="307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98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001876" y="152400"/>
            <a:ext cx="5989724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ES" sz="3600" dirty="0" smtClean="0">
                <a:solidFill>
                  <a:srgbClr val="558ED5"/>
                </a:solidFill>
                <a:latin typeface="+mn-lt"/>
                <a:cs typeface="Arial" charset="0"/>
              </a:rPr>
              <a:t>INGENIERIA ELECTRICA</a:t>
            </a:r>
            <a:endParaRPr lang="es-ES" sz="3600" b="1" dirty="0" smtClean="0">
              <a:solidFill>
                <a:srgbClr val="558ED5"/>
              </a:solidFill>
              <a:latin typeface="+mn-lt"/>
              <a:cs typeface="Arial" charset="0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4114800" cy="269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:\ELEC\SECT_OM\Photos\BEQ2\SVC_BEQ2_bestfotos\BEQ_de_derrier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5229"/>
            <a:ext cx="60037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838200"/>
            <a:ext cx="6477000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33413">
              <a:lnSpc>
                <a:spcPct val="150000"/>
              </a:lnSpc>
              <a:spcBef>
                <a:spcPts val="600"/>
              </a:spcBef>
              <a:defRPr/>
            </a:pPr>
            <a:r>
              <a:rPr lang="es-ES" b="1" dirty="0" smtClean="0"/>
              <a:t>Energía eléctrica</a:t>
            </a:r>
          </a:p>
          <a:p>
            <a:pPr marL="357188" lvl="1" indent="-176213" defTabSz="633413">
              <a:lnSpc>
                <a:spcPct val="150000"/>
              </a:lnSpc>
              <a:buClr>
                <a:srgbClr val="0000FF"/>
              </a:buClr>
              <a:buSzPct val="65000"/>
              <a:buFont typeface="Wingdings" pitchFamily="2" charset="2"/>
              <a:buChar char="v"/>
              <a:defRPr/>
            </a:pPr>
            <a:r>
              <a:rPr lang="es-ES" sz="1600" b="0" dirty="0" smtClean="0"/>
              <a:t>Potencia instalada </a:t>
            </a:r>
            <a:r>
              <a:rPr lang="es-ES" sz="1600" b="0" dirty="0"/>
              <a:t>(red </a:t>
            </a:r>
            <a:r>
              <a:rPr lang="es-ES" sz="1600" b="0" dirty="0" smtClean="0"/>
              <a:t>primaria 400kV</a:t>
            </a:r>
            <a:r>
              <a:rPr lang="es-ES" sz="1600" b="0" dirty="0"/>
              <a:t>) :  </a:t>
            </a:r>
            <a:r>
              <a:rPr lang="es-ES" sz="1600" dirty="0"/>
              <a:t>490 MVA</a:t>
            </a:r>
          </a:p>
          <a:p>
            <a:pPr marL="357188" lvl="1" indent="-176213" defTabSz="633413">
              <a:lnSpc>
                <a:spcPct val="150000"/>
              </a:lnSpc>
              <a:buClr>
                <a:srgbClr val="0000FF"/>
              </a:buClr>
              <a:buSzPct val="65000"/>
              <a:buFont typeface="Wingdings" pitchFamily="2" charset="2"/>
              <a:buChar char="v"/>
              <a:defRPr/>
            </a:pPr>
            <a:r>
              <a:rPr lang="es-ES" sz="1600" b="0" dirty="0" smtClean="0"/>
              <a:t>Potencia instalada (red </a:t>
            </a:r>
            <a:r>
              <a:rPr lang="es-ES" sz="1600" b="0" dirty="0" err="1" smtClean="0"/>
              <a:t>backup</a:t>
            </a:r>
            <a:r>
              <a:rPr lang="es-ES" sz="1600" b="0" dirty="0" smtClean="0"/>
              <a:t> 132kV): </a:t>
            </a:r>
            <a:r>
              <a:rPr lang="es-ES" sz="1600" dirty="0" smtClean="0"/>
              <a:t>156 MVA</a:t>
            </a:r>
          </a:p>
          <a:p>
            <a:pPr marL="357188" lvl="1" indent="-176213" defTabSz="633413">
              <a:lnSpc>
                <a:spcPct val="150000"/>
              </a:lnSpc>
              <a:buClr>
                <a:srgbClr val="0000FF"/>
              </a:buClr>
              <a:buSzPct val="65000"/>
              <a:buFont typeface="Wingdings" pitchFamily="2" charset="2"/>
              <a:buChar char="v"/>
              <a:defRPr/>
            </a:pPr>
            <a:r>
              <a:rPr lang="es-ES" sz="1600" b="0" dirty="0" smtClean="0"/>
              <a:t>Potencia nominal con LHC a 7 </a:t>
            </a:r>
            <a:r>
              <a:rPr lang="es-ES" sz="1600" b="0" dirty="0" err="1" smtClean="0"/>
              <a:t>TeV</a:t>
            </a:r>
            <a:r>
              <a:rPr lang="es-ES" sz="1600" b="0" dirty="0" smtClean="0"/>
              <a:t>: </a:t>
            </a:r>
            <a:r>
              <a:rPr lang="es-ES" sz="1600" dirty="0"/>
              <a:t>255 MW</a:t>
            </a:r>
          </a:p>
          <a:p>
            <a:pPr marL="357188" lvl="1" indent="-176213" defTabSz="633413">
              <a:lnSpc>
                <a:spcPct val="150000"/>
              </a:lnSpc>
              <a:buClr>
                <a:srgbClr val="0000FF"/>
              </a:buClr>
              <a:buSzPct val="65000"/>
              <a:buFont typeface="Wingdings" pitchFamily="2" charset="2"/>
              <a:buChar char="v"/>
              <a:defRPr/>
            </a:pPr>
            <a:r>
              <a:rPr lang="es-ES" sz="1600" b="0" dirty="0" smtClean="0"/>
              <a:t>Consumo CERN 2012 : </a:t>
            </a:r>
            <a:r>
              <a:rPr lang="es-ES" sz="1600" dirty="0" smtClean="0"/>
              <a:t>1262 </a:t>
            </a:r>
            <a:r>
              <a:rPr lang="es-ES" sz="1600" dirty="0" err="1" smtClean="0"/>
              <a:t>GWh</a:t>
            </a:r>
            <a:r>
              <a:rPr lang="es-ES" sz="1600" dirty="0" smtClean="0"/>
              <a:t> </a:t>
            </a:r>
          </a:p>
          <a:p>
            <a:pPr marL="357188" lvl="1" indent="-176213" defTabSz="633413">
              <a:lnSpc>
                <a:spcPct val="150000"/>
              </a:lnSpc>
              <a:buClr>
                <a:srgbClr val="0000FF"/>
              </a:buClr>
              <a:buSzPct val="65000"/>
              <a:buFont typeface="Wingdings" pitchFamily="2" charset="2"/>
              <a:buChar char="v"/>
              <a:defRPr/>
            </a:pPr>
            <a:r>
              <a:rPr lang="es-ES" sz="1600" b="0" dirty="0" smtClean="0"/>
              <a:t>Distribución eléctrica enterrada a 66kV y 18kV</a:t>
            </a:r>
          </a:p>
          <a:p>
            <a:pPr marL="357188" lvl="1" indent="-176213" defTabSz="633413">
              <a:lnSpc>
                <a:spcPct val="150000"/>
              </a:lnSpc>
              <a:buClr>
                <a:srgbClr val="0000FF"/>
              </a:buClr>
              <a:buSzPct val="65000"/>
              <a:buFont typeface="Wingdings" pitchFamily="2" charset="2"/>
              <a:buChar char="v"/>
              <a:defRPr/>
            </a:pPr>
            <a:r>
              <a:rPr lang="es-ES" sz="1600" b="0" dirty="0" smtClean="0"/>
              <a:t>Compensación de potencia reactiva a 18kV – 570Mvar</a:t>
            </a:r>
          </a:p>
          <a:p>
            <a:pPr marL="357188" lvl="1" indent="-176213" defTabSz="633413">
              <a:lnSpc>
                <a:spcPct val="150000"/>
              </a:lnSpc>
              <a:buClr>
                <a:srgbClr val="0000FF"/>
              </a:buClr>
              <a:buSzPct val="65000"/>
              <a:buFont typeface="Wingdings" pitchFamily="2" charset="2"/>
              <a:buChar char="v"/>
              <a:defRPr/>
            </a:pPr>
            <a:r>
              <a:rPr lang="es-ES" sz="1600" b="0" dirty="0" smtClean="0"/>
              <a:t>Filtros  harmónicos a 18kV</a:t>
            </a:r>
          </a:p>
          <a:p>
            <a:pPr marL="357188" lvl="1" indent="-176213" defTabSz="633413">
              <a:lnSpc>
                <a:spcPct val="150000"/>
              </a:lnSpc>
              <a:buClr>
                <a:srgbClr val="0000FF"/>
              </a:buClr>
              <a:buSzPct val="65000"/>
              <a:buFont typeface="Wingdings" pitchFamily="2" charset="2"/>
              <a:buChar char="v"/>
              <a:defRPr/>
            </a:pPr>
            <a:endParaRPr lang="es-ES" sz="1600" b="0" dirty="0"/>
          </a:p>
          <a:p>
            <a:pPr marL="357188" lvl="1" indent="-176213" defTabSz="633413">
              <a:lnSpc>
                <a:spcPct val="150000"/>
              </a:lnSpc>
              <a:buClr>
                <a:srgbClr val="0000FF"/>
              </a:buClr>
              <a:buSzPct val="65000"/>
              <a:buFont typeface="Wingdings" pitchFamily="2" charset="2"/>
              <a:buChar char="v"/>
              <a:defRPr/>
            </a:pPr>
            <a:endParaRPr lang="es-ES" sz="20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9294" y="3915229"/>
            <a:ext cx="3464706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77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LINAC4M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BPM centraux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9871" r="2576" b="17300"/>
          <a:stretch>
            <a:fillRect/>
          </a:stretch>
        </p:blipFill>
        <p:spPr bwMode="auto">
          <a:xfrm>
            <a:off x="0" y="914400"/>
            <a:ext cx="3353579" cy="1745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724400" y="152400"/>
            <a:ext cx="4267199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ES" sz="3600" dirty="0" smtClean="0">
                <a:solidFill>
                  <a:srgbClr val="558ED5"/>
                </a:solidFill>
                <a:latin typeface="Calibri" pitchFamily="34" charset="0"/>
                <a:cs typeface="Arial" charset="0"/>
              </a:rPr>
              <a:t>DISEÑO INDUSTRIAL</a:t>
            </a:r>
            <a:endParaRPr lang="es-ES" sz="3600" b="1" dirty="0" smtClean="0">
              <a:solidFill>
                <a:srgbClr val="558ED5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9" name="Picture 6" descr="\\cern.ch\dfs\Users\m\mtimmins\Documents\HIE-ISOLDE\HEBT magnets\Dipole magnet 45 20-09-20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3447" y="5230935"/>
            <a:ext cx="1820553" cy="164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\\cern.ch\dfs\Users\m\mtimmins\Documents\HIE-ISOLDE\HEBT magnets\3D images\Quadrupole_avant_10-10-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3447" y="2971800"/>
            <a:ext cx="1332578" cy="21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\\cern.ch\dfs\Users\m\mtimmins\Documents\SESAME\images\001__sesame line__29-10-2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5604116"/>
            <a:ext cx="2209021" cy="11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85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9783" y="4012933"/>
            <a:ext cx="4274218" cy="2845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048000" y="152400"/>
            <a:ext cx="5943599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s-ES" sz="3600" smtClean="0">
                <a:solidFill>
                  <a:srgbClr val="558ED5"/>
                </a:solidFill>
                <a:latin typeface="Calibri" pitchFamily="34" charset="0"/>
                <a:cs typeface="Arial" charset="0"/>
              </a:rPr>
              <a:t>TRANSPORTE Y ENSAMBLAJE</a:t>
            </a:r>
            <a:endParaRPr lang="es-ES" sz="3600" b="1" smtClean="0">
              <a:solidFill>
                <a:srgbClr val="558ED5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4" name="Picture 56" descr="tunnel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7658"/>
            <a:ext cx="2743199" cy="321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7" descr="interconnection-lhc-magnets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38200"/>
            <a:ext cx="4953000" cy="318333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199"/>
            <a:ext cx="2692195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ontent Placeholder 4" descr="clip_image00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58696"/>
            <a:ext cx="3352799" cy="278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7" descr="tunnel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58696"/>
            <a:ext cx="2590800" cy="18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477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47"/>
          <p:cNvGrpSpPr>
            <a:grpSpLocks/>
          </p:cNvGrpSpPr>
          <p:nvPr/>
        </p:nvGrpSpPr>
        <p:grpSpPr bwMode="auto">
          <a:xfrm>
            <a:off x="0" y="3886200"/>
            <a:ext cx="4419600" cy="2971800"/>
            <a:chOff x="0" y="3886199"/>
            <a:chExt cx="4512734" cy="2971801"/>
          </a:xfrm>
        </p:grpSpPr>
        <p:pic>
          <p:nvPicPr>
            <p:cNvPr id="3585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86199"/>
              <a:ext cx="4512734" cy="2971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5" name="TextBox 46"/>
            <p:cNvSpPr txBox="1">
              <a:spLocks noChangeArrowheads="1"/>
            </p:cNvSpPr>
            <p:nvPr/>
          </p:nvSpPr>
          <p:spPr bwMode="auto">
            <a:xfrm>
              <a:off x="0" y="3886199"/>
              <a:ext cx="2209359" cy="16004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sz="1400" dirty="0" smtClean="0"/>
                <a:t>Simulaciones</a:t>
              </a:r>
            </a:p>
            <a:p>
              <a:r>
                <a:rPr lang="es-ES" sz="1400" b="0" dirty="0" smtClean="0"/>
                <a:t>  - Análisis de Procesos</a:t>
              </a:r>
            </a:p>
            <a:p>
              <a:r>
                <a:rPr lang="es-ES" sz="1400" b="0" dirty="0" smtClean="0"/>
                <a:t>  - Programación</a:t>
              </a:r>
            </a:p>
            <a:p>
              <a:r>
                <a:rPr lang="es-ES" sz="1400" b="0" dirty="0" smtClean="0"/>
                <a:t>  - Formación de operador</a:t>
              </a:r>
            </a:p>
            <a:p>
              <a:endParaRPr lang="es-ES" sz="1400" b="0" dirty="0" smtClean="0"/>
            </a:p>
            <a:p>
              <a:endParaRPr lang="es-ES" sz="1400" b="0" dirty="0"/>
            </a:p>
          </p:txBody>
        </p:sp>
      </p:grpSp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4600" y="152400"/>
            <a:ext cx="6477000" cy="4572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es-ES" sz="3600" dirty="0" smtClean="0">
                <a:solidFill>
                  <a:srgbClr val="558ED5"/>
                </a:solidFill>
                <a:latin typeface="+mn-lt"/>
                <a:cs typeface="Arial" charset="0"/>
              </a:rPr>
              <a:t>AUTOMATIZACION INDUSTRIAL</a:t>
            </a: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1562101" y="3924300"/>
            <a:ext cx="5867400" cy="317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844925"/>
            <a:ext cx="9144000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584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698750"/>
            <a:ext cx="36576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1066800"/>
            <a:ext cx="1350963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45"/>
          <p:cNvSpPr txBox="1">
            <a:spLocks noChangeArrowheads="1"/>
          </p:cNvSpPr>
          <p:nvPr/>
        </p:nvSpPr>
        <p:spPr bwMode="auto">
          <a:xfrm>
            <a:off x="4800600" y="1143000"/>
            <a:ext cx="2590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dirty="0" smtClean="0"/>
              <a:t>Monitorización y medición</a:t>
            </a:r>
          </a:p>
          <a:p>
            <a:r>
              <a:rPr lang="es-ES" sz="1400" b="0" dirty="0" smtClean="0"/>
              <a:t>  - </a:t>
            </a:r>
            <a:r>
              <a:rPr lang="es-ES" sz="1400" b="0" dirty="0" err="1" smtClean="0"/>
              <a:t>Highly</a:t>
            </a:r>
            <a:r>
              <a:rPr lang="es-ES" sz="1400" b="0" dirty="0" smtClean="0"/>
              <a:t> </a:t>
            </a:r>
            <a:r>
              <a:rPr lang="es-ES" sz="1400" b="0" dirty="0" err="1" smtClean="0"/>
              <a:t>nonlinear</a:t>
            </a:r>
            <a:r>
              <a:rPr lang="es-ES" sz="1400" b="0" dirty="0" smtClean="0"/>
              <a:t> </a:t>
            </a:r>
            <a:r>
              <a:rPr lang="es-ES" sz="1400" b="0" dirty="0" err="1" smtClean="0"/>
              <a:t>processes</a:t>
            </a:r>
            <a:endParaRPr lang="es-ES" sz="1400" b="0" dirty="0" smtClean="0"/>
          </a:p>
          <a:p>
            <a:r>
              <a:rPr lang="es-ES" sz="1400" b="0" dirty="0" smtClean="0"/>
              <a:t>  - </a:t>
            </a:r>
            <a:r>
              <a:rPr lang="es-ES" sz="1400" b="0" dirty="0" err="1" smtClean="0"/>
              <a:t>Advanced</a:t>
            </a:r>
            <a:r>
              <a:rPr lang="es-ES" sz="1400" b="0" dirty="0" smtClean="0"/>
              <a:t> control: (</a:t>
            </a:r>
            <a:r>
              <a:rPr lang="es-ES" sz="1400" b="0" dirty="0" err="1" smtClean="0"/>
              <a:t>Predictive</a:t>
            </a:r>
            <a:r>
              <a:rPr lang="es-ES" sz="1400" b="0" dirty="0" smtClean="0"/>
              <a:t> control)</a:t>
            </a:r>
            <a:endParaRPr lang="es-ES" sz="1400" b="0" dirty="0"/>
          </a:p>
        </p:txBody>
      </p:sp>
      <p:grpSp>
        <p:nvGrpSpPr>
          <p:cNvPr id="35848" name="Group 49"/>
          <p:cNvGrpSpPr>
            <a:grpSpLocks/>
          </p:cNvGrpSpPr>
          <p:nvPr/>
        </p:nvGrpSpPr>
        <p:grpSpPr bwMode="auto">
          <a:xfrm>
            <a:off x="4495800" y="3810000"/>
            <a:ext cx="4648200" cy="3048000"/>
            <a:chOff x="4495800" y="3810000"/>
            <a:chExt cx="4648200" cy="3048001"/>
          </a:xfrm>
        </p:grpSpPr>
        <p:pic>
          <p:nvPicPr>
            <p:cNvPr id="35852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81383" y="3962401"/>
              <a:ext cx="4562617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3" name="TextBox 48"/>
            <p:cNvSpPr txBox="1">
              <a:spLocks noChangeArrowheads="1"/>
            </p:cNvSpPr>
            <p:nvPr/>
          </p:nvSpPr>
          <p:spPr bwMode="auto">
            <a:xfrm>
              <a:off x="4495800" y="3810000"/>
              <a:ext cx="3124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ES" sz="1400" dirty="0" smtClean="0"/>
                <a:t>Comunicación y transmisión de datos</a:t>
              </a:r>
              <a:endParaRPr lang="es-ES" sz="1400" dirty="0"/>
            </a:p>
          </p:txBody>
        </p:sp>
      </p:grpSp>
      <p:grpSp>
        <p:nvGrpSpPr>
          <p:cNvPr id="35849" name="Group 51"/>
          <p:cNvGrpSpPr>
            <a:grpSpLocks/>
          </p:cNvGrpSpPr>
          <p:nvPr/>
        </p:nvGrpSpPr>
        <p:grpSpPr bwMode="auto">
          <a:xfrm>
            <a:off x="0" y="895350"/>
            <a:ext cx="4495800" cy="2938463"/>
            <a:chOff x="0" y="895350"/>
            <a:chExt cx="4495800" cy="2938416"/>
          </a:xfrm>
        </p:grpSpPr>
        <p:pic>
          <p:nvPicPr>
            <p:cNvPr id="35850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4362" y="914400"/>
              <a:ext cx="4381438" cy="2919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1" name="TextBox 50"/>
            <p:cNvSpPr txBox="1">
              <a:spLocks noChangeArrowheads="1"/>
            </p:cNvSpPr>
            <p:nvPr/>
          </p:nvSpPr>
          <p:spPr bwMode="auto">
            <a:xfrm>
              <a:off x="0" y="895350"/>
              <a:ext cx="1143000" cy="4616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sz="1200" smtClean="0"/>
                <a:t>Arquitectura de control</a:t>
              </a:r>
              <a:endParaRPr lang="es-ES" sz="1200"/>
            </a:p>
          </p:txBody>
        </p:sp>
      </p:grpSp>
    </p:spTree>
    <p:extLst>
      <p:ext uri="{BB962C8B-B14F-4D97-AF65-F5344CB8AC3E}">
        <p14:creationId xmlns:p14="http://schemas.microsoft.com/office/powerpoint/2010/main" val="279682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152400"/>
            <a:ext cx="6324600" cy="4572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r" eaLnBrk="1" hangingPunct="1"/>
            <a:r>
              <a:rPr lang="es-ES" sz="3600" dirty="0" smtClean="0">
                <a:solidFill>
                  <a:srgbClr val="558ED5"/>
                </a:solidFill>
                <a:latin typeface="Calibri" pitchFamily="34" charset="0"/>
                <a:cs typeface="Arial" charset="0"/>
              </a:rPr>
              <a:t>INVESTIGACION Y DESARROLLO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231717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14" y="1147194"/>
            <a:ext cx="35528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3962400" cy="264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7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58" y="3657599"/>
            <a:ext cx="401990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089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 txBox="1">
            <a:spLocks/>
          </p:cNvSpPr>
          <p:nvPr/>
        </p:nvSpPr>
        <p:spPr bwMode="auto">
          <a:xfrm>
            <a:off x="714375" y="2724150"/>
            <a:ext cx="7715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_tradnl" sz="4800" dirty="0">
                <a:solidFill>
                  <a:srgbClr val="0055A0"/>
                </a:solidFill>
                <a:cs typeface="Arial" charset="0"/>
              </a:rPr>
              <a:t>¿Y qué consigue la sociedad con todo esto?</a:t>
            </a:r>
          </a:p>
        </p:txBody>
      </p:sp>
    </p:spTree>
    <p:extLst>
      <p:ext uri="{BB962C8B-B14F-4D97-AF65-F5344CB8AC3E}">
        <p14:creationId xmlns:p14="http://schemas.microsoft.com/office/powerpoint/2010/main" val="369416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p-blogger.com/wp-content/uploads/2007/11/next-compu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91687">
            <a:off x="6028520" y="4358549"/>
            <a:ext cx="2720512" cy="1809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rgbClr val="0055A0"/>
                </a:solidFill>
                <a:latin typeface="+mn-lt"/>
                <a:cs typeface="Arial" charset="0"/>
              </a:rPr>
              <a:t>World Wide Web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715125" y="1785938"/>
            <a:ext cx="214312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s-ES_tradnl">
                <a:solidFill>
                  <a:srgbClr val="0055A0"/>
                </a:solidFill>
              </a:rPr>
              <a:t>Fue desarrollado en el CERN, en 1989 !</a:t>
            </a:r>
          </a:p>
          <a:p>
            <a:pPr marL="0" lvl="1"/>
            <a:endParaRPr lang="es-ES_tradnl">
              <a:solidFill>
                <a:srgbClr val="0055A0"/>
              </a:solidFill>
            </a:endParaRPr>
          </a:p>
          <a:p>
            <a:pPr marL="0" lvl="1"/>
            <a:r>
              <a:rPr lang="fr-FR">
                <a:solidFill>
                  <a:srgbClr val="0055A0"/>
                </a:solidFill>
              </a:rPr>
              <a:t>Entregado gratuitamente al mundo!</a:t>
            </a:r>
          </a:p>
        </p:txBody>
      </p:sp>
      <p:pic>
        <p:nvPicPr>
          <p:cNvPr id="2050" name="Picture 2" descr="http://mediaarchive.cern.ch/MediaArchive/Photo/Public/1994/9407011/9407011_31/9407011_31-A4-at-144-dp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42" y="2428868"/>
            <a:ext cx="5234074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52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76200" y="422240"/>
            <a:ext cx="9067800" cy="642937"/>
          </a:xfrm>
        </p:spPr>
        <p:txBody>
          <a:bodyPr>
            <a:normAutofit/>
          </a:bodyPr>
          <a:lstStyle/>
          <a:p>
            <a:pPr eaLnBrk="1" hangingPunct="1"/>
            <a:r>
              <a:rPr lang="es-ES_tradnl" sz="3600" b="0" dirty="0" smtClean="0">
                <a:solidFill>
                  <a:srgbClr val="0055A0"/>
                </a:solidFill>
                <a:latin typeface="+mn-lt"/>
                <a:cs typeface="Arial" charset="0"/>
              </a:rPr>
              <a:t>Aplicaciones prácticas : tratamiento cáncer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715125" y="1785938"/>
            <a:ext cx="214312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fr-FR">
                <a:solidFill>
                  <a:srgbClr val="0055A0"/>
                </a:solidFill>
              </a:rPr>
              <a:t>En los campo de la </a:t>
            </a:r>
            <a:r>
              <a:rPr lang="es-ES">
                <a:solidFill>
                  <a:srgbClr val="0055A0"/>
                </a:solidFill>
              </a:rPr>
              <a:t>detección</a:t>
            </a:r>
            <a:r>
              <a:rPr lang="fr-FR">
                <a:solidFill>
                  <a:srgbClr val="0055A0"/>
                </a:solidFill>
              </a:rPr>
              <a:t> y la cura de cáncer.</a:t>
            </a:r>
          </a:p>
          <a:p>
            <a:pPr marL="0" lvl="1">
              <a:spcAft>
                <a:spcPts val="1200"/>
              </a:spcAft>
            </a:pPr>
            <a:r>
              <a:rPr lang="fr-FR">
                <a:solidFill>
                  <a:srgbClr val="0055A0"/>
                </a:solidFill>
              </a:rPr>
              <a:t>PET Scaners</a:t>
            </a:r>
          </a:p>
          <a:p>
            <a:pPr marL="0" lvl="1">
              <a:spcAft>
                <a:spcPts val="1200"/>
              </a:spcAft>
            </a:pPr>
            <a:r>
              <a:rPr lang="fr-FR">
                <a:solidFill>
                  <a:srgbClr val="0055A0"/>
                </a:solidFill>
              </a:rPr>
              <a:t>Terapia de Hadrones</a:t>
            </a:r>
          </a:p>
          <a:p>
            <a:pPr marL="0" lvl="1">
              <a:spcAft>
                <a:spcPts val="1200"/>
              </a:spcAft>
            </a:pPr>
            <a:endParaRPr lang="fr-FR">
              <a:solidFill>
                <a:srgbClr val="0055A0"/>
              </a:solidFill>
            </a:endParaRPr>
          </a:p>
          <a:p>
            <a:pPr marL="0" lvl="1">
              <a:spcAft>
                <a:spcPts val="1200"/>
              </a:spcAft>
            </a:pPr>
            <a:endParaRPr lang="fr-FR">
              <a:solidFill>
                <a:srgbClr val="0055A0"/>
              </a:solidFill>
            </a:endParaRPr>
          </a:p>
        </p:txBody>
      </p:sp>
      <p:pic>
        <p:nvPicPr>
          <p:cNvPr id="50182" name="Picture 6" descr="Maximum intensity projection (MIP) of a typical F-18 FDG wholebody PET acquisition">
            <a:hlinkClick r:id="rId3" tooltip="Maximum intensity projection (MIP) of a typical F-18 FDG wholebody PET acquisition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3962400"/>
            <a:ext cx="17145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084" name="Picture 8" descr="http://www.mpri.org/images/protonTherapyLarge.gif"/>
          <p:cNvPicPr>
            <a:picLocks noChangeAspect="1" noChangeArrowheads="1"/>
          </p:cNvPicPr>
          <p:nvPr/>
        </p:nvPicPr>
        <p:blipFill>
          <a:blip r:embed="rId5"/>
          <a:srcRect b="7257"/>
          <a:stretch>
            <a:fillRect/>
          </a:stretch>
        </p:blipFill>
        <p:spPr bwMode="auto">
          <a:xfrm>
            <a:off x="285750" y="1785938"/>
            <a:ext cx="62134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056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57199" y="300039"/>
            <a:ext cx="8229600" cy="642937"/>
          </a:xfrm>
        </p:spPr>
        <p:txBody>
          <a:bodyPr/>
          <a:lstStyle/>
          <a:p>
            <a:pPr eaLnBrk="1" hangingPunct="1"/>
            <a:r>
              <a:rPr lang="es-ES_tradnl" sz="3600" b="0" dirty="0" smtClean="0">
                <a:solidFill>
                  <a:srgbClr val="0055A0"/>
                </a:solidFill>
                <a:latin typeface="+mn-lt"/>
                <a:cs typeface="Arial" charset="0"/>
              </a:rPr>
              <a:t>Aplicaciones prácticas : detectores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71500" y="1676400"/>
            <a:ext cx="8286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fr-FR">
                <a:solidFill>
                  <a:srgbClr val="0055A0"/>
                </a:solidFill>
              </a:rPr>
              <a:t>¡ Escaneo de camiones en menos de una hora sin descargarlos !</a:t>
            </a:r>
          </a:p>
          <a:p>
            <a:pPr marL="0" lvl="1"/>
            <a:endParaRPr lang="fr-FR">
              <a:solidFill>
                <a:srgbClr val="0055A0"/>
              </a:solidFill>
            </a:endParaRPr>
          </a:p>
          <a:p>
            <a:pPr marL="0" lvl="1"/>
            <a:endParaRPr lang="fr-FR">
              <a:solidFill>
                <a:srgbClr val="0055A0"/>
              </a:solidFill>
            </a:endParaRPr>
          </a:p>
        </p:txBody>
      </p:sp>
      <p:pic>
        <p:nvPicPr>
          <p:cNvPr id="5" name="Picture 2" descr="http://videotheque.cnrs.fr/media/storyboard/251/2000000032500000003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9" y="2419370"/>
            <a:ext cx="8572561" cy="3867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686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Políticas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fld id="{B4BFD808-6B56-4447-9401-2398D08EE3C0}" type="datetime1">
              <a:rPr lang="en-US" smtClean="0"/>
              <a:pPr/>
              <a:t>2/11/2014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074" name="Picture 2" descr="C:\Users\bejar\Desktop\Fotos valencia\240px-Berlinermau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606"/>
            <a:ext cx="9144000" cy="55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07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8229600" cy="1000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sz="3600" smtClean="0">
                <a:solidFill>
                  <a:srgbClr val="0055A0"/>
                </a:solidFill>
                <a:latin typeface="+mn-lt"/>
                <a:cs typeface="Arial" charset="0"/>
              </a:rPr>
              <a:t>Aplicaciones prácticas : </a:t>
            </a:r>
            <a:br>
              <a:rPr lang="es-ES_tradnl" sz="3600" smtClean="0">
                <a:solidFill>
                  <a:srgbClr val="0055A0"/>
                </a:solidFill>
                <a:latin typeface="+mn-lt"/>
                <a:cs typeface="Arial" charset="0"/>
              </a:rPr>
            </a:br>
            <a:r>
              <a:rPr lang="es-ES_tradnl" sz="3600" smtClean="0">
                <a:solidFill>
                  <a:srgbClr val="0055A0"/>
                </a:solidFill>
                <a:latin typeface="+mn-lt"/>
                <a:cs typeface="Arial" charset="0"/>
              </a:rPr>
              <a:t>usando el Grid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71500" y="2143125"/>
            <a:ext cx="8286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GB">
                <a:solidFill>
                  <a:srgbClr val="0055A0"/>
                </a:solidFill>
              </a:rPr>
              <a:t>Procesado ultra-rápido </a:t>
            </a:r>
          </a:p>
          <a:p>
            <a:pPr marL="0" lvl="1"/>
            <a:r>
              <a:rPr lang="en-GB">
                <a:solidFill>
                  <a:srgbClr val="0055A0"/>
                </a:solidFill>
              </a:rPr>
              <a:t>de imágenes satelite en el</a:t>
            </a:r>
          </a:p>
          <a:p>
            <a:pPr marL="0" lvl="1"/>
            <a:r>
              <a:rPr lang="en-GB">
                <a:solidFill>
                  <a:srgbClr val="0055A0"/>
                </a:solidFill>
              </a:rPr>
              <a:t>caso de desastres naturales</a:t>
            </a:r>
            <a:endParaRPr lang="fr-FR">
              <a:solidFill>
                <a:srgbClr val="0055A0"/>
              </a:solidFill>
            </a:endParaRPr>
          </a:p>
        </p:txBody>
      </p:sp>
      <p:pic>
        <p:nvPicPr>
          <p:cNvPr id="48131" name="Picture 2" descr="http://www.disasterscharter.org/graphics/dis/CALLID_162/bp_UNOSAT_Dadu_Flood_Movement_MODIS_7-22July2007_Highres_v1.2.jpg"/>
          <p:cNvPicPr>
            <a:picLocks noChangeAspect="1" noChangeArrowheads="1"/>
          </p:cNvPicPr>
          <p:nvPr/>
        </p:nvPicPr>
        <p:blipFill>
          <a:blip r:embed="rId3"/>
          <a:srcRect l="1945" t="8810"/>
          <a:stretch>
            <a:fillRect/>
          </a:stretch>
        </p:blipFill>
        <p:spPr bwMode="auto">
          <a:xfrm>
            <a:off x="4506913" y="1071563"/>
            <a:ext cx="4351337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864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28600" y="5715000"/>
            <a:ext cx="9677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9942" name="Picture 6" descr="The Nobel Prize Award Ceremony, Copyright © Nobel Web AB, Photo: Hans Mehl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1857375"/>
            <a:ext cx="9644063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es-ES_tradnl" sz="3600" b="0" smtClean="0">
                <a:solidFill>
                  <a:srgbClr val="0055A0"/>
                </a:solidFill>
                <a:latin typeface="+mn-lt"/>
                <a:cs typeface="Arial" charset="0"/>
              </a:rPr>
              <a:t>Sin contar… algunos premios Nobel!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857750" y="1714500"/>
            <a:ext cx="2214563" cy="4335463"/>
            <a:chOff x="1785918" y="1766890"/>
            <a:chExt cx="2214578" cy="4335248"/>
          </a:xfrm>
        </p:grpSpPr>
        <p:pic>
          <p:nvPicPr>
            <p:cNvPr id="39938" name="Picture 2" descr="Georges Charpa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8793" y="1766890"/>
              <a:ext cx="1543050" cy="21621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9161" name="TextBox 5"/>
            <p:cNvSpPr txBox="1">
              <a:spLocks noChangeArrowheads="1"/>
            </p:cNvSpPr>
            <p:nvPr/>
          </p:nvSpPr>
          <p:spPr bwMode="auto">
            <a:xfrm>
              <a:off x="1785918" y="4286256"/>
              <a:ext cx="2214578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>
                  <a:solidFill>
                    <a:schemeClr val="bg1"/>
                  </a:solidFill>
                  <a:latin typeface="Times New Roman" pitchFamily="18" charset="0"/>
                </a:rPr>
                <a:t>George Charpak</a:t>
              </a:r>
            </a:p>
            <a:p>
              <a:endParaRPr lang="en-GB" sz="1400">
                <a:solidFill>
                  <a:schemeClr val="bg1"/>
                </a:solidFill>
                <a:latin typeface="Times New Roman" pitchFamily="18" charset="0"/>
              </a:endParaRPr>
            </a:p>
            <a:p>
              <a:endParaRPr lang="en-GB" sz="1400">
                <a:solidFill>
                  <a:schemeClr val="bg1"/>
                </a:solidFill>
                <a:latin typeface="Times New Roman" pitchFamily="18" charset="0"/>
              </a:endParaRPr>
            </a:p>
            <a:p>
              <a:r>
                <a:rPr lang="en-GB" sz="1400" i="1">
                  <a:solidFill>
                    <a:schemeClr val="bg1"/>
                  </a:solidFill>
                  <a:latin typeface="Times New Roman" pitchFamily="18" charset="0"/>
                </a:rPr>
                <a:t>“for his invention and development of particle detectors, in particular the multiwire proportional chamber”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785938" y="1714500"/>
            <a:ext cx="2786062" cy="4335463"/>
            <a:chOff x="4786314" y="1766890"/>
            <a:chExt cx="2786082" cy="4335248"/>
          </a:xfrm>
        </p:grpSpPr>
        <p:pic>
          <p:nvPicPr>
            <p:cNvPr id="39940" name="Picture 4" descr="Carlo Rubbi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57776" y="1766890"/>
              <a:ext cx="1543050" cy="21621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9159" name="TextBox 7"/>
            <p:cNvSpPr txBox="1">
              <a:spLocks noChangeArrowheads="1"/>
            </p:cNvSpPr>
            <p:nvPr/>
          </p:nvSpPr>
          <p:spPr bwMode="auto">
            <a:xfrm>
              <a:off x="4786314" y="4286256"/>
              <a:ext cx="2786082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i="1">
                  <a:solidFill>
                    <a:schemeClr val="bg1"/>
                  </a:solidFill>
                  <a:latin typeface="Times New Roman" pitchFamily="18" charset="0"/>
                </a:rPr>
                <a:t>Carlo Rubbia</a:t>
              </a:r>
              <a:br>
                <a:rPr lang="en-GB" sz="1400" i="1">
                  <a:solidFill>
                    <a:schemeClr val="bg1"/>
                  </a:solidFill>
                  <a:latin typeface="Times New Roman" pitchFamily="18" charset="0"/>
                </a:rPr>
              </a:br>
              <a:r>
                <a:rPr lang="en-GB" sz="1400" i="1">
                  <a:solidFill>
                    <a:schemeClr val="bg1"/>
                  </a:solidFill>
                  <a:latin typeface="Times New Roman" pitchFamily="18" charset="0"/>
                </a:rPr>
                <a:t>(with Simon van der Meer)</a:t>
              </a:r>
            </a:p>
            <a:p>
              <a:endParaRPr lang="en-GB" sz="1400" i="1">
                <a:solidFill>
                  <a:schemeClr val="bg1"/>
                </a:solidFill>
                <a:latin typeface="Times New Roman" pitchFamily="18" charset="0"/>
              </a:endParaRPr>
            </a:p>
            <a:p>
              <a:r>
                <a:rPr lang="en-GB" sz="1400" i="1">
                  <a:solidFill>
                    <a:schemeClr val="bg1"/>
                  </a:solidFill>
                  <a:latin typeface="Times New Roman" pitchFamily="18" charset="0"/>
                </a:rPr>
                <a:t>“for their decisive contributions to the large project, which led to the discovery of the field particles W and Z, communicators of weak interaction”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63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1" r="8784" b="30569"/>
          <a:stretch/>
        </p:blipFill>
        <p:spPr>
          <a:xfrm>
            <a:off x="611560" y="703389"/>
            <a:ext cx="7878073" cy="4237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97861"/>
            <a:ext cx="89289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55A0"/>
                </a:solidFill>
                <a:latin typeface="Helvetica"/>
              </a:rPr>
              <a:t>Premio</a:t>
            </a:r>
            <a:r>
              <a:rPr lang="en-US" sz="3200" dirty="0">
                <a:solidFill>
                  <a:srgbClr val="0055A0"/>
                </a:solidFill>
                <a:latin typeface="Helvetica"/>
              </a:rPr>
              <a:t> Nobel de </a:t>
            </a:r>
            <a:r>
              <a:rPr lang="en-US" sz="3200" dirty="0" err="1" smtClean="0">
                <a:solidFill>
                  <a:srgbClr val="0055A0"/>
                </a:solidFill>
                <a:latin typeface="Helvetica"/>
              </a:rPr>
              <a:t>Física</a:t>
            </a:r>
            <a:r>
              <a:rPr lang="en-US" sz="3200" dirty="0" smtClean="0">
                <a:solidFill>
                  <a:srgbClr val="0055A0"/>
                </a:solidFill>
                <a:latin typeface="Helvetica"/>
              </a:rPr>
              <a:t> 2013</a:t>
            </a:r>
            <a:endParaRPr lang="en-US" sz="3200" dirty="0">
              <a:solidFill>
                <a:srgbClr val="0055A0"/>
              </a:solidFill>
              <a:latin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87041"/>
            <a:ext cx="78488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55A0"/>
                </a:solidFill>
              </a:rPr>
              <a:t>Il </a:t>
            </a:r>
            <a:r>
              <a:rPr lang="en-US" sz="1800" dirty="0" err="1" smtClean="0">
                <a:solidFill>
                  <a:srgbClr val="0055A0"/>
                </a:solidFill>
              </a:rPr>
              <a:t>Premio</a:t>
            </a:r>
            <a:r>
              <a:rPr lang="en-US" sz="1800" dirty="0" smtClean="0">
                <a:solidFill>
                  <a:srgbClr val="0055A0"/>
                </a:solidFill>
              </a:rPr>
              <a:t> Nobel de </a:t>
            </a:r>
            <a:r>
              <a:rPr lang="en-US" sz="1800" dirty="0" err="1" smtClean="0">
                <a:solidFill>
                  <a:srgbClr val="0055A0"/>
                </a:solidFill>
              </a:rPr>
              <a:t>Física</a:t>
            </a:r>
            <a:r>
              <a:rPr lang="en-US" sz="1800" dirty="0" smtClean="0">
                <a:solidFill>
                  <a:srgbClr val="0055A0"/>
                </a:solidFill>
              </a:rPr>
              <a:t> 2013 </a:t>
            </a:r>
            <a:r>
              <a:rPr lang="en-US" sz="1800" dirty="0" err="1" smtClean="0">
                <a:solidFill>
                  <a:srgbClr val="0055A0"/>
                </a:solidFill>
              </a:rPr>
              <a:t>fu</a:t>
            </a:r>
            <a:r>
              <a:rPr lang="en-US" sz="1800" dirty="0" err="1">
                <a:solidFill>
                  <a:srgbClr val="0055A0"/>
                </a:solidFill>
              </a:rPr>
              <a:t>é</a:t>
            </a:r>
            <a:r>
              <a:rPr lang="en-US" sz="1800" dirty="0" smtClean="0">
                <a:solidFill>
                  <a:srgbClr val="0055A0"/>
                </a:solidFill>
              </a:rPr>
              <a:t> dado </a:t>
            </a:r>
            <a:r>
              <a:rPr lang="en-US" sz="1800" dirty="0" err="1" smtClean="0">
                <a:solidFill>
                  <a:srgbClr val="0055A0"/>
                </a:solidFill>
              </a:rPr>
              <a:t>conjuntamente</a:t>
            </a:r>
            <a:r>
              <a:rPr lang="en-US" sz="1800" dirty="0" smtClean="0">
                <a:solidFill>
                  <a:srgbClr val="0055A0"/>
                </a:solidFill>
              </a:rPr>
              <a:t> a François </a:t>
            </a:r>
            <a:r>
              <a:rPr lang="en-US" sz="1800" dirty="0" err="1">
                <a:solidFill>
                  <a:srgbClr val="0055A0"/>
                </a:solidFill>
              </a:rPr>
              <a:t>Englert</a:t>
            </a:r>
            <a:r>
              <a:rPr lang="en-US" sz="1800" dirty="0">
                <a:solidFill>
                  <a:srgbClr val="0055A0"/>
                </a:solidFill>
              </a:rPr>
              <a:t> </a:t>
            </a:r>
            <a:r>
              <a:rPr lang="en-US" sz="1800" dirty="0" smtClean="0">
                <a:solidFill>
                  <a:srgbClr val="0055A0"/>
                </a:solidFill>
              </a:rPr>
              <a:t>y Peter </a:t>
            </a:r>
            <a:r>
              <a:rPr lang="en-US" sz="1800" dirty="0">
                <a:solidFill>
                  <a:srgbClr val="0055A0"/>
                </a:solidFill>
              </a:rPr>
              <a:t>W. Higgs </a:t>
            </a:r>
            <a:r>
              <a:rPr lang="en-US" sz="1800" i="1" dirty="0" smtClean="0">
                <a:solidFill>
                  <a:srgbClr val="0055A0"/>
                </a:solidFill>
              </a:rPr>
              <a:t>“</a:t>
            </a:r>
            <a:r>
              <a:rPr lang="en-US" sz="1800" i="1" dirty="0" err="1" smtClean="0">
                <a:solidFill>
                  <a:srgbClr val="0055A0"/>
                </a:solidFill>
              </a:rPr>
              <a:t>por</a:t>
            </a:r>
            <a:r>
              <a:rPr lang="en-US" sz="1800" i="1" dirty="0" smtClean="0">
                <a:solidFill>
                  <a:srgbClr val="0055A0"/>
                </a:solidFill>
              </a:rPr>
              <a:t> </a:t>
            </a:r>
            <a:r>
              <a:rPr lang="en-US" sz="1800" i="1" dirty="0">
                <a:solidFill>
                  <a:srgbClr val="0055A0"/>
                </a:solidFill>
              </a:rPr>
              <a:t>el </a:t>
            </a:r>
            <a:r>
              <a:rPr lang="en-US" sz="1800" i="1" dirty="0" err="1">
                <a:solidFill>
                  <a:srgbClr val="0055A0"/>
                </a:solidFill>
              </a:rPr>
              <a:t>descubrimiento</a:t>
            </a:r>
            <a:r>
              <a:rPr lang="en-US" sz="1800" i="1" dirty="0">
                <a:solidFill>
                  <a:srgbClr val="0055A0"/>
                </a:solidFill>
              </a:rPr>
              <a:t> </a:t>
            </a:r>
            <a:r>
              <a:rPr lang="en-US" sz="1800" i="1" dirty="0" err="1">
                <a:solidFill>
                  <a:srgbClr val="0055A0"/>
                </a:solidFill>
              </a:rPr>
              <a:t>teórico</a:t>
            </a:r>
            <a:r>
              <a:rPr lang="en-US" sz="1800" i="1" dirty="0">
                <a:solidFill>
                  <a:srgbClr val="0055A0"/>
                </a:solidFill>
              </a:rPr>
              <a:t> de un </a:t>
            </a:r>
            <a:r>
              <a:rPr lang="en-US" sz="1800" i="1" dirty="0" err="1">
                <a:solidFill>
                  <a:srgbClr val="0055A0"/>
                </a:solidFill>
              </a:rPr>
              <a:t>mecanismo</a:t>
            </a:r>
            <a:r>
              <a:rPr lang="en-US" sz="1800" i="1" dirty="0">
                <a:solidFill>
                  <a:srgbClr val="0055A0"/>
                </a:solidFill>
              </a:rPr>
              <a:t> </a:t>
            </a:r>
            <a:r>
              <a:rPr lang="en-US" sz="1800" i="1" dirty="0" err="1">
                <a:solidFill>
                  <a:srgbClr val="0055A0"/>
                </a:solidFill>
              </a:rPr>
              <a:t>que</a:t>
            </a:r>
            <a:r>
              <a:rPr lang="en-US" sz="1800" i="1" dirty="0">
                <a:solidFill>
                  <a:srgbClr val="0055A0"/>
                </a:solidFill>
              </a:rPr>
              <a:t> </a:t>
            </a:r>
            <a:r>
              <a:rPr lang="en-US" sz="1800" i="1" dirty="0" err="1">
                <a:solidFill>
                  <a:srgbClr val="0055A0"/>
                </a:solidFill>
              </a:rPr>
              <a:t>contribuye</a:t>
            </a:r>
            <a:r>
              <a:rPr lang="en-US" sz="1800" i="1" dirty="0">
                <a:solidFill>
                  <a:srgbClr val="0055A0"/>
                </a:solidFill>
              </a:rPr>
              <a:t> a </a:t>
            </a:r>
            <a:r>
              <a:rPr lang="en-US" sz="1800" i="1" dirty="0" err="1">
                <a:solidFill>
                  <a:srgbClr val="0055A0"/>
                </a:solidFill>
              </a:rPr>
              <a:t>nuestra</a:t>
            </a:r>
            <a:r>
              <a:rPr lang="en-US" sz="1800" i="1" dirty="0">
                <a:solidFill>
                  <a:srgbClr val="0055A0"/>
                </a:solidFill>
              </a:rPr>
              <a:t> </a:t>
            </a:r>
            <a:r>
              <a:rPr lang="en-US" sz="1800" i="1" dirty="0" err="1">
                <a:solidFill>
                  <a:srgbClr val="0055A0"/>
                </a:solidFill>
              </a:rPr>
              <a:t>comprensión</a:t>
            </a:r>
            <a:r>
              <a:rPr lang="en-US" sz="1800" i="1" dirty="0">
                <a:solidFill>
                  <a:srgbClr val="0055A0"/>
                </a:solidFill>
              </a:rPr>
              <a:t> del </a:t>
            </a:r>
            <a:r>
              <a:rPr lang="en-US" sz="1800" i="1" dirty="0" err="1">
                <a:solidFill>
                  <a:srgbClr val="0055A0"/>
                </a:solidFill>
              </a:rPr>
              <a:t>origen</a:t>
            </a:r>
            <a:r>
              <a:rPr lang="en-US" sz="1800" i="1" dirty="0">
                <a:solidFill>
                  <a:srgbClr val="0055A0"/>
                </a:solidFill>
              </a:rPr>
              <a:t> de la </a:t>
            </a:r>
            <a:r>
              <a:rPr lang="en-US" sz="1800" i="1" dirty="0" err="1">
                <a:solidFill>
                  <a:srgbClr val="0055A0"/>
                </a:solidFill>
              </a:rPr>
              <a:t>masa</a:t>
            </a:r>
            <a:r>
              <a:rPr lang="en-US" sz="1800" i="1" dirty="0">
                <a:solidFill>
                  <a:srgbClr val="0055A0"/>
                </a:solidFill>
              </a:rPr>
              <a:t> de </a:t>
            </a:r>
            <a:r>
              <a:rPr lang="en-US" sz="1800" i="1" dirty="0" err="1">
                <a:solidFill>
                  <a:srgbClr val="0055A0"/>
                </a:solidFill>
              </a:rPr>
              <a:t>las</a:t>
            </a:r>
            <a:r>
              <a:rPr lang="en-US" sz="1800" i="1" dirty="0">
                <a:solidFill>
                  <a:srgbClr val="0055A0"/>
                </a:solidFill>
              </a:rPr>
              <a:t> </a:t>
            </a:r>
            <a:r>
              <a:rPr lang="en-US" sz="1800" i="1" dirty="0" err="1">
                <a:solidFill>
                  <a:srgbClr val="0055A0"/>
                </a:solidFill>
              </a:rPr>
              <a:t>partículas</a:t>
            </a:r>
            <a:r>
              <a:rPr lang="en-US" sz="1800" i="1" dirty="0">
                <a:solidFill>
                  <a:srgbClr val="0055A0"/>
                </a:solidFill>
              </a:rPr>
              <a:t> </a:t>
            </a:r>
            <a:r>
              <a:rPr lang="en-US" sz="1800" i="1" dirty="0" err="1">
                <a:solidFill>
                  <a:srgbClr val="0055A0"/>
                </a:solidFill>
              </a:rPr>
              <a:t>subatómicas</a:t>
            </a:r>
            <a:r>
              <a:rPr lang="en-US" sz="1800" i="1" dirty="0">
                <a:solidFill>
                  <a:srgbClr val="0055A0"/>
                </a:solidFill>
              </a:rPr>
              <a:t>, y </a:t>
            </a:r>
            <a:r>
              <a:rPr lang="en-US" sz="1800" i="1" dirty="0" err="1">
                <a:solidFill>
                  <a:srgbClr val="0055A0"/>
                </a:solidFill>
              </a:rPr>
              <a:t>que</a:t>
            </a:r>
            <a:r>
              <a:rPr lang="en-US" sz="1800" i="1" dirty="0">
                <a:solidFill>
                  <a:srgbClr val="0055A0"/>
                </a:solidFill>
              </a:rPr>
              <a:t> </a:t>
            </a:r>
            <a:r>
              <a:rPr lang="en-US" sz="1800" i="1" dirty="0" err="1">
                <a:solidFill>
                  <a:srgbClr val="0055A0"/>
                </a:solidFill>
              </a:rPr>
              <a:t>recientemente</a:t>
            </a:r>
            <a:r>
              <a:rPr lang="en-US" sz="1800" i="1" dirty="0">
                <a:solidFill>
                  <a:srgbClr val="0055A0"/>
                </a:solidFill>
              </a:rPr>
              <a:t> </a:t>
            </a:r>
            <a:r>
              <a:rPr lang="en-US" sz="1800" i="1" dirty="0" err="1">
                <a:solidFill>
                  <a:srgbClr val="0055A0"/>
                </a:solidFill>
              </a:rPr>
              <a:t>fue</a:t>
            </a:r>
            <a:r>
              <a:rPr lang="en-US" sz="1800" i="1" dirty="0">
                <a:solidFill>
                  <a:srgbClr val="0055A0"/>
                </a:solidFill>
              </a:rPr>
              <a:t> </a:t>
            </a:r>
            <a:r>
              <a:rPr lang="en-US" sz="1800" i="1" dirty="0" err="1">
                <a:solidFill>
                  <a:srgbClr val="0055A0"/>
                </a:solidFill>
              </a:rPr>
              <a:t>confirmado</a:t>
            </a:r>
            <a:r>
              <a:rPr lang="en-US" sz="1800" i="1" dirty="0">
                <a:solidFill>
                  <a:srgbClr val="0055A0"/>
                </a:solidFill>
              </a:rPr>
              <a:t> a </a:t>
            </a:r>
            <a:r>
              <a:rPr lang="en-US" sz="1800" i="1" dirty="0" err="1">
                <a:solidFill>
                  <a:srgbClr val="0055A0"/>
                </a:solidFill>
              </a:rPr>
              <a:t>través</a:t>
            </a:r>
            <a:r>
              <a:rPr lang="en-US" sz="1800" i="1" dirty="0">
                <a:solidFill>
                  <a:srgbClr val="0055A0"/>
                </a:solidFill>
              </a:rPr>
              <a:t> del </a:t>
            </a:r>
            <a:r>
              <a:rPr lang="en-US" sz="1800" i="1" dirty="0" err="1">
                <a:solidFill>
                  <a:srgbClr val="0055A0"/>
                </a:solidFill>
              </a:rPr>
              <a:t>descubrimiento</a:t>
            </a:r>
            <a:r>
              <a:rPr lang="en-US" sz="1800" i="1" dirty="0">
                <a:solidFill>
                  <a:srgbClr val="0055A0"/>
                </a:solidFill>
              </a:rPr>
              <a:t> de la </a:t>
            </a:r>
            <a:r>
              <a:rPr lang="en-US" sz="1800" i="1" dirty="0" err="1">
                <a:solidFill>
                  <a:srgbClr val="0055A0"/>
                </a:solidFill>
              </a:rPr>
              <a:t>partícula</a:t>
            </a:r>
            <a:r>
              <a:rPr lang="en-US" sz="1800" i="1" dirty="0">
                <a:solidFill>
                  <a:srgbClr val="0055A0"/>
                </a:solidFill>
              </a:rPr>
              <a:t> fundamental </a:t>
            </a:r>
            <a:r>
              <a:rPr lang="en-US" sz="1800" i="1" dirty="0" err="1">
                <a:solidFill>
                  <a:srgbClr val="0055A0"/>
                </a:solidFill>
              </a:rPr>
              <a:t>prevista</a:t>
            </a:r>
            <a:r>
              <a:rPr lang="en-US" sz="1800" i="1" dirty="0">
                <a:solidFill>
                  <a:srgbClr val="0055A0"/>
                </a:solidFill>
              </a:rPr>
              <a:t>, </a:t>
            </a:r>
            <a:r>
              <a:rPr lang="en-US" sz="1800" i="1" dirty="0" err="1">
                <a:solidFill>
                  <a:srgbClr val="0055A0"/>
                </a:solidFill>
              </a:rPr>
              <a:t>por</a:t>
            </a:r>
            <a:r>
              <a:rPr lang="en-US" sz="1800" i="1" dirty="0">
                <a:solidFill>
                  <a:srgbClr val="0055A0"/>
                </a:solidFill>
              </a:rPr>
              <a:t> los </a:t>
            </a:r>
            <a:r>
              <a:rPr lang="en-US" sz="1800" i="1" dirty="0" err="1">
                <a:solidFill>
                  <a:srgbClr val="0055A0"/>
                </a:solidFill>
              </a:rPr>
              <a:t>experimentos</a:t>
            </a:r>
            <a:r>
              <a:rPr lang="en-US" sz="1800" i="1" dirty="0">
                <a:solidFill>
                  <a:srgbClr val="0055A0"/>
                </a:solidFill>
              </a:rPr>
              <a:t> </a:t>
            </a:r>
            <a:r>
              <a:rPr lang="en-US" sz="1800" i="1" dirty="0" smtClean="0">
                <a:solidFill>
                  <a:srgbClr val="0055A0"/>
                </a:solidFill>
              </a:rPr>
              <a:t>ATLAS y CMS en el gran </a:t>
            </a:r>
            <a:r>
              <a:rPr lang="en-US" sz="1800" i="1" dirty="0" err="1" smtClean="0">
                <a:solidFill>
                  <a:srgbClr val="0055A0"/>
                </a:solidFill>
              </a:rPr>
              <a:t>colisionador</a:t>
            </a:r>
            <a:r>
              <a:rPr lang="en-US" sz="1800" i="1" dirty="0" smtClean="0">
                <a:solidFill>
                  <a:srgbClr val="0055A0"/>
                </a:solidFill>
              </a:rPr>
              <a:t> de </a:t>
            </a:r>
            <a:r>
              <a:rPr lang="en-US" sz="1800" i="1" dirty="0" err="1" smtClean="0">
                <a:solidFill>
                  <a:srgbClr val="0055A0"/>
                </a:solidFill>
              </a:rPr>
              <a:t>hadrones</a:t>
            </a:r>
            <a:r>
              <a:rPr lang="en-US" sz="1800" i="1" dirty="0" smtClean="0">
                <a:solidFill>
                  <a:srgbClr val="0055A0"/>
                </a:solidFill>
              </a:rPr>
              <a:t> del CERN”</a:t>
            </a:r>
            <a:r>
              <a:rPr lang="en-US" sz="1800" dirty="0" smtClean="0">
                <a:solidFill>
                  <a:srgbClr val="0055A0"/>
                </a:solidFill>
              </a:rPr>
              <a:t>.</a:t>
            </a:r>
            <a:endParaRPr lang="en-US" sz="1800" u="sng" dirty="0">
              <a:solidFill>
                <a:srgbClr val="0055A0"/>
              </a:solidFill>
              <a:hlinkClick r:id="rId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116632"/>
            <a:ext cx="1772816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14375" y="2724150"/>
            <a:ext cx="7715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_tradnl" sz="4800" dirty="0">
                <a:solidFill>
                  <a:srgbClr val="0055A0"/>
                </a:solidFill>
                <a:cs typeface="Arial" charset="0"/>
              </a:rPr>
              <a:t>¿Y qué </a:t>
            </a:r>
            <a:r>
              <a:rPr lang="es-ES_tradnl" sz="4800" dirty="0" smtClean="0">
                <a:solidFill>
                  <a:srgbClr val="0055A0"/>
                </a:solidFill>
                <a:cs typeface="Arial" charset="0"/>
              </a:rPr>
              <a:t>más nos espera?</a:t>
            </a:r>
            <a:endParaRPr lang="es-ES_tradnl" sz="4800" dirty="0">
              <a:solidFill>
                <a:srgbClr val="0055A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8372"/>
          </a:xfrm>
        </p:spPr>
        <p:txBody>
          <a:bodyPr/>
          <a:lstStyle/>
          <a:p>
            <a:r>
              <a:rPr lang="en-US" sz="3200" dirty="0" smtClean="0"/>
              <a:t>HL-LHC: La </a:t>
            </a:r>
            <a:r>
              <a:rPr lang="en-US" sz="3200" dirty="0" err="1" smtClean="0"/>
              <a:t>aventura</a:t>
            </a:r>
            <a:r>
              <a:rPr lang="en-US" sz="3200" dirty="0" smtClean="0"/>
              <a:t> continua</a:t>
            </a:r>
            <a:endParaRPr lang="en-GB" sz="3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457200" y="1344133"/>
            <a:ext cx="8240019" cy="5068794"/>
            <a:chOff x="237184" y="983839"/>
            <a:chExt cx="8719241" cy="5559425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00" y="983839"/>
              <a:ext cx="8645525" cy="5559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237184" y="1910639"/>
              <a:ext cx="7516183" cy="4126516"/>
              <a:chOff x="237184" y="1910639"/>
              <a:chExt cx="7516183" cy="4126516"/>
            </a:xfrm>
          </p:grpSpPr>
          <p:sp>
            <p:nvSpPr>
              <p:cNvPr id="19" name="Arc 18"/>
              <p:cNvSpPr/>
              <p:nvPr/>
            </p:nvSpPr>
            <p:spPr>
              <a:xfrm rot="255920" flipH="1" flipV="1">
                <a:off x="2356386" y="5129731"/>
                <a:ext cx="3236854" cy="907424"/>
              </a:xfrm>
              <a:prstGeom prst="arc">
                <a:avLst>
                  <a:gd name="adj1" fmla="val 13169963"/>
                  <a:gd name="adj2" fmla="val 20133032"/>
                </a:avLst>
              </a:prstGeom>
              <a:ln w="44450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Arc 19"/>
              <p:cNvSpPr/>
              <p:nvPr/>
            </p:nvSpPr>
            <p:spPr>
              <a:xfrm rot="7909834" flipH="1" flipV="1">
                <a:off x="719900" y="2651869"/>
                <a:ext cx="2009045" cy="907424"/>
              </a:xfrm>
              <a:prstGeom prst="arc">
                <a:avLst>
                  <a:gd name="adj1" fmla="val 13416251"/>
                  <a:gd name="adj2" fmla="val 19252834"/>
                </a:avLst>
              </a:prstGeom>
              <a:ln w="444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Arc 20"/>
              <p:cNvSpPr/>
              <p:nvPr/>
            </p:nvSpPr>
            <p:spPr>
              <a:xfrm rot="18417317" flipH="1" flipV="1">
                <a:off x="6379072" y="4185256"/>
                <a:ext cx="1841165" cy="907424"/>
              </a:xfrm>
              <a:prstGeom prst="arc">
                <a:avLst>
                  <a:gd name="adj1" fmla="val 12753780"/>
                  <a:gd name="adj2" fmla="val 19204022"/>
                </a:avLst>
              </a:prstGeom>
              <a:ln w="444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Arc 21"/>
              <p:cNvSpPr/>
              <p:nvPr/>
            </p:nvSpPr>
            <p:spPr>
              <a:xfrm rot="868990" flipH="1">
                <a:off x="4512080" y="1957992"/>
                <a:ext cx="2343611" cy="495448"/>
              </a:xfrm>
              <a:prstGeom prst="arc">
                <a:avLst>
                  <a:gd name="adj1" fmla="val 11973192"/>
                  <a:gd name="adj2" fmla="val 20412766"/>
                </a:avLst>
              </a:prstGeom>
              <a:ln w="44450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Arc 22"/>
              <p:cNvSpPr/>
              <p:nvPr/>
            </p:nvSpPr>
            <p:spPr>
              <a:xfrm rot="2621102" flipH="1" flipV="1">
                <a:off x="237184" y="4137244"/>
                <a:ext cx="3277294" cy="1112053"/>
              </a:xfrm>
              <a:prstGeom prst="arc">
                <a:avLst>
                  <a:gd name="adj1" fmla="val 13617790"/>
                  <a:gd name="adj2" fmla="val 18389695"/>
                </a:avLst>
              </a:prstGeom>
              <a:ln w="44450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Arc 23"/>
              <p:cNvSpPr/>
              <p:nvPr/>
            </p:nvSpPr>
            <p:spPr>
              <a:xfrm rot="10255638" flipH="1" flipV="1">
                <a:off x="2029466" y="1910639"/>
                <a:ext cx="2829952" cy="907424"/>
              </a:xfrm>
              <a:prstGeom prst="arc">
                <a:avLst>
                  <a:gd name="adj1" fmla="val 14023531"/>
                  <a:gd name="adj2" fmla="val 18669366"/>
                </a:avLst>
              </a:prstGeom>
              <a:ln w="444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2102474" y="3539138"/>
            <a:ext cx="455217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/>
              <a:t>3000 fb</a:t>
            </a:r>
            <a:r>
              <a:rPr lang="fr-CH" sz="2000" b="1" baseline="30000" dirty="0" smtClean="0"/>
              <a:t>-1</a:t>
            </a:r>
            <a:r>
              <a:rPr lang="fr-CH" sz="2000" b="1" dirty="0" smtClean="0"/>
              <a:t> in 10 </a:t>
            </a:r>
            <a:r>
              <a:rPr lang="fr-CH" sz="2000" b="1" dirty="0" err="1" smtClean="0"/>
              <a:t>years</a:t>
            </a:r>
            <a:endParaRPr lang="fr-CH" sz="2000" b="1" dirty="0" smtClean="0"/>
          </a:p>
          <a:p>
            <a:r>
              <a:rPr lang="fr-CH" sz="2000" b="1" dirty="0" smtClean="0"/>
              <a:t>Limited pile up : 140 </a:t>
            </a:r>
            <a:r>
              <a:rPr lang="fr-CH" sz="2000" b="1" dirty="0" smtClean="0">
                <a:sym typeface="Symbol"/>
              </a:rPr>
              <a:t> 5 10</a:t>
            </a:r>
            <a:r>
              <a:rPr lang="fr-CH" sz="2000" b="1" baseline="30000" dirty="0" smtClean="0">
                <a:sym typeface="Symbol"/>
              </a:rPr>
              <a:t>35</a:t>
            </a:r>
            <a:r>
              <a:rPr lang="fr-CH" sz="2000" b="1" dirty="0" smtClean="0">
                <a:sym typeface="Symbol"/>
              </a:rPr>
              <a:t> </a:t>
            </a:r>
            <a:r>
              <a:rPr lang="fr-CH" sz="2000" b="1" dirty="0" err="1" smtClean="0">
                <a:sym typeface="Symbol"/>
              </a:rPr>
              <a:t>levelled</a:t>
            </a:r>
            <a:endParaRPr lang="fr-CH" sz="2000" b="1" dirty="0" smtClean="0">
              <a:sym typeface="Symbol"/>
            </a:endParaRPr>
          </a:p>
        </p:txBody>
      </p:sp>
      <p:pic>
        <p:nvPicPr>
          <p:cNvPr id="15" name="Picture 14" descr="2011-10-04_logoHiLumi561p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949"/>
            <a:ext cx="2373372" cy="11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8372"/>
          </a:xfrm>
        </p:spPr>
        <p:txBody>
          <a:bodyPr>
            <a:normAutofit/>
          </a:bodyPr>
          <a:lstStyle/>
          <a:p>
            <a:r>
              <a:rPr lang="en-US" sz="3200" dirty="0"/>
              <a:t>HL-LHC: La </a:t>
            </a:r>
            <a:r>
              <a:rPr lang="en-US" sz="3200" dirty="0" err="1"/>
              <a:t>aventura</a:t>
            </a:r>
            <a:r>
              <a:rPr lang="en-US" sz="3200" dirty="0"/>
              <a:t> continua</a:t>
            </a:r>
            <a:endParaRPr lang="en-GB" sz="3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457200" y="1344133"/>
            <a:ext cx="8240019" cy="5068794"/>
            <a:chOff x="237184" y="983839"/>
            <a:chExt cx="8719241" cy="5559425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00" y="983839"/>
              <a:ext cx="8645525" cy="5559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237184" y="1910639"/>
              <a:ext cx="7516183" cy="4126516"/>
              <a:chOff x="237184" y="1910639"/>
              <a:chExt cx="7516183" cy="4126516"/>
            </a:xfrm>
          </p:grpSpPr>
          <p:sp>
            <p:nvSpPr>
              <p:cNvPr id="19" name="Arc 18"/>
              <p:cNvSpPr/>
              <p:nvPr/>
            </p:nvSpPr>
            <p:spPr>
              <a:xfrm rot="255920" flipH="1" flipV="1">
                <a:off x="2356386" y="5129731"/>
                <a:ext cx="3236854" cy="907424"/>
              </a:xfrm>
              <a:prstGeom prst="arc">
                <a:avLst>
                  <a:gd name="adj1" fmla="val 13169963"/>
                  <a:gd name="adj2" fmla="val 20133032"/>
                </a:avLst>
              </a:prstGeom>
              <a:ln w="44450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Arc 19"/>
              <p:cNvSpPr/>
              <p:nvPr/>
            </p:nvSpPr>
            <p:spPr>
              <a:xfrm rot="7909834" flipH="1" flipV="1">
                <a:off x="719900" y="2651869"/>
                <a:ext cx="2009045" cy="907424"/>
              </a:xfrm>
              <a:prstGeom prst="arc">
                <a:avLst>
                  <a:gd name="adj1" fmla="val 13416251"/>
                  <a:gd name="adj2" fmla="val 19252834"/>
                </a:avLst>
              </a:prstGeom>
              <a:ln w="444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Arc 20"/>
              <p:cNvSpPr/>
              <p:nvPr/>
            </p:nvSpPr>
            <p:spPr>
              <a:xfrm rot="18417317" flipH="1" flipV="1">
                <a:off x="6379072" y="4185256"/>
                <a:ext cx="1841165" cy="907424"/>
              </a:xfrm>
              <a:prstGeom prst="arc">
                <a:avLst>
                  <a:gd name="adj1" fmla="val 12753780"/>
                  <a:gd name="adj2" fmla="val 19204022"/>
                </a:avLst>
              </a:prstGeom>
              <a:ln w="444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Arc 21"/>
              <p:cNvSpPr/>
              <p:nvPr/>
            </p:nvSpPr>
            <p:spPr>
              <a:xfrm rot="868990" flipH="1">
                <a:off x="4512080" y="1957992"/>
                <a:ext cx="2343611" cy="495448"/>
              </a:xfrm>
              <a:prstGeom prst="arc">
                <a:avLst>
                  <a:gd name="adj1" fmla="val 11973192"/>
                  <a:gd name="adj2" fmla="val 20412766"/>
                </a:avLst>
              </a:prstGeom>
              <a:ln w="44450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Arc 22"/>
              <p:cNvSpPr/>
              <p:nvPr/>
            </p:nvSpPr>
            <p:spPr>
              <a:xfrm rot="2621102" flipH="1" flipV="1">
                <a:off x="237184" y="4137244"/>
                <a:ext cx="3277294" cy="1112053"/>
              </a:xfrm>
              <a:prstGeom prst="arc">
                <a:avLst>
                  <a:gd name="adj1" fmla="val 13617790"/>
                  <a:gd name="adj2" fmla="val 18389695"/>
                </a:avLst>
              </a:prstGeom>
              <a:ln w="44450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Arc 23"/>
              <p:cNvSpPr/>
              <p:nvPr/>
            </p:nvSpPr>
            <p:spPr>
              <a:xfrm rot="10255638" flipH="1" flipV="1">
                <a:off x="2029466" y="1910639"/>
                <a:ext cx="2829952" cy="907424"/>
              </a:xfrm>
              <a:prstGeom prst="arc">
                <a:avLst>
                  <a:gd name="adj1" fmla="val 14023531"/>
                  <a:gd name="adj2" fmla="val 18669366"/>
                </a:avLst>
              </a:prstGeom>
              <a:ln w="444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r="5151" b="9463"/>
          <a:stretch/>
        </p:blipFill>
        <p:spPr bwMode="auto">
          <a:xfrm>
            <a:off x="141732" y="1213574"/>
            <a:ext cx="2465568" cy="13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Straight Arrow Connector 28"/>
          <p:cNvCxnSpPr>
            <a:stCxn id="28" idx="3"/>
          </p:cNvCxnSpPr>
          <p:nvPr/>
        </p:nvCxnSpPr>
        <p:spPr>
          <a:xfrm>
            <a:off x="2607300" y="1908193"/>
            <a:ext cx="504824" cy="143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 flipV="1">
            <a:off x="7624908" y="3901767"/>
            <a:ext cx="1" cy="774922"/>
          </a:xfrm>
          <a:prstGeom prst="line">
            <a:avLst/>
          </a:prstGeom>
          <a:ln w="34925" cap="flat" cmpd="sng" algn="ctr">
            <a:solidFill>
              <a:srgbClr val="3861AA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flipV="1">
            <a:off x="7300913" y="3829993"/>
            <a:ext cx="280025" cy="1282551"/>
          </a:xfrm>
          <a:prstGeom prst="line">
            <a:avLst/>
          </a:prstGeom>
          <a:ln w="34925" cap="flat" cmpd="sng" algn="ctr">
            <a:solidFill>
              <a:srgbClr val="3861AA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t="-1354" r="5655" b="1354"/>
          <a:stretch/>
        </p:blipFill>
        <p:spPr bwMode="auto">
          <a:xfrm>
            <a:off x="6655303" y="2916707"/>
            <a:ext cx="185127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 flipV="1">
            <a:off x="3729038" y="1956614"/>
            <a:ext cx="1604962" cy="9972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271838" y="4726199"/>
            <a:ext cx="173022" cy="1112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162426" y="4726199"/>
            <a:ext cx="180974" cy="1112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74" y="3047637"/>
            <a:ext cx="1760542" cy="11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 flipV="1">
            <a:off x="5048250" y="2194437"/>
            <a:ext cx="696595" cy="759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36" y="2998560"/>
            <a:ext cx="1683309" cy="126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374516" y="8143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210569" y="2374072"/>
            <a:ext cx="1329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55A0"/>
                </a:solidFill>
                <a:latin typeface="Calibri" pitchFamily="34" charset="0"/>
                <a:ea typeface="+mj-ea"/>
                <a:cs typeface="+mj-cs"/>
              </a:rPr>
              <a:t>Cryogenics</a:t>
            </a:r>
            <a:endParaRPr lang="en-GB" sz="2000" b="1" dirty="0">
              <a:solidFill>
                <a:srgbClr val="0055A0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99273" y="1794327"/>
            <a:ext cx="1405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55A0"/>
                </a:solidFill>
                <a:latin typeface="Calibri" pitchFamily="34" charset="0"/>
                <a:ea typeface="+mj-ea"/>
                <a:cs typeface="+mj-cs"/>
              </a:rPr>
              <a:t>Collimation</a:t>
            </a:r>
            <a:endParaRPr lang="en-GB" sz="2000" b="1" dirty="0">
              <a:solidFill>
                <a:srgbClr val="0055A0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70461" y="4315488"/>
            <a:ext cx="138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+mj-cs"/>
              </a:rPr>
              <a:t>IR </a:t>
            </a:r>
            <a:r>
              <a:rPr lang="en-US" sz="2000" b="1" dirty="0" smtClean="0">
                <a:solidFill>
                  <a:srgbClr val="0055A0"/>
                </a:solidFill>
                <a:latin typeface="Calibri" pitchFamily="34" charset="0"/>
                <a:ea typeface="+mj-ea"/>
                <a:cs typeface="+mj-cs"/>
              </a:rPr>
              <a:t>Magnets</a:t>
            </a:r>
            <a:endParaRPr lang="en-GB" sz="2000" b="1" dirty="0">
              <a:solidFill>
                <a:srgbClr val="0055A0"/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09" y="5759167"/>
            <a:ext cx="2897200" cy="9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453382" y="5205076"/>
            <a:ext cx="1330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55A0"/>
                </a:solidFill>
                <a:latin typeface="Calibri" pitchFamily="34" charset="0"/>
                <a:ea typeface="+mj-ea"/>
                <a:cs typeface="+mj-cs"/>
              </a:rPr>
              <a:t>RF Cavities</a:t>
            </a:r>
            <a:endParaRPr lang="en-GB" sz="2000" b="1" dirty="0">
              <a:solidFill>
                <a:srgbClr val="0055A0"/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32" name="Picture 31" descr="2011-10-04_logoHiLumi561px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949"/>
            <a:ext cx="2373372" cy="11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Y más allá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13" y="1045455"/>
            <a:ext cx="5922498" cy="5764565"/>
          </a:xfrm>
        </p:spPr>
      </p:pic>
    </p:spTree>
    <p:extLst>
      <p:ext uri="{BB962C8B-B14F-4D97-AF65-F5344CB8AC3E}">
        <p14:creationId xmlns:p14="http://schemas.microsoft.com/office/powerpoint/2010/main" val="21673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179512" y="4653136"/>
            <a:ext cx="8712968" cy="1575048"/>
          </a:xfrm>
        </p:spPr>
        <p:txBody>
          <a:bodyPr>
            <a:normAutofit fontScale="90000"/>
          </a:bodyPr>
          <a:lstStyle/>
          <a:p>
            <a:r>
              <a:rPr lang="en-US" altLang="en-US" sz="3600" i="1" dirty="0"/>
              <a:t>Knowledge is limited. </a:t>
            </a:r>
            <a:r>
              <a:rPr lang="en-US" altLang="en-US" sz="3600" i="1" dirty="0" smtClean="0"/>
              <a:t>Whereas </a:t>
            </a:r>
            <a:r>
              <a:rPr lang="en-US" altLang="en-US" sz="3600" i="1" dirty="0"/>
              <a:t>the Imagination embraces the entire </a:t>
            </a:r>
            <a:r>
              <a:rPr lang="en-US" altLang="en-US" sz="3600" i="1" dirty="0" smtClean="0"/>
              <a:t>world…</a:t>
            </a:r>
            <a:r>
              <a:rPr lang="en-US" altLang="en-US" sz="4400" b="1" i="1" dirty="0" smtClean="0"/>
              <a:t> 		</a:t>
            </a:r>
            <a:r>
              <a:rPr lang="en-US" altLang="en-US" sz="2700" dirty="0" smtClean="0"/>
              <a:t>Albert </a:t>
            </a:r>
            <a:r>
              <a:rPr lang="en-US" altLang="en-US" sz="2700" dirty="0"/>
              <a:t>Einstein</a:t>
            </a:r>
            <a:endParaRPr lang="en-GB" altLang="en-US" sz="4000" dirty="0" smtClean="0"/>
          </a:p>
        </p:txBody>
      </p:sp>
      <p:pic>
        <p:nvPicPr>
          <p:cNvPr id="29698" name="Content Placeholder 3" descr="SN_CERN0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" b="5560"/>
          <a:stretch>
            <a:fillRect/>
          </a:stretch>
        </p:blipFill>
        <p:spPr>
          <a:xfrm>
            <a:off x="1440160" y="274638"/>
            <a:ext cx="6228184" cy="4307827"/>
          </a:xfrm>
        </p:spPr>
      </p:pic>
    </p:spTree>
    <p:extLst>
      <p:ext uri="{BB962C8B-B14F-4D97-AF65-F5344CB8AC3E}">
        <p14:creationId xmlns:p14="http://schemas.microsoft.com/office/powerpoint/2010/main" val="181723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44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Económicas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fld id="{B4BFD808-6B56-4447-9401-2398D08EE3C0}" type="datetime1">
              <a:rPr lang="en-US" smtClean="0"/>
              <a:pPr/>
              <a:t>2/11/2014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799"/>
            <a:ext cx="9144000" cy="562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Lingüísticas</a:t>
            </a:r>
            <a:endParaRPr lang="es-ES_tradn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76"/>
            <a:ext cx="9144001" cy="5584820"/>
          </a:xfrm>
        </p:spPr>
      </p:pic>
    </p:spTree>
    <p:extLst>
      <p:ext uri="{BB962C8B-B14F-4D97-AF65-F5344CB8AC3E}">
        <p14:creationId xmlns:p14="http://schemas.microsoft.com/office/powerpoint/2010/main" val="32974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3600" dirty="0"/>
              <a:t>L</a:t>
            </a:r>
            <a:r>
              <a:rPr lang="es-ES_tradnl" sz="3600" dirty="0" smtClean="0"/>
              <a:t>a </a:t>
            </a:r>
            <a:r>
              <a:rPr lang="es-ES_tradnl" sz="3600" dirty="0"/>
              <a:t>frontera del miedo al conocimiento, al avance, al cambio, a lo desconocido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/>
          <a:lstStyle/>
          <a:p>
            <a:fld id="{B4BFD808-6B56-4447-9401-2398D08EE3C0}" type="datetime1">
              <a:rPr lang="en-US" smtClean="0"/>
              <a:pPr/>
              <a:t>2/11/2014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" y="1800225"/>
            <a:ext cx="9146684" cy="5061231"/>
          </a:xfrm>
        </p:spPr>
      </p:pic>
    </p:spTree>
    <p:extLst>
      <p:ext uri="{BB962C8B-B14F-4D97-AF65-F5344CB8AC3E}">
        <p14:creationId xmlns:p14="http://schemas.microsoft.com/office/powerpoint/2010/main" val="18259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60ans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CERN60ans4-3</Template>
  <TotalTime>248</TotalTime>
  <Words>1820</Words>
  <Application>Microsoft Office PowerPoint</Application>
  <PresentationFormat>On-screen Show (4:3)</PresentationFormat>
  <Paragraphs>466</Paragraphs>
  <Slides>68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9" baseType="lpstr">
      <vt:lpstr>ＭＳ Ｐゴシック</vt:lpstr>
      <vt:lpstr>Arial</vt:lpstr>
      <vt:lpstr>Calibri</vt:lpstr>
      <vt:lpstr>Comic Sans MS</vt:lpstr>
      <vt:lpstr>Helvetica</vt:lpstr>
      <vt:lpstr>Symbol</vt:lpstr>
      <vt:lpstr>Tahoma</vt:lpstr>
      <vt:lpstr>Times New Roman</vt:lpstr>
      <vt:lpstr>Verdana</vt:lpstr>
      <vt:lpstr>Wingdings</vt:lpstr>
      <vt:lpstr>CERN60ans4-3</vt:lpstr>
      <vt:lpstr>PowerPoint Presentation</vt:lpstr>
      <vt:lpstr>PowerPoint Presentation</vt:lpstr>
      <vt:lpstr>PowerPoint Presentation</vt:lpstr>
      <vt:lpstr>Entender las fronteras es la mejor forma de luchar contra ellas</vt:lpstr>
      <vt:lpstr>Geográficas</vt:lpstr>
      <vt:lpstr>Políticas</vt:lpstr>
      <vt:lpstr>Económicas</vt:lpstr>
      <vt:lpstr>Lingüísticas</vt:lpstr>
      <vt:lpstr>La frontera del miedo al conocimiento, al avance, al cambio, a lo desconocido</vt:lpstr>
      <vt:lpstr>Para luchar contra ellas se necesitan herramientas, formas de pensar y una cierta masa crítica y tal vez unos ideales puros que nos permitan mantener ese deseo de ir adelante.</vt:lpstr>
      <vt:lpstr>Una Europa devastada …</vt:lpstr>
      <vt:lpstr>… los científicos emigraban … </vt:lpstr>
      <vt:lpstr>…una idea</vt:lpstr>
      <vt:lpstr>Crear un centro </vt:lpstr>
      <vt:lpstr>… research of a pure scientific and fundamental character relating to high-energy particles;</vt:lpstr>
      <vt:lpstr>Mayo 1954 … el sueño se convierte en realidad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 el CERN se hace investigación  fundamental</vt:lpstr>
      <vt:lpstr>Comprobando teorías existentes:  el modelo estándar</vt:lpstr>
      <vt:lpstr>Sin embargo, aún quedan muchas preguntas sin respuesta…</vt:lpstr>
      <vt:lpstr>PowerPoint Presentation</vt:lpstr>
      <vt:lpstr>PowerPoint Presentation</vt:lpstr>
      <vt:lpstr>El acelerador más grande del mundo</vt:lpstr>
      <vt:lpstr>Detectores del LHC</vt:lpstr>
      <vt:lpstr>Los detectores más grandes y más sofisticados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AUTOMATIZACION INDUSTRIAL</vt:lpstr>
      <vt:lpstr>INVESTIGACION Y DESARROLLO</vt:lpstr>
      <vt:lpstr>PowerPoint Presentation</vt:lpstr>
      <vt:lpstr>World Wide Web</vt:lpstr>
      <vt:lpstr>Aplicaciones prácticas : tratamiento cáncer</vt:lpstr>
      <vt:lpstr>Aplicaciones prácticas : detectores</vt:lpstr>
      <vt:lpstr>Aplicaciones prácticas :  usando el Grid</vt:lpstr>
      <vt:lpstr>Sin contar… algunos premios Nobel!</vt:lpstr>
      <vt:lpstr>PowerPoint Presentation</vt:lpstr>
      <vt:lpstr>PowerPoint Presentation</vt:lpstr>
      <vt:lpstr>HL-LHC: La aventura continua</vt:lpstr>
      <vt:lpstr>HL-LHC: La aventura continua</vt:lpstr>
      <vt:lpstr>Y más allá</vt:lpstr>
      <vt:lpstr>Knowledge is limited. Whereas the Imagination embraces the entire world…   Albert Einstein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Bejar Alonso</dc:creator>
  <cp:lastModifiedBy>Isabel Bejar Alonso</cp:lastModifiedBy>
  <cp:revision>27</cp:revision>
  <dcterms:created xsi:type="dcterms:W3CDTF">2014-02-08T17:14:09Z</dcterms:created>
  <dcterms:modified xsi:type="dcterms:W3CDTF">2014-02-11T11:41:17Z</dcterms:modified>
</cp:coreProperties>
</file>